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5"/>
  </p:notesMasterIdLst>
  <p:handoutMasterIdLst>
    <p:handoutMasterId r:id="rId36"/>
  </p:handoutMasterIdLst>
  <p:sldIdLst>
    <p:sldId id="763" r:id="rId3"/>
    <p:sldId id="765" r:id="rId4"/>
    <p:sldId id="825" r:id="rId5"/>
    <p:sldId id="826" r:id="rId6"/>
    <p:sldId id="838" r:id="rId7"/>
    <p:sldId id="839" r:id="rId8"/>
    <p:sldId id="832" r:id="rId9"/>
    <p:sldId id="841" r:id="rId10"/>
    <p:sldId id="831" r:id="rId11"/>
    <p:sldId id="840" r:id="rId12"/>
    <p:sldId id="835" r:id="rId13"/>
    <p:sldId id="834" r:id="rId14"/>
    <p:sldId id="833" r:id="rId15"/>
    <p:sldId id="837" r:id="rId16"/>
    <p:sldId id="836" r:id="rId17"/>
    <p:sldId id="842" r:id="rId18"/>
    <p:sldId id="843" r:id="rId19"/>
    <p:sldId id="845" r:id="rId20"/>
    <p:sldId id="844" r:id="rId21"/>
    <p:sldId id="808" r:id="rId22"/>
    <p:sldId id="846" r:id="rId23"/>
    <p:sldId id="827" r:id="rId24"/>
    <p:sldId id="847" r:id="rId25"/>
    <p:sldId id="828" r:id="rId26"/>
    <p:sldId id="829" r:id="rId27"/>
    <p:sldId id="830" r:id="rId28"/>
    <p:sldId id="848" r:id="rId29"/>
    <p:sldId id="850" r:id="rId30"/>
    <p:sldId id="849" r:id="rId31"/>
    <p:sldId id="851" r:id="rId32"/>
    <p:sldId id="732"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41" d="100"/>
          <a:sy n="41" d="100"/>
        </p:scale>
        <p:origin x="9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142407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400962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03615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43744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340010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1184754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76737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50575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717550" y="5951884"/>
            <a:ext cx="5933662" cy="369332"/>
          </a:xfrm>
          <a:prstGeom prst="rect">
            <a:avLst/>
          </a:prstGeom>
          <a:noFill/>
        </p:spPr>
        <p:txBody>
          <a:bodyPr wrap="square">
            <a:spAutoFit/>
          </a:bodyPr>
          <a:lstStyle/>
          <a:p>
            <a:pPr algn="l"/>
            <a:r>
              <a:rPr lang="en-US" sz="1800" b="1" dirty="0">
                <a:solidFill>
                  <a:srgbClr val="00B0F0"/>
                </a:solidFill>
              </a:rPr>
              <a:t>Topic: O</a:t>
            </a:r>
            <a:r>
              <a:rPr lang="en-US" b="1" dirty="0">
                <a:solidFill>
                  <a:srgbClr val="00B0F0"/>
                </a:solidFill>
              </a:rPr>
              <a:t>bject Detection With Machine Learning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Image Classification: In Image classification, it takes an image as an input and outputs the classification label of that image with some metric (probability, loss, accuracy, </a:t>
            </a:r>
            <a:r>
              <a:rPr lang="en-US" dirty="0" err="1"/>
              <a:t>etc</a:t>
            </a:r>
            <a:r>
              <a:rPr lang="en-US" dirty="0"/>
              <a:t>). </a:t>
            </a:r>
          </a:p>
          <a:p>
            <a:pPr algn="just"/>
            <a:r>
              <a:rPr lang="en-US" dirty="0"/>
              <a:t>For Example: An image of a cat can be classified as a class label “cat” or an image of Dog can be classified as a class label “dog” with some </a:t>
            </a:r>
            <a:r>
              <a:rPr lang="en-US" dirty="0" err="1"/>
              <a:t>probability.Predict</a:t>
            </a:r>
            <a:r>
              <a:rPr lang="en-US" dirty="0"/>
              <a:t> the type or class of an object in an image.</a:t>
            </a:r>
          </a:p>
          <a:p>
            <a:pPr marL="342900" indent="-342900" algn="just">
              <a:buFont typeface="Arial" panose="020B0604020202020204" pitchFamily="34" charset="0"/>
              <a:buChar char="•"/>
            </a:pPr>
            <a:r>
              <a:rPr lang="en-US" dirty="0"/>
              <a:t>Input: An image with a single object, such as a photograph.</a:t>
            </a:r>
          </a:p>
          <a:p>
            <a:pPr marL="342900" indent="-342900" algn="just">
              <a:buFont typeface="Arial" panose="020B0604020202020204" pitchFamily="34" charset="0"/>
              <a:buChar char="•"/>
            </a:pPr>
            <a:r>
              <a:rPr lang="en-US" dirty="0"/>
              <a:t>Output: A class label (e.g. one or more integers that are mapped to class labels).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65659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DF46-AECE-C7AF-968C-7A6FBCAE2D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610D02-EB86-0BAA-653B-9C3DFBEF673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989DB3F-AAC0-D1CE-FEB9-B418B7900E3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7170" name="Picture 2">
            <a:extLst>
              <a:ext uri="{FF2B5EF4-FFF2-40B4-BE49-F238E27FC236}">
                <a16:creationId xmlns:a16="http://schemas.microsoft.com/office/drawing/2014/main" id="{4EEA9BBB-B40C-8100-F80C-615898809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80" y="1253331"/>
            <a:ext cx="6905052"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77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Object Localization: This algorithm locates the presence of an object in the image and represents it with a bounding box. It takes an image as input and outputs the location of the bounding box in the form of (position, height, and width).</a:t>
            </a:r>
          </a:p>
          <a:p>
            <a:pPr algn="just"/>
            <a:r>
              <a:rPr lang="en-US" dirty="0"/>
              <a:t>Locate the presence of objects in an image and indicate their location with a bounding box.</a:t>
            </a:r>
          </a:p>
          <a:p>
            <a:pPr marL="342900" indent="-342900" algn="just">
              <a:buFont typeface="Arial" panose="020B0604020202020204" pitchFamily="34" charset="0"/>
              <a:buChar char="•"/>
            </a:pPr>
            <a:r>
              <a:rPr lang="en-US" dirty="0"/>
              <a:t>Input: An image with one or more objects, such as a photograph.</a:t>
            </a:r>
          </a:p>
          <a:p>
            <a:pPr marL="342900" indent="-342900" algn="just">
              <a:buFont typeface="Arial" panose="020B0604020202020204" pitchFamily="34" charset="0"/>
              <a:buChar char="•"/>
            </a:pPr>
            <a:r>
              <a:rPr lang="en-US" dirty="0"/>
              <a:t>Output: One or more bounding boxes (e.g. defined by a point, width, and height).</a:t>
            </a:r>
          </a:p>
        </p:txBody>
      </p:sp>
    </p:spTree>
    <p:extLst>
      <p:ext uri="{BB962C8B-B14F-4D97-AF65-F5344CB8AC3E}">
        <p14:creationId xmlns:p14="http://schemas.microsoft.com/office/powerpoint/2010/main" val="306501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Object Detection:  Object Detection algorithms act as a combination of image classification and object localization. </a:t>
            </a:r>
          </a:p>
          <a:p>
            <a:pPr algn="just"/>
            <a:r>
              <a:rPr lang="en-US" dirty="0"/>
              <a:t>It takes an image as input and produces one or more bounding boxes with the class label attached to each bounding box. </a:t>
            </a:r>
          </a:p>
          <a:p>
            <a:pPr algn="just"/>
            <a:r>
              <a:rPr lang="en-US" dirty="0"/>
              <a:t>These algorithms are capable enough to deal with multi-class classification and localization as well as to deal with the objects with multiple occurrences.</a:t>
            </a:r>
          </a:p>
          <a:p>
            <a:pPr algn="just"/>
            <a:r>
              <a:rPr lang="en-US" dirty="0"/>
              <a:t>Locate the presence of objects with a bounding box and types or classes of the located objects in an image.</a:t>
            </a:r>
          </a:p>
          <a:p>
            <a:pPr marL="342900" indent="-342900" algn="just">
              <a:buFont typeface="Arial" panose="020B0604020202020204" pitchFamily="34" charset="0"/>
              <a:buChar char="•"/>
            </a:pPr>
            <a:r>
              <a:rPr lang="en-US" dirty="0"/>
              <a:t>Input: An image with one or more objects, such as a photograph.</a:t>
            </a:r>
          </a:p>
          <a:p>
            <a:pPr marL="342900" indent="-342900" algn="just">
              <a:buFont typeface="Arial" panose="020B0604020202020204" pitchFamily="34" charset="0"/>
              <a:buChar char="•"/>
            </a:pPr>
            <a:r>
              <a:rPr lang="en-US" dirty="0"/>
              <a:t>Output: One or more bounding boxes (e.g. defined by a point, width, and height), and a class label for each bounding box.</a:t>
            </a:r>
          </a:p>
        </p:txBody>
      </p:sp>
    </p:spTree>
    <p:extLst>
      <p:ext uri="{BB962C8B-B14F-4D97-AF65-F5344CB8AC3E}">
        <p14:creationId xmlns:p14="http://schemas.microsoft.com/office/powerpoint/2010/main" val="177600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7F6D-C74D-37C5-C8C1-DD462340E3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7EEBE7-6EDA-CB3D-CC59-F21BC218293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74C5E469-023F-D9B9-C180-3A40767841B7}"/>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8194" name="Picture 2">
            <a:extLst>
              <a:ext uri="{FF2B5EF4-FFF2-40B4-BE49-F238E27FC236}">
                <a16:creationId xmlns:a16="http://schemas.microsoft.com/office/drawing/2014/main" id="{66AE1CE1-D581-C344-1BAA-93ED7451B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35" y="1210960"/>
            <a:ext cx="10383130" cy="479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7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Challenges of Object Detection:</a:t>
            </a:r>
          </a:p>
          <a:p>
            <a:pPr marL="342900" indent="-342900" algn="just">
              <a:buFont typeface="Arial" panose="020B0604020202020204" pitchFamily="34" charset="0"/>
              <a:buChar char="•"/>
            </a:pPr>
            <a:r>
              <a:rPr lang="en-US" dirty="0"/>
              <a:t>In object detection, the bounding boxes are always rectangular. So, it does not help with determining the shape of objects if the object contains the curvature part.</a:t>
            </a:r>
          </a:p>
          <a:p>
            <a:pPr marL="342900" indent="-342900" algn="just">
              <a:buFont typeface="Arial" panose="020B0604020202020204" pitchFamily="34" charset="0"/>
              <a:buChar char="•"/>
            </a:pPr>
            <a:r>
              <a:rPr lang="en-US" dirty="0"/>
              <a:t>Object detection cannot accurately estimate some measurements such as the area of an object, perimeter of an object from image.</a:t>
            </a:r>
          </a:p>
          <a:p>
            <a:pPr algn="just"/>
            <a:r>
              <a:rPr lang="en-US" dirty="0"/>
              <a:t>Object segmentation, also called “object instance segmentation” or “semantic segmentation,” where instances of recognized objects are indicated by highlighting the specific pixels of the object instead of a coarse bounding box.</a:t>
            </a:r>
          </a:p>
        </p:txBody>
      </p:sp>
    </p:spTree>
    <p:extLst>
      <p:ext uri="{BB962C8B-B14F-4D97-AF65-F5344CB8AC3E}">
        <p14:creationId xmlns:p14="http://schemas.microsoft.com/office/powerpoint/2010/main" val="256893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Image Segmentation:</a:t>
            </a:r>
          </a:p>
          <a:p>
            <a:pPr algn="just"/>
            <a:r>
              <a:rPr lang="en-US" dirty="0"/>
              <a:t>Image segmentation is a further extension of object detection in which we mark the presence of an object through pixel-wise masks generated for each object in the image. This technique is more granular than bounding box generation because this can helps us in determining the shape of each object present in the image because instead of drawing bounding boxes , segmentation helps to figure out pixels that are making that object. This granularity helps us in various fields such as medical image processing, satellite imaging, etc.</a:t>
            </a:r>
          </a:p>
        </p:txBody>
      </p:sp>
    </p:spTree>
    <p:extLst>
      <p:ext uri="{BB962C8B-B14F-4D97-AF65-F5344CB8AC3E}">
        <p14:creationId xmlns:p14="http://schemas.microsoft.com/office/powerpoint/2010/main" val="3967403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There are primarily two types of segmentation:</a:t>
            </a:r>
          </a:p>
          <a:p>
            <a:pPr algn="just"/>
            <a:r>
              <a:rPr lang="en-US" dirty="0"/>
              <a:t>Instance Segmentation: Multiple instances of same class are separate segments i.e.  objects of same class are treated as different. Therefore, all the objects are </a:t>
            </a:r>
            <a:r>
              <a:rPr lang="en-US" dirty="0" err="1"/>
              <a:t>coloured</a:t>
            </a:r>
            <a:r>
              <a:rPr lang="en-US" dirty="0"/>
              <a:t> with different </a:t>
            </a:r>
            <a:r>
              <a:rPr lang="en-US" dirty="0" err="1"/>
              <a:t>colour</a:t>
            </a:r>
            <a:r>
              <a:rPr lang="en-US" dirty="0"/>
              <a:t> even if they belong to same class.</a:t>
            </a:r>
          </a:p>
          <a:p>
            <a:pPr algn="just"/>
            <a:r>
              <a:rPr lang="en-US" dirty="0"/>
              <a:t>Semantic Segmentation: All objects of same class form a single classification ,therefore , all objects of same class are </a:t>
            </a:r>
            <a:r>
              <a:rPr lang="en-US" dirty="0" err="1"/>
              <a:t>coloured</a:t>
            </a:r>
            <a:r>
              <a:rPr lang="en-US" dirty="0"/>
              <a:t> by same </a:t>
            </a:r>
            <a:r>
              <a:rPr lang="en-US" dirty="0" err="1"/>
              <a:t>colour</a:t>
            </a:r>
            <a:r>
              <a:rPr lang="en-US" dirty="0"/>
              <a:t>.</a:t>
            </a:r>
          </a:p>
        </p:txBody>
      </p:sp>
    </p:spTree>
    <p:extLst>
      <p:ext uri="{BB962C8B-B14F-4D97-AF65-F5344CB8AC3E}">
        <p14:creationId xmlns:p14="http://schemas.microsoft.com/office/powerpoint/2010/main" val="394656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967F-C4C8-5A5F-6109-C15053027C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BDEE19-B855-8875-40B9-974FE1BCAE4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70F4836-6DBA-AED0-4631-6C8572DE743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11266" name="Picture 2">
            <a:extLst>
              <a:ext uri="{FF2B5EF4-FFF2-40B4-BE49-F238E27FC236}">
                <a16:creationId xmlns:a16="http://schemas.microsoft.com/office/drawing/2014/main" id="{D7AA9B21-4943-5649-4676-ACF592379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126" y="498155"/>
            <a:ext cx="9540658" cy="567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7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3B42-3E5E-6612-A6FB-28F5982B99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A68E98-FEF6-88C5-FFEF-95D2BDAF5EF1}"/>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B339BFA-8B4F-50A0-7299-54EAA6665A75}"/>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10242" name="Picture 2">
            <a:extLst>
              <a:ext uri="{FF2B5EF4-FFF2-40B4-BE49-F238E27FC236}">
                <a16:creationId xmlns:a16="http://schemas.microsoft.com/office/drawing/2014/main" id="{FB57108B-6008-C6F3-3F45-ECC312D4E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37" y="582563"/>
            <a:ext cx="9087730" cy="521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23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Object Detection With Machine Learning</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Object detection is a computer vision technique for locating instances of objects in images or videos. </a:t>
            </a:r>
          </a:p>
          <a:p>
            <a:pPr marL="342900" indent="-342900" algn="just">
              <a:buFont typeface="Arial" panose="020B0604020202020204" pitchFamily="34" charset="0"/>
              <a:buChar char="•"/>
            </a:pPr>
            <a:r>
              <a:rPr lang="en-US" dirty="0"/>
              <a:t>Object detection algorithms typically leverage machine learning or deep learning to produce meaningful results.</a:t>
            </a:r>
          </a:p>
          <a:p>
            <a:pPr marL="342900" indent="-342900" algn="just">
              <a:buFont typeface="Arial" panose="020B0604020202020204" pitchFamily="34" charset="0"/>
              <a:buChar char="•"/>
            </a:pPr>
            <a:r>
              <a:rPr lang="en-US" dirty="0"/>
              <a:t> When humans look at images or video, we can recognize and locate objects of interest within a matter of moments. </a:t>
            </a:r>
          </a:p>
          <a:p>
            <a:pPr marL="342900" indent="-342900" algn="just">
              <a:buFont typeface="Arial" panose="020B0604020202020204" pitchFamily="34" charset="0"/>
              <a:buChar char="•"/>
            </a:pPr>
            <a:r>
              <a:rPr lang="en-US" dirty="0"/>
              <a:t>The goal of object detection is to replicate this intelligence using a computer.</a:t>
            </a:r>
          </a:p>
        </p:txBody>
      </p:sp>
    </p:spTree>
    <p:extLst>
      <p:ext uri="{BB962C8B-B14F-4D97-AF65-F5344CB8AC3E}">
        <p14:creationId xmlns:p14="http://schemas.microsoft.com/office/powerpoint/2010/main" val="48061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Applications: </a:t>
            </a:r>
          </a:p>
          <a:p>
            <a:pPr algn="just"/>
            <a:r>
              <a:rPr lang="en-US" dirty="0"/>
              <a:t>The above-discussed object recognition techniques can be utilized in many fields such as:</a:t>
            </a:r>
          </a:p>
          <a:p>
            <a:pPr marL="342900" indent="-342900" algn="just">
              <a:buFont typeface="Arial" panose="020B0604020202020204" pitchFamily="34" charset="0"/>
              <a:buChar char="•"/>
            </a:pPr>
            <a:r>
              <a:rPr lang="en-US" dirty="0"/>
              <a:t>Driver-less Cars: Object Recognition is used for detecting road signs, other vehicles, etc.</a:t>
            </a:r>
          </a:p>
          <a:p>
            <a:pPr marL="342900" indent="-342900" algn="just">
              <a:buFont typeface="Arial" panose="020B0604020202020204" pitchFamily="34" charset="0"/>
              <a:buChar char="•"/>
            </a:pPr>
            <a:r>
              <a:rPr lang="en-US" dirty="0"/>
              <a:t>Medical Image Processing: Object Recognition and Image Processing techniques can help detect disease more accurately.  Image segmentation helps to detect the shape of the defect present in the body . For Example, Google AI for breast cancer detection detects more accurately than doctors. </a:t>
            </a:r>
          </a:p>
          <a:p>
            <a:pPr marL="342900" indent="-342900" algn="just">
              <a:buFont typeface="Arial" panose="020B0604020202020204" pitchFamily="34" charset="0"/>
              <a:buChar char="•"/>
            </a:pPr>
            <a:r>
              <a:rPr lang="en-US" dirty="0"/>
              <a:t>Surveillance and Security: such as Face Recognition, Object Tracking, Activity Recognition, etc.</a:t>
            </a:r>
          </a:p>
        </p:txBody>
      </p:sp>
    </p:spTree>
    <p:extLst>
      <p:ext uri="{BB962C8B-B14F-4D97-AF65-F5344CB8AC3E}">
        <p14:creationId xmlns:p14="http://schemas.microsoft.com/office/powerpoint/2010/main" val="112365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How Object Detection Works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Object detection using machine learning involves the task of identifying and localizing objects within an image or a video. It goes beyond image classification by not only classifying objects but also providing their precise locations in the input data.</a:t>
            </a:r>
          </a:p>
          <a:p>
            <a:pPr algn="just"/>
            <a:r>
              <a:rPr lang="en-US" dirty="0"/>
              <a:t>1. Data collection and annotation: A diverse dataset of images or videos is collected, and each object within the data is annotated with bounding boxes to indicate their locations and corresponding class labels.</a:t>
            </a:r>
          </a:p>
          <a:p>
            <a:pPr algn="just"/>
            <a:r>
              <a:rPr lang="en-US" dirty="0"/>
              <a:t>2. Model training: Various machine learning techniques, including deep learning, are employed to train an object detection model. Convolutional Neural Networks (CNNs) are commonly used as the backbone architecture due to their ability to extract meaningful features from images.</a:t>
            </a:r>
          </a:p>
        </p:txBody>
      </p:sp>
    </p:spTree>
    <p:extLst>
      <p:ext uri="{BB962C8B-B14F-4D97-AF65-F5344CB8AC3E}">
        <p14:creationId xmlns:p14="http://schemas.microsoft.com/office/powerpoint/2010/main" val="191389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How It Works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3. Network architecture: Object detection models typically consist of two main components: a backbone network and detection heads. The backbone network, often a pre-trained CNN like </a:t>
            </a:r>
            <a:r>
              <a:rPr lang="en-US" dirty="0" err="1"/>
              <a:t>ResNet</a:t>
            </a:r>
            <a:r>
              <a:rPr lang="en-US" dirty="0"/>
              <a:t> or VGG, extracts features from the input image. The detection heads are responsible for predicting bounding box coordinates and class labels.</a:t>
            </a:r>
          </a:p>
          <a:p>
            <a:pPr algn="just"/>
            <a:r>
              <a:rPr lang="en-US" dirty="0"/>
              <a:t>4. Anchor generation: Anchors are predefined bounding boxes of different sizes and aspect ratios that are placed at various locations across the image. These anchors serve as reference frames for the model to detect and localize objects.</a:t>
            </a:r>
          </a:p>
        </p:txBody>
      </p:sp>
    </p:spTree>
    <p:extLst>
      <p:ext uri="{BB962C8B-B14F-4D97-AF65-F5344CB8AC3E}">
        <p14:creationId xmlns:p14="http://schemas.microsoft.com/office/powerpoint/2010/main" val="55015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A13A2D-16CD-5595-D2B9-15A0BF685A15}"/>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12290" name="Picture 2" descr="Anchor Boxes for Object Detection - MATLAB &amp; Simulink">
            <a:extLst>
              <a:ext uri="{FF2B5EF4-FFF2-40B4-BE49-F238E27FC236}">
                <a16:creationId xmlns:a16="http://schemas.microsoft.com/office/drawing/2014/main" id="{67DE46B3-0559-5FE5-B811-6FD07F896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763" y="548822"/>
            <a:ext cx="8282057" cy="576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2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How It Works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5. Training process: During training, the model learns to adjust the predicted bounding boxes and class labels to match the ground truth annotations. This is done through an iterative process of forward and backward propagation, where the model's predictions are compared to the ground truth, and the model's parameters are updated to minimize the prediction errors.</a:t>
            </a:r>
          </a:p>
        </p:txBody>
      </p:sp>
    </p:spTree>
    <p:extLst>
      <p:ext uri="{BB962C8B-B14F-4D97-AF65-F5344CB8AC3E}">
        <p14:creationId xmlns:p14="http://schemas.microsoft.com/office/powerpoint/2010/main" val="3378769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How It Works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6. Inference and object detection: Once the model is trained, it can be used for object detection on new, unseen images or videos. The following steps are typically performed during inference:</a:t>
            </a:r>
          </a:p>
          <a:p>
            <a:pPr algn="just"/>
            <a:r>
              <a:rPr lang="en-US" dirty="0"/>
              <a:t>a. Input image preparation: The input image is preprocessed, which may involve resizing, normalization, and other transformations.</a:t>
            </a:r>
          </a:p>
          <a:p>
            <a:pPr algn="just"/>
            <a:r>
              <a:rPr lang="en-US" dirty="0"/>
              <a:t>b. Forward pass: The preprocessed image is fed into the trained model, which performs a forward pass through the network. The backbone network extracts features, and the detection heads predict bounding box coordinates and class probabilities.</a:t>
            </a:r>
          </a:p>
        </p:txBody>
      </p:sp>
    </p:spTree>
    <p:extLst>
      <p:ext uri="{BB962C8B-B14F-4D97-AF65-F5344CB8AC3E}">
        <p14:creationId xmlns:p14="http://schemas.microsoft.com/office/powerpoint/2010/main" val="3464783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How It Works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c. Post-processing: The predicted bounding boxes and class probabilities are processed to refine the detections. This step involves techniques such as non-maximum suppression (NMS) to eliminate redundant and overlapping detections and set confidence thresholds for accepting predictions.</a:t>
            </a:r>
          </a:p>
          <a:p>
            <a:pPr algn="just"/>
            <a:r>
              <a:rPr lang="en-US" dirty="0"/>
              <a:t>d. Output: The final output includes the detected objects' class labels and their corresponding bounding box coordinates, allowing for their localization within the image.</a:t>
            </a:r>
          </a:p>
        </p:txBody>
      </p:sp>
    </p:spTree>
    <p:extLst>
      <p:ext uri="{BB962C8B-B14F-4D97-AF65-F5344CB8AC3E}">
        <p14:creationId xmlns:p14="http://schemas.microsoft.com/office/powerpoint/2010/main" val="1907539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Issues in Object Detection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Occlusion: Objects in an image or video may be partially or fully occluded by other objects or obstacles, making it challenging to accurately detect and localize them. Occlusion can lead to incomplete or inaccurate detections.</a:t>
            </a:r>
          </a:p>
          <a:p>
            <a:pPr algn="just"/>
            <a:r>
              <a:rPr lang="en-US" dirty="0"/>
              <a:t>Scale variation: Objects can appear at different scales within an image or video. Detecting objects at various scales accurately is crucial but can be challenging, especially when dealing with small or large objects.</a:t>
            </a:r>
          </a:p>
          <a:p>
            <a:pPr algn="just"/>
            <a:r>
              <a:rPr lang="en-US" dirty="0"/>
              <a:t>Object density: Images or scenes with a high density of objects pose difficulties for object detection algorithms. When objects are densely packed, distinguishing and localizing individual objects becomes more challenging, as they may overlap or share similar features.</a:t>
            </a:r>
          </a:p>
        </p:txBody>
      </p:sp>
    </p:spTree>
    <p:extLst>
      <p:ext uri="{BB962C8B-B14F-4D97-AF65-F5344CB8AC3E}">
        <p14:creationId xmlns:p14="http://schemas.microsoft.com/office/powerpoint/2010/main" val="3798830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1141-5FCE-93A4-1B48-760FC48F62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2FB5530-13A5-4E23-D2EF-2A470F5C16DB}"/>
              </a:ext>
            </a:extLst>
          </p:cNvPr>
          <p:cNvPicPr>
            <a:picLocks noGrp="1" noChangeAspect="1"/>
          </p:cNvPicPr>
          <p:nvPr>
            <p:ph idx="1"/>
          </p:nvPr>
        </p:nvPicPr>
        <p:blipFill rotWithShape="1">
          <a:blip r:embed="rId2"/>
          <a:srcRect b="50140"/>
          <a:stretch/>
        </p:blipFill>
        <p:spPr>
          <a:xfrm>
            <a:off x="838199" y="605888"/>
            <a:ext cx="10515599" cy="2823112"/>
          </a:xfrm>
          <a:prstGeom prst="rect">
            <a:avLst/>
          </a:prstGeom>
        </p:spPr>
      </p:pic>
      <p:sp>
        <p:nvSpPr>
          <p:cNvPr id="4" name="Slide Number Placeholder 3">
            <a:extLst>
              <a:ext uri="{FF2B5EF4-FFF2-40B4-BE49-F238E27FC236}">
                <a16:creationId xmlns:a16="http://schemas.microsoft.com/office/drawing/2014/main" id="{74252D1E-E6A3-591E-E0F4-A0B1C6A6129D}"/>
              </a:ext>
            </a:extLst>
          </p:cNvPr>
          <p:cNvSpPr>
            <a:spLocks noGrp="1"/>
          </p:cNvSpPr>
          <p:nvPr>
            <p:ph type="sldNum" sz="quarter" idx="12"/>
          </p:nvPr>
        </p:nvSpPr>
        <p:spPr/>
        <p:txBody>
          <a:bodyPr/>
          <a:lstStyle/>
          <a:p>
            <a:fld id="{BDCDBBEF-AA6C-4BA6-85B2-A17D7F280E38}" type="slidenum">
              <a:rPr lang="en-US" smtClean="0"/>
              <a:pPr/>
              <a:t>28</a:t>
            </a:fld>
            <a:endParaRPr lang="en-US"/>
          </a:p>
        </p:txBody>
      </p:sp>
      <p:pic>
        <p:nvPicPr>
          <p:cNvPr id="13314" name="Picture 2" descr="PDF] Towards Better Object Detection in Scale Variation with Adaptive  Feature Selection | Semantic Scholar">
            <a:extLst>
              <a:ext uri="{FF2B5EF4-FFF2-40B4-BE49-F238E27FC236}">
                <a16:creationId xmlns:a16="http://schemas.microsoft.com/office/drawing/2014/main" id="{3FD1E8AA-4741-9280-AC80-C1040F0CD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12625"/>
            <a:ext cx="10515597" cy="264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3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Issues in Object Detection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Background clutter: Objects of interest may be surrounded by complex or cluttered backgrounds, which can introduce noise and confusion for object detection algorithms. Background clutter can interfere with accurate object localization and increase false positive detections.</a:t>
            </a:r>
          </a:p>
          <a:p>
            <a:pPr algn="just"/>
            <a:r>
              <a:rPr lang="en-US" dirty="0"/>
              <a:t>Generalization to unseen objects: Object detection models may face difficulties when detecting objects that differ significantly from the objects seen during training. They may struggle to generalize to novel or uncommon object classes or variations that were not adequately represented in the training data.</a:t>
            </a:r>
          </a:p>
        </p:txBody>
      </p:sp>
    </p:spTree>
    <p:extLst>
      <p:ext uri="{BB962C8B-B14F-4D97-AF65-F5344CB8AC3E}">
        <p14:creationId xmlns:p14="http://schemas.microsoft.com/office/powerpoint/2010/main" val="380890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Why Object Detection Matters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Object detection is a key technology behind advanced driver assistance systems (ADAS) that enable cars to detect driving lanes or perform pedestrian detection to improve road safety. </a:t>
            </a:r>
          </a:p>
          <a:p>
            <a:pPr marL="342900" indent="-342900" algn="just">
              <a:buFont typeface="Arial" panose="020B0604020202020204" pitchFamily="34" charset="0"/>
              <a:buChar char="•"/>
            </a:pPr>
            <a:r>
              <a:rPr lang="en-US" dirty="0"/>
              <a:t>Object detection is also useful in applications such as video surveillance or image retrieval systems.</a:t>
            </a:r>
          </a:p>
        </p:txBody>
      </p:sp>
    </p:spTree>
    <p:extLst>
      <p:ext uri="{BB962C8B-B14F-4D97-AF65-F5344CB8AC3E}">
        <p14:creationId xmlns:p14="http://schemas.microsoft.com/office/powerpoint/2010/main" val="2532486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1A79-A2FD-E666-1ACF-4E344872D488}"/>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80FB3320-9CC4-1529-9194-399C05669078}"/>
              </a:ext>
            </a:extLst>
          </p:cNvPr>
          <p:cNvSpPr>
            <a:spLocks noGrp="1"/>
          </p:cNvSpPr>
          <p:nvPr>
            <p:ph type="sldNum" sz="quarter" idx="12"/>
          </p:nvPr>
        </p:nvSpPr>
        <p:spPr/>
        <p:txBody>
          <a:bodyPr/>
          <a:lstStyle/>
          <a:p>
            <a:fld id="{BDCDBBEF-AA6C-4BA6-85B2-A17D7F280E38}" type="slidenum">
              <a:rPr lang="en-US" smtClean="0"/>
              <a:pPr/>
              <a:t>30</a:t>
            </a:fld>
            <a:endParaRPr lang="en-US"/>
          </a:p>
        </p:txBody>
      </p:sp>
      <p:pic>
        <p:nvPicPr>
          <p:cNvPr id="14338" name="Picture 2" descr="Object Detection State of the Art 2022 | by Pedro Azevedo | Medium">
            <a:extLst>
              <a:ext uri="{FF2B5EF4-FFF2-40B4-BE49-F238E27FC236}">
                <a16:creationId xmlns:a16="http://schemas.microsoft.com/office/drawing/2014/main" id="{136F5A8D-ECDE-1C68-FE3E-49303E8568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8486" y="1825625"/>
            <a:ext cx="64750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92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31</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Why Object Detection Matters</a:t>
            </a:r>
            <a:endParaRPr lang="en-IN" sz="4800" dirty="0">
              <a:solidFill>
                <a:srgbClr val="00B0F0"/>
              </a:solidFill>
            </a:endParaRPr>
          </a:p>
        </p:txBody>
      </p:sp>
      <p:pic>
        <p:nvPicPr>
          <p:cNvPr id="4098" name="Picture 2" descr="Using object detection to identify and locate vehicles">
            <a:extLst>
              <a:ext uri="{FF2B5EF4-FFF2-40B4-BE49-F238E27FC236}">
                <a16:creationId xmlns:a16="http://schemas.microsoft.com/office/drawing/2014/main" id="{F161B1FB-94EC-8EAA-D9A9-860F53979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16489"/>
            <a:ext cx="10227212" cy="412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5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965F-06BC-1600-0BB5-5C15AED714D1}"/>
              </a:ext>
            </a:extLst>
          </p:cNvPr>
          <p:cNvSpPr>
            <a:spLocks noGrp="1"/>
          </p:cNvSpPr>
          <p:nvPr>
            <p:ph type="title"/>
          </p:nvPr>
        </p:nvSpPr>
        <p:spPr/>
        <p:txBody>
          <a:bodyPr/>
          <a:lstStyle/>
          <a:p>
            <a:r>
              <a:rPr lang="fr-FR" dirty="0"/>
              <a:t>Object </a:t>
            </a:r>
            <a:r>
              <a:rPr lang="fr-FR" dirty="0" err="1"/>
              <a:t>Detection</a:t>
            </a:r>
            <a:r>
              <a:rPr lang="fr-FR" dirty="0"/>
              <a:t> vs Object Recognition vs Image Segmentation</a:t>
            </a:r>
            <a:endParaRPr lang="en-IN" dirty="0"/>
          </a:p>
        </p:txBody>
      </p:sp>
      <p:sp>
        <p:nvSpPr>
          <p:cNvPr id="3" name="Content Placeholder 2">
            <a:extLst>
              <a:ext uri="{FF2B5EF4-FFF2-40B4-BE49-F238E27FC236}">
                <a16:creationId xmlns:a16="http://schemas.microsoft.com/office/drawing/2014/main" id="{81C26757-527C-19A5-FD18-8DF63CC0A475}"/>
              </a:ext>
            </a:extLst>
          </p:cNvPr>
          <p:cNvSpPr>
            <a:spLocks noGrp="1"/>
          </p:cNvSpPr>
          <p:nvPr>
            <p:ph idx="1"/>
          </p:nvPr>
        </p:nvSpPr>
        <p:spPr/>
        <p:txBody>
          <a:bodyPr/>
          <a:lstStyle/>
          <a:p>
            <a:pPr marL="0" indent="0">
              <a:buNone/>
            </a:pPr>
            <a:r>
              <a:rPr lang="en-US" dirty="0"/>
              <a:t>Object Recognition: </a:t>
            </a:r>
          </a:p>
          <a:p>
            <a:r>
              <a:rPr lang="en-US" dirty="0"/>
              <a:t>Object recognition is the technique of identifying the object present in images and videos. </a:t>
            </a:r>
          </a:p>
          <a:p>
            <a:r>
              <a:rPr lang="en-US" dirty="0"/>
              <a:t>It is one of the most important applications of machine learning and deep learning.</a:t>
            </a:r>
          </a:p>
          <a:p>
            <a:r>
              <a:rPr lang="en-US" dirty="0"/>
              <a:t>The goal of this field is to teach machines to understand (recognize) the content of an image just like humans do.</a:t>
            </a:r>
            <a:endParaRPr lang="en-IN" dirty="0"/>
          </a:p>
        </p:txBody>
      </p:sp>
      <p:sp>
        <p:nvSpPr>
          <p:cNvPr id="4" name="Slide Number Placeholder 3">
            <a:extLst>
              <a:ext uri="{FF2B5EF4-FFF2-40B4-BE49-F238E27FC236}">
                <a16:creationId xmlns:a16="http://schemas.microsoft.com/office/drawing/2014/main" id="{8FC410A1-77B6-125E-2A93-303875D04B9B}"/>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45294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4390-D241-4F2E-EDBC-062CC4809E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7EBC4-3E98-5309-526D-D6CFCE193D5F}"/>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CCEAE58-85F0-05ED-5832-DD3D0E28FA7E}"/>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9218" name="Picture 2">
            <a:extLst>
              <a:ext uri="{FF2B5EF4-FFF2-40B4-BE49-F238E27FC236}">
                <a16:creationId xmlns:a16="http://schemas.microsoft.com/office/drawing/2014/main" id="{9FE3BE25-CFC2-6461-E3D3-EE564D8F7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75" y="982186"/>
            <a:ext cx="10630925" cy="467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32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algn="just"/>
            <a:r>
              <a:rPr lang="en-US" dirty="0"/>
              <a:t>Object Recognition Using Machine Learning</a:t>
            </a:r>
          </a:p>
          <a:p>
            <a:pPr marL="342900" indent="-342900" algn="just">
              <a:buFont typeface="Arial" panose="020B0604020202020204" pitchFamily="34" charset="0"/>
              <a:buChar char="•"/>
            </a:pPr>
            <a:r>
              <a:rPr lang="en-US" dirty="0"/>
              <a:t>HOG (Histogram of oriented Gradients) feature Extractor and SVM (Support Vector Machine) model: It is a state-of-the-art method for object detection. It takes histogram descriptors of both positive ( images that contain   objects) and negative (images that does not contain objects) samples and trains our SVM model on that.  </a:t>
            </a:r>
          </a:p>
          <a:p>
            <a:pPr marL="342900" indent="-342900" algn="just">
              <a:buFont typeface="Arial" panose="020B0604020202020204" pitchFamily="34" charset="0"/>
              <a:buChar char="•"/>
            </a:pPr>
            <a:r>
              <a:rPr lang="en-US" dirty="0"/>
              <a:t>Bag of features model: Just like bag of words considers document as an </a:t>
            </a:r>
            <a:r>
              <a:rPr lang="en-US" dirty="0" err="1"/>
              <a:t>orderless</a:t>
            </a:r>
            <a:r>
              <a:rPr lang="en-US" dirty="0"/>
              <a:t> collection of words, this approach also represents an image as an </a:t>
            </a:r>
            <a:r>
              <a:rPr lang="en-US" dirty="0" err="1"/>
              <a:t>orderless</a:t>
            </a:r>
            <a:r>
              <a:rPr lang="en-US" dirty="0"/>
              <a:t> collection of image features. Examples of this are SIFT, MSER, etc.</a:t>
            </a:r>
          </a:p>
        </p:txBody>
      </p:sp>
    </p:spTree>
    <p:extLst>
      <p:ext uri="{BB962C8B-B14F-4D97-AF65-F5344CB8AC3E}">
        <p14:creationId xmlns:p14="http://schemas.microsoft.com/office/powerpoint/2010/main" val="387653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endParaRPr lang="en-IN" sz="4800" dirty="0">
              <a:solidFill>
                <a:srgbClr val="00B0F0"/>
              </a:solidFill>
            </a:endParaRPr>
          </a:p>
        </p:txBody>
      </p:sp>
      <p:sp>
        <p:nvSpPr>
          <p:cNvPr id="3" name="Subtitle 2"/>
          <p:cNvSpPr>
            <a:spLocks noGrp="1"/>
          </p:cNvSpPr>
          <p:nvPr>
            <p:ph type="subTitle" idx="1"/>
          </p:nvPr>
        </p:nvSpPr>
        <p:spPr>
          <a:xfrm>
            <a:off x="703385" y="1340768"/>
            <a:ext cx="9973993" cy="5017190"/>
          </a:xfrm>
        </p:spPr>
        <p:txBody>
          <a:bodyPr>
            <a:normAutofit/>
          </a:bodyPr>
          <a:lstStyle/>
          <a:p>
            <a:pPr marL="342900" indent="-342900" algn="just">
              <a:buFont typeface="Arial" panose="020B0604020202020204" pitchFamily="34" charset="0"/>
              <a:buChar char="•"/>
            </a:pPr>
            <a:r>
              <a:rPr lang="en-US" dirty="0"/>
              <a:t>Viola-Jones algorithm:  This algorithm is widely used for face detection in the image or real-time. It performs </a:t>
            </a:r>
            <a:r>
              <a:rPr lang="en-US" dirty="0" err="1"/>
              <a:t>Haar</a:t>
            </a:r>
            <a:r>
              <a:rPr lang="en-US" dirty="0"/>
              <a:t>-like feature extraction from the image. This generates a large number of features. These features are then passed into a boosting classifier. This generates a cascade of the boosted classifier to perform image detection. An image needs to pass to each of the classifiers to generate a positive (face found) result. The advantage of Viola-Jones is that it has a detection time of 2 fps which can be used in a real-time face recognition system.</a:t>
            </a:r>
          </a:p>
        </p:txBody>
      </p:sp>
    </p:spTree>
    <p:extLst>
      <p:ext uri="{BB962C8B-B14F-4D97-AF65-F5344CB8AC3E}">
        <p14:creationId xmlns:p14="http://schemas.microsoft.com/office/powerpoint/2010/main" val="174517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721579-1522-FC19-51D1-F02DCF8A6193}"/>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5122" name="Picture 2" descr="A Gentle Introduction to Object Recognition With Deep Learning -  MachineLearningMastery.com">
            <a:extLst>
              <a:ext uri="{FF2B5EF4-FFF2-40B4-BE49-F238E27FC236}">
                <a16:creationId xmlns:a16="http://schemas.microsoft.com/office/drawing/2014/main" id="{F20B5955-909E-7BC9-946A-A2AD53F62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915" y="621249"/>
            <a:ext cx="6724356" cy="573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764675"/>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3592</TotalTime>
  <Words>2033</Words>
  <Application>Microsoft Office PowerPoint</Application>
  <PresentationFormat>Widescreen</PresentationFormat>
  <Paragraphs>107</Paragraphs>
  <Slides>32</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0" baseType="lpstr">
      <vt:lpstr>Arial</vt:lpstr>
      <vt:lpstr>Calibri</vt:lpstr>
      <vt:lpstr>Calibri Light</vt:lpstr>
      <vt:lpstr>Casper</vt:lpstr>
      <vt:lpstr>Times New Roman</vt:lpstr>
      <vt:lpstr>Unit 2.1</vt:lpstr>
      <vt:lpstr>Contents Slide Master</vt:lpstr>
      <vt:lpstr>CorelDRAW</vt:lpstr>
      <vt:lpstr>PowerPoint Presentation</vt:lpstr>
      <vt:lpstr>Object Detection With Machine Learning</vt:lpstr>
      <vt:lpstr>Why Object Detection Matters</vt:lpstr>
      <vt:lpstr>Why Object Detection Matters</vt:lpstr>
      <vt:lpstr>Object Detection vs Object Recognition vs Image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Object Detection Works</vt:lpstr>
      <vt:lpstr>How It Works</vt:lpstr>
      <vt:lpstr>PowerPoint Presentation</vt:lpstr>
      <vt:lpstr>How It Works</vt:lpstr>
      <vt:lpstr>How It Works</vt:lpstr>
      <vt:lpstr>How It Works</vt:lpstr>
      <vt:lpstr>Issues in Object Detection</vt:lpstr>
      <vt:lpstr>PowerPoint Presentation</vt:lpstr>
      <vt:lpstr>Issues in Object Detection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48</cp:revision>
  <dcterms:created xsi:type="dcterms:W3CDTF">2020-06-09T06:07:05Z</dcterms:created>
  <dcterms:modified xsi:type="dcterms:W3CDTF">2023-07-27T05:41:28Z</dcterms:modified>
</cp:coreProperties>
</file>