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8"/>
  </p:notesMasterIdLst>
  <p:handoutMasterIdLst>
    <p:handoutMasterId r:id="rId19"/>
  </p:handoutMasterIdLst>
  <p:sldIdLst>
    <p:sldId id="763" r:id="rId3"/>
    <p:sldId id="766" r:id="rId4"/>
    <p:sldId id="765" r:id="rId5"/>
    <p:sldId id="799" r:id="rId6"/>
    <p:sldId id="800" r:id="rId7"/>
    <p:sldId id="801" r:id="rId8"/>
    <p:sldId id="784" r:id="rId9"/>
    <p:sldId id="802" r:id="rId10"/>
    <p:sldId id="803" r:id="rId11"/>
    <p:sldId id="804" r:id="rId12"/>
    <p:sldId id="785" r:id="rId13"/>
    <p:sldId id="786" r:id="rId14"/>
    <p:sldId id="807" r:id="rId15"/>
    <p:sldId id="805" r:id="rId16"/>
    <p:sldId id="8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291" autoAdjust="0"/>
  </p:normalViewPr>
  <p:slideViewPr>
    <p:cSldViewPr snapToGrid="0">
      <p:cViewPr varScale="1">
        <p:scale>
          <a:sx n="86" d="100"/>
          <a:sy n="86" d="100"/>
        </p:scale>
        <p:origin x="53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ABF34359-78F7-4508-B074-83DCF56895C1}"/>
    <pc:docChg chg="delSld">
      <pc:chgData name="Rahul Kumar" userId="5d93dae5539c9652" providerId="LiveId" clId="{ABF34359-78F7-4508-B074-83DCF56895C1}" dt="2023-11-22T18:05:35.313" v="1" actId="2696"/>
      <pc:docMkLst>
        <pc:docMk/>
      </pc:docMkLst>
      <pc:sldChg chg="del">
        <pc:chgData name="Rahul Kumar" userId="5d93dae5539c9652" providerId="LiveId" clId="{ABF34359-78F7-4508-B074-83DCF56895C1}" dt="2023-11-22T18:05:35.313" v="1" actId="2696"/>
        <pc:sldMkLst>
          <pc:docMk/>
          <pc:sldMk cId="2656501266" sldId="279"/>
        </pc:sldMkLst>
      </pc:sldChg>
      <pc:sldChg chg="del">
        <pc:chgData name="Rahul Kumar" userId="5d93dae5539c9652" providerId="LiveId" clId="{ABF34359-78F7-4508-B074-83DCF56895C1}" dt="2023-11-22T18:05:31.722" v="0" actId="2696"/>
        <pc:sldMkLst>
          <pc:docMk/>
          <pc:sldMk cId="1687216594" sldId="732"/>
        </pc:sldMkLst>
      </pc:sldChg>
      <pc:sldMasterChg chg="delSldLayout">
        <pc:chgData name="Rahul Kumar" userId="5d93dae5539c9652" providerId="LiveId" clId="{ABF34359-78F7-4508-B074-83DCF56895C1}" dt="2023-11-22T18:05:35.313" v="1" actId="2696"/>
        <pc:sldMasterMkLst>
          <pc:docMk/>
          <pc:sldMasterMk cId="3333391393" sldId="2147483674"/>
        </pc:sldMasterMkLst>
        <pc:sldLayoutChg chg="del">
          <pc:chgData name="Rahul Kumar" userId="5d93dae5539c9652" providerId="LiveId" clId="{ABF34359-78F7-4508-B074-83DCF56895C1}" dt="2023-11-22T18:05:35.313" v="1" actId="2696"/>
          <pc:sldLayoutMkLst>
            <pc:docMk/>
            <pc:sldMasterMk cId="3333391393" sldId="2147483674"/>
            <pc:sldLayoutMk cId="2106835372"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006475" y="5139018"/>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2" name="Rectangle 31">
            <a:extLst>
              <a:ext uri="{FF2B5EF4-FFF2-40B4-BE49-F238E27FC236}">
                <a16:creationId xmlns:a16="http://schemas.microsoft.com/office/drawing/2014/main" id="{A6BF2B11-C2A5-4306-A95B-694045B2BA5B}"/>
              </a:ext>
            </a:extLst>
          </p:cNvPr>
          <p:cNvSpPr/>
          <p:nvPr/>
        </p:nvSpPr>
        <p:spPr>
          <a:xfrm>
            <a:off x="442913" y="5922169"/>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extLst>
              <p:ext uri="{D42A27DB-BD31-4B8C-83A1-F6EECF244321}">
                <p14:modId xmlns:p14="http://schemas.microsoft.com/office/powerpoint/2010/main" val="254195317"/>
              </p:ext>
            </p:extLst>
          </p:nvPr>
        </p:nvGraphicFramePr>
        <p:xfrm>
          <a:off x="411956" y="2553160"/>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411956" y="2553160"/>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24950" y="136729"/>
            <a:ext cx="2894013" cy="73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1904840" y="1191299"/>
            <a:ext cx="8494713" cy="1594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p:txBody>
      </p:sp>
      <p:sp>
        <p:nvSpPr>
          <p:cNvPr id="15" name="Rectangle 14">
            <a:extLst>
              <a:ext uri="{FF2B5EF4-FFF2-40B4-BE49-F238E27FC236}">
                <a16:creationId xmlns:a16="http://schemas.microsoft.com/office/drawing/2014/main" id="{F157B230-A273-4496-831C-28D88743362F}"/>
              </a:ext>
            </a:extLst>
          </p:cNvPr>
          <p:cNvSpPr/>
          <p:nvPr/>
        </p:nvSpPr>
        <p:spPr>
          <a:xfrm>
            <a:off x="1693862" y="2885408"/>
            <a:ext cx="8686801" cy="2483517"/>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Computer Vision</a:t>
            </a:r>
            <a:br>
              <a:rPr lang="en-US" sz="2800" dirty="0">
                <a:latin typeface="Times New Roman" pitchFamily="18" charset="0"/>
                <a:cs typeface="Times New Roman" pitchFamily="18" charset="0"/>
              </a:rPr>
            </a:br>
            <a:r>
              <a:rPr lang="en-US" sz="2800" b="1" dirty="0">
                <a:solidFill>
                  <a:srgbClr val="C00000"/>
                </a:solidFill>
                <a:latin typeface="Times New Roman" pitchFamily="18" charset="0"/>
                <a:cs typeface="Times New Roman" pitchFamily="18" charset="0"/>
              </a:rPr>
              <a:t>(CST-422)</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Prepared By : Payal Thakur(E12720)</a:t>
            </a:r>
          </a:p>
          <a:p>
            <a:pPr algn="ctr"/>
            <a:endParaRPr lang="en-US" sz="3600"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69A7FBBD-E70B-4A61-9F06-784018E1B589}"/>
              </a:ext>
            </a:extLst>
          </p:cNvPr>
          <p:cNvSpPr txBox="1"/>
          <p:nvPr/>
        </p:nvSpPr>
        <p:spPr>
          <a:xfrm>
            <a:off x="717550" y="5951884"/>
            <a:ext cx="5933662" cy="646331"/>
          </a:xfrm>
          <a:prstGeom prst="rect">
            <a:avLst/>
          </a:prstGeom>
          <a:noFill/>
        </p:spPr>
        <p:txBody>
          <a:bodyPr wrap="square">
            <a:spAutoFit/>
          </a:bodyPr>
          <a:lstStyle/>
          <a:p>
            <a:pPr algn="l"/>
            <a:r>
              <a:rPr lang="en-US" sz="1800" b="1" dirty="0">
                <a:solidFill>
                  <a:srgbClr val="00B0F0"/>
                </a:solidFill>
              </a:rPr>
              <a:t>Topic: </a:t>
            </a:r>
            <a:r>
              <a:rPr lang="en-US" b="1" dirty="0">
                <a:solidFill>
                  <a:srgbClr val="00B0F0"/>
                </a:solidFill>
              </a:rPr>
              <a:t>Detecting Objects: Introduction to Object Tracking, Motion Detection. Detecting Objects with Pretrained Models</a:t>
            </a:r>
            <a:endParaRPr lang="en-US" sz="1800" b="1" dirty="0">
              <a:solidFill>
                <a:srgbClr val="00B0F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Challenges in Motion Detection</a:t>
            </a:r>
            <a:endParaRPr lang="en-IN" sz="4800" dirty="0">
              <a:solidFill>
                <a:srgbClr val="00B0F0"/>
              </a:solidFill>
            </a:endParaRPr>
          </a:p>
        </p:txBody>
      </p:sp>
      <p:sp>
        <p:nvSpPr>
          <p:cNvPr id="3" name="Subtitle 2"/>
          <p:cNvSpPr>
            <a:spLocks noGrp="1"/>
          </p:cNvSpPr>
          <p:nvPr>
            <p:ph type="subTitle" idx="1"/>
          </p:nvPr>
        </p:nvSpPr>
        <p:spPr>
          <a:xfrm>
            <a:off x="1041009" y="1340767"/>
            <a:ext cx="10236591" cy="5302941"/>
          </a:xfrm>
        </p:spPr>
        <p:txBody>
          <a:bodyPr>
            <a:normAutofit fontScale="92500"/>
          </a:bodyPr>
          <a:lstStyle/>
          <a:p>
            <a:pPr algn="just"/>
            <a:r>
              <a:rPr lang="en-US" dirty="0"/>
              <a:t>Several challenges can affect the accuracy of motion detection:</a:t>
            </a:r>
          </a:p>
          <a:p>
            <a:pPr marL="342900" indent="-342900" algn="just">
              <a:buFont typeface="Arial" panose="020B0604020202020204" pitchFamily="34" charset="0"/>
              <a:buChar char="•"/>
            </a:pPr>
            <a:r>
              <a:rPr lang="en-US" dirty="0"/>
              <a:t>Lighting variations: Changes in lighting conditions can impact the accuracy of motion detection algorithms. Shadows, different lighting intensities, or abrupt changes in illumination can lead to false detections or missed motion.</a:t>
            </a:r>
          </a:p>
          <a:p>
            <a:pPr marL="342900" indent="-342900" algn="just">
              <a:buFont typeface="Arial" panose="020B0604020202020204" pitchFamily="34" charset="0"/>
              <a:buChar char="•"/>
            </a:pPr>
            <a:r>
              <a:rPr lang="en-US" dirty="0"/>
              <a:t>Noise and artifacts: Presence of noise in the input frames or unwanted movements caused by factors like camera vibration can result in false detections.</a:t>
            </a:r>
          </a:p>
          <a:p>
            <a:pPr marL="342900" indent="-342900" algn="just">
              <a:buFont typeface="Arial" panose="020B0604020202020204" pitchFamily="34" charset="0"/>
              <a:buChar char="•"/>
            </a:pPr>
            <a:r>
              <a:rPr lang="en-US" dirty="0"/>
              <a:t>Complex scenes: Scenes with cluttered backgrounds or multiple moving objects can make it difficult to accurately differentiate between the foreground (moving objects) and the background.</a:t>
            </a:r>
          </a:p>
          <a:p>
            <a:pPr marL="342900" indent="-342900" algn="just">
              <a:buFont typeface="Arial" panose="020B0604020202020204" pitchFamily="34" charset="0"/>
              <a:buChar char="•"/>
            </a:pPr>
            <a:r>
              <a:rPr lang="en-US" dirty="0"/>
              <a:t>Camera motion: If the camera itself is moving, it can introduce false motion or complicate motion estimation. Camera motion needs to be compensated for accurate motion detection.</a:t>
            </a:r>
          </a:p>
          <a:p>
            <a:pPr marL="342900" indent="-342900" algn="just">
              <a:buFont typeface="Arial" panose="020B0604020202020204" pitchFamily="34" charset="0"/>
              <a:buChar char="•"/>
            </a:pPr>
            <a:r>
              <a:rPr lang="en-US" dirty="0"/>
              <a:t>Occlusion: When an object is partially occluded by another object or by the environment, motion detection algorithms may struggle to detect the complete motion accurately.</a:t>
            </a:r>
          </a:p>
        </p:txBody>
      </p:sp>
    </p:spTree>
    <p:extLst>
      <p:ext uri="{BB962C8B-B14F-4D97-AF65-F5344CB8AC3E}">
        <p14:creationId xmlns:p14="http://schemas.microsoft.com/office/powerpoint/2010/main" val="178429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Detecting Objects with Pretrained Models</a:t>
            </a:r>
          </a:p>
        </p:txBody>
      </p:sp>
      <p:pic>
        <p:nvPicPr>
          <p:cNvPr id="3074" name="Picture 2" descr="Object Detection: Models, Architectures &amp; Tutorial [2023]">
            <a:extLst>
              <a:ext uri="{FF2B5EF4-FFF2-40B4-BE49-F238E27FC236}">
                <a16:creationId xmlns:a16="http://schemas.microsoft.com/office/drawing/2014/main" id="{5AFFF125-4E5A-D532-EDD7-E59C1227A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283" y="1498118"/>
            <a:ext cx="7751298" cy="498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8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Introduction to Pretrained Models</a:t>
            </a: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Pretrained models are deep learning models that are already trained on large datasets, typically for object recognition tasks. </a:t>
            </a:r>
          </a:p>
          <a:p>
            <a:pPr marL="342900" indent="-342900" algn="just">
              <a:buFont typeface="Arial" panose="020B0604020202020204" pitchFamily="34" charset="0"/>
              <a:buChar char="•"/>
            </a:pPr>
            <a:r>
              <a:rPr lang="en-US" dirty="0"/>
              <a:t>These models have learned to recognize objects and extract relevant features from images or video frames. </a:t>
            </a:r>
          </a:p>
          <a:p>
            <a:pPr marL="342900" indent="-342900" algn="just">
              <a:buFont typeface="Arial" panose="020B0604020202020204" pitchFamily="34" charset="0"/>
              <a:buChar char="•"/>
            </a:pPr>
            <a:r>
              <a:rPr lang="en-US" dirty="0"/>
              <a:t>They can be used as a starting point for object detection tasks, saving time and computational resources.</a:t>
            </a:r>
          </a:p>
          <a:p>
            <a:pPr algn="just"/>
            <a:endParaRPr lang="en-US" dirty="0"/>
          </a:p>
        </p:txBody>
      </p:sp>
    </p:spTree>
    <p:extLst>
      <p:ext uri="{BB962C8B-B14F-4D97-AF65-F5344CB8AC3E}">
        <p14:creationId xmlns:p14="http://schemas.microsoft.com/office/powerpoint/2010/main" val="104302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2"/>
            <a:ext cx="10787065" cy="939260"/>
          </a:xfrm>
        </p:spPr>
        <p:txBody>
          <a:bodyPr>
            <a:noAutofit/>
          </a:bodyPr>
          <a:lstStyle/>
          <a:p>
            <a:r>
              <a:rPr lang="en-US" sz="4000" dirty="0">
                <a:solidFill>
                  <a:srgbClr val="00B0F0"/>
                </a:solidFill>
              </a:rPr>
              <a:t>Popular Pretrained Models for Object Detection</a:t>
            </a:r>
          </a:p>
        </p:txBody>
      </p:sp>
      <p:sp>
        <p:nvSpPr>
          <p:cNvPr id="3" name="Subtitle 2"/>
          <p:cNvSpPr>
            <a:spLocks noGrp="1"/>
          </p:cNvSpPr>
          <p:nvPr>
            <p:ph type="subTitle" idx="1"/>
          </p:nvPr>
        </p:nvSpPr>
        <p:spPr>
          <a:xfrm>
            <a:off x="1666844" y="1340768"/>
            <a:ext cx="8643998" cy="5017190"/>
          </a:xfrm>
        </p:spPr>
        <p:txBody>
          <a:bodyPr>
            <a:normAutofit fontScale="92500"/>
          </a:bodyPr>
          <a:lstStyle/>
          <a:p>
            <a:pPr algn="just"/>
            <a:r>
              <a:rPr lang="en-US" dirty="0"/>
              <a:t>Several popular pretrained models are widely used for object detection:</a:t>
            </a:r>
          </a:p>
          <a:p>
            <a:pPr algn="just"/>
            <a:r>
              <a:rPr lang="en-US" dirty="0"/>
              <a:t>1. Single Shot </a:t>
            </a:r>
            <a:r>
              <a:rPr lang="en-US" dirty="0" err="1"/>
              <a:t>MultiBox</a:t>
            </a:r>
            <a:r>
              <a:rPr lang="en-US" dirty="0"/>
              <a:t> Detector (SSD): SSD combines object localization and classification in a single network. It predicts a set of bounding boxes and their corresponding class probabilities for multiple object categories. SSD achieves real-time performance with high accuracy.</a:t>
            </a:r>
          </a:p>
          <a:p>
            <a:pPr algn="just"/>
            <a:r>
              <a:rPr lang="en-US" dirty="0"/>
              <a:t>2. Faster R-CNN (Region-based Convolutional Neural Network): Faster R-CNN utilizes region proposals to identify potential object locations in an image. It extracts features using a convolutional neural network (CNN) and then uses these features to predict bounding boxes and class probabilities. Faster R-CNN achieves high accuracy but at the cost of increased computational complexity.</a:t>
            </a:r>
          </a:p>
          <a:p>
            <a:pPr algn="just"/>
            <a:r>
              <a:rPr lang="en-US" dirty="0"/>
              <a:t>3. YOLO (You Only Look Once): YOLO divides the input image into a grid and predicts bounding boxes and class probabilities for each grid cell. It uses a single CNN pass to accomplish object detection. YOLO offers real-time object detection with good accuracy.</a:t>
            </a:r>
          </a:p>
        </p:txBody>
      </p:sp>
    </p:spTree>
    <p:extLst>
      <p:ext uri="{BB962C8B-B14F-4D97-AF65-F5344CB8AC3E}">
        <p14:creationId xmlns:p14="http://schemas.microsoft.com/office/powerpoint/2010/main" val="115538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000" dirty="0">
                <a:solidFill>
                  <a:srgbClr val="00B0F0"/>
                </a:solidFill>
              </a:rPr>
              <a:t>Workflow for Object Detection with Pretrained Models</a:t>
            </a:r>
          </a:p>
        </p:txBody>
      </p:sp>
      <p:sp>
        <p:nvSpPr>
          <p:cNvPr id="3" name="Subtitle 2"/>
          <p:cNvSpPr>
            <a:spLocks noGrp="1"/>
          </p:cNvSpPr>
          <p:nvPr>
            <p:ph type="subTitle" idx="1"/>
          </p:nvPr>
        </p:nvSpPr>
        <p:spPr>
          <a:xfrm>
            <a:off x="1666844" y="1340768"/>
            <a:ext cx="8643998" cy="5017190"/>
          </a:xfrm>
        </p:spPr>
        <p:txBody>
          <a:bodyPr>
            <a:normAutofit fontScale="92500" lnSpcReduction="10000"/>
          </a:bodyPr>
          <a:lstStyle/>
          <a:p>
            <a:pPr algn="just"/>
            <a:r>
              <a:rPr lang="en-US" dirty="0"/>
              <a:t>The workflow for object detection with pretrained models typically involves the following steps:</a:t>
            </a:r>
          </a:p>
          <a:p>
            <a:pPr algn="just"/>
            <a:r>
              <a:rPr lang="en-US" dirty="0"/>
              <a:t>1. Input preparation: Preprocess the input image or frame to meet the requirements of the pretrained model. This may include resizing, normalization, or other preprocessing steps.</a:t>
            </a:r>
          </a:p>
          <a:p>
            <a:pPr algn="just"/>
            <a:r>
              <a:rPr lang="en-US" dirty="0"/>
              <a:t>2. Feeding the input to the pretrained model: Pass the preprocessed image or frame through the pretrained model to obtain predictions. The model processes the input using its learned weights and architecture.</a:t>
            </a:r>
          </a:p>
          <a:p>
            <a:pPr algn="just"/>
            <a:r>
              <a:rPr lang="en-US" dirty="0"/>
              <a:t>3. Post-processing: Analyze the output from the pretrained model. This typically involves extracting bounding box coordinates, class labels, and confidence scores from the predictions. Applying a threshold to the confidence scores filters out weak detections.</a:t>
            </a:r>
          </a:p>
          <a:p>
            <a:pPr algn="just"/>
            <a:r>
              <a:rPr lang="en-US" dirty="0"/>
              <a:t>4. Visualization or further analysis: The detected objects can be visualized by drawing bounding boxes and class labels on the original image or used for subsequent tasks such as tracking, segmentation, or recognition.</a:t>
            </a:r>
          </a:p>
        </p:txBody>
      </p:sp>
    </p:spTree>
    <p:extLst>
      <p:ext uri="{BB962C8B-B14F-4D97-AF65-F5344CB8AC3E}">
        <p14:creationId xmlns:p14="http://schemas.microsoft.com/office/powerpoint/2010/main" val="259497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Fine-tuning Pretrained Models</a:t>
            </a: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Fine-tuning is the process of adapting a pretrained model to a specific object detection task using a smaller labeled dataset. </a:t>
            </a:r>
          </a:p>
          <a:p>
            <a:pPr marL="342900" indent="-342900" algn="just">
              <a:buFont typeface="Arial" panose="020B0604020202020204" pitchFamily="34" charset="0"/>
              <a:buChar char="•"/>
            </a:pPr>
            <a:r>
              <a:rPr lang="en-US" dirty="0"/>
              <a:t>It involves training the pretrained model on the target dataset while updating the weights of some or all layers. </a:t>
            </a:r>
          </a:p>
          <a:p>
            <a:pPr marL="342900" indent="-342900" algn="just">
              <a:buFont typeface="Arial" panose="020B0604020202020204" pitchFamily="34" charset="0"/>
              <a:buChar char="•"/>
            </a:pPr>
            <a:r>
              <a:rPr lang="en-US" dirty="0"/>
              <a:t>Fine-tuning helps improve the model's performance on domain-specific object detection challenges by leveraging the knowledge and features learned from the large-scale pretraining dataset.</a:t>
            </a:r>
          </a:p>
        </p:txBody>
      </p:sp>
    </p:spTree>
    <p:extLst>
      <p:ext uri="{BB962C8B-B14F-4D97-AF65-F5344CB8AC3E}">
        <p14:creationId xmlns:p14="http://schemas.microsoft.com/office/powerpoint/2010/main" val="29167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4291"/>
            <a:ext cx="10561982" cy="1126477"/>
          </a:xfrm>
        </p:spPr>
        <p:txBody>
          <a:bodyPr>
            <a:normAutofit/>
          </a:bodyPr>
          <a:lstStyle/>
          <a:p>
            <a:r>
              <a:rPr lang="en-IN" dirty="0">
                <a:solidFill>
                  <a:srgbClr val="00B0F0"/>
                </a:solidFill>
              </a:rPr>
              <a:t>Object Tracking</a:t>
            </a:r>
          </a:p>
        </p:txBody>
      </p:sp>
      <p:sp>
        <p:nvSpPr>
          <p:cNvPr id="3" name="Subtitle 2"/>
          <p:cNvSpPr>
            <a:spLocks noGrp="1"/>
          </p:cNvSpPr>
          <p:nvPr>
            <p:ph type="subTitle" idx="1"/>
          </p:nvPr>
        </p:nvSpPr>
        <p:spPr>
          <a:xfrm>
            <a:off x="1666844" y="1340768"/>
            <a:ext cx="8643998" cy="5017190"/>
          </a:xfrm>
        </p:spPr>
        <p:txBody>
          <a:bodyPr>
            <a:normAutofit/>
          </a:bodyPr>
          <a:lstStyle/>
          <a:p>
            <a:pPr algn="just"/>
            <a:endParaRPr lang="en-US" dirty="0"/>
          </a:p>
          <a:p>
            <a:pPr marL="342900" indent="-342900" algn="just">
              <a:buFont typeface="Arial" panose="020B0604020202020204" pitchFamily="34" charset="0"/>
              <a:buChar char="•"/>
            </a:pPr>
            <a:endParaRPr lang="en-US" dirty="0"/>
          </a:p>
        </p:txBody>
      </p:sp>
      <p:pic>
        <p:nvPicPr>
          <p:cNvPr id="1026" name="Picture 2" descr="Object Tracking in Videos: Introduction and Common Techniques - AIDETIC BLOG">
            <a:extLst>
              <a:ext uri="{FF2B5EF4-FFF2-40B4-BE49-F238E27FC236}">
                <a16:creationId xmlns:a16="http://schemas.microsoft.com/office/drawing/2014/main" id="{D8992ADE-6E3A-0F35-E101-3BCE63D8A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189" y="1480770"/>
            <a:ext cx="8028653" cy="528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5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Object Tracking Definition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Object tracking refers to the process of locating and following objects in a sequence of images or video frames.</a:t>
            </a:r>
          </a:p>
          <a:p>
            <a:pPr marL="342900" indent="-342900" algn="just">
              <a:buFont typeface="Arial" panose="020B0604020202020204" pitchFamily="34" charset="0"/>
              <a:buChar char="•"/>
            </a:pPr>
            <a:r>
              <a:rPr lang="en-US" dirty="0"/>
              <a:t> It involves identifying the object of interest and estimating its position and motion over time. </a:t>
            </a:r>
          </a:p>
          <a:p>
            <a:pPr marL="342900" indent="-342900" algn="just">
              <a:buFont typeface="Arial" panose="020B0604020202020204" pitchFamily="34" charset="0"/>
              <a:buChar char="•"/>
            </a:pPr>
            <a:r>
              <a:rPr lang="en-US" dirty="0"/>
              <a:t>The goal is to track objects accurately, even in challenging conditions such as occlusion, scale changes, illumination variations, and cluttered backgrounds.</a:t>
            </a:r>
          </a:p>
          <a:p>
            <a:pPr algn="just"/>
            <a:endParaRPr lang="en-US" dirty="0"/>
          </a:p>
        </p:txBody>
      </p:sp>
    </p:spTree>
    <p:extLst>
      <p:ext uri="{BB962C8B-B14F-4D97-AF65-F5344CB8AC3E}">
        <p14:creationId xmlns:p14="http://schemas.microsoft.com/office/powerpoint/2010/main" val="48061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Applications of Object Tracking</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Object tracking finds applications in various domains. </a:t>
            </a:r>
          </a:p>
          <a:p>
            <a:pPr marL="342900" indent="-342900" algn="just">
              <a:buFont typeface="Arial" panose="020B0604020202020204" pitchFamily="34" charset="0"/>
              <a:buChar char="•"/>
            </a:pPr>
            <a:r>
              <a:rPr lang="en-US" dirty="0"/>
              <a:t>In surveillance systems, it is used to track individuals or vehicles for security purposes.</a:t>
            </a:r>
          </a:p>
          <a:p>
            <a:pPr marL="342900" indent="-342900" algn="just">
              <a:buFont typeface="Arial" panose="020B0604020202020204" pitchFamily="34" charset="0"/>
              <a:buChar char="•"/>
            </a:pPr>
            <a:r>
              <a:rPr lang="en-US" dirty="0"/>
              <a:t> In autonomous vehicles, object tracking helps track other vehicles or pedestrians to avoid collisions. </a:t>
            </a:r>
          </a:p>
          <a:p>
            <a:pPr marL="342900" indent="-342900" algn="just">
              <a:buFont typeface="Arial" panose="020B0604020202020204" pitchFamily="34" charset="0"/>
              <a:buChar char="•"/>
            </a:pPr>
            <a:r>
              <a:rPr lang="en-US" dirty="0"/>
              <a:t>Augmented reality relies on object tracking to overlay virtual content on real-world objects.</a:t>
            </a:r>
          </a:p>
          <a:p>
            <a:pPr algn="just"/>
            <a:endParaRPr lang="en-US" dirty="0"/>
          </a:p>
        </p:txBody>
      </p:sp>
    </p:spTree>
    <p:extLst>
      <p:ext uri="{BB962C8B-B14F-4D97-AF65-F5344CB8AC3E}">
        <p14:creationId xmlns:p14="http://schemas.microsoft.com/office/powerpoint/2010/main" val="167668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Challenges in Object Tracking</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Several challenges make object tracking a complex task. </a:t>
            </a:r>
          </a:p>
          <a:p>
            <a:pPr marL="342900" indent="-342900" algn="just">
              <a:buFont typeface="Arial" panose="020B0604020202020204" pitchFamily="34" charset="0"/>
              <a:buChar char="•"/>
            </a:pPr>
            <a:r>
              <a:rPr lang="en-US" dirty="0"/>
              <a:t>Occlusion occurs when objects are partially or fully blocked by other objects or the environment. </a:t>
            </a:r>
          </a:p>
          <a:p>
            <a:pPr marL="342900" indent="-342900" algn="just">
              <a:buFont typeface="Arial" panose="020B0604020202020204" pitchFamily="34" charset="0"/>
              <a:buChar char="•"/>
            </a:pPr>
            <a:r>
              <a:rPr lang="en-US" dirty="0"/>
              <a:t>Scale and rotation changes refer to objects changing their size or orientation over time. </a:t>
            </a:r>
          </a:p>
          <a:p>
            <a:pPr marL="342900" indent="-342900" algn="just">
              <a:buFont typeface="Arial" panose="020B0604020202020204" pitchFamily="34" charset="0"/>
              <a:buChar char="•"/>
            </a:pPr>
            <a:r>
              <a:rPr lang="en-US" dirty="0"/>
              <a:t>Illumination variations can cause changes in object appearance due to different lighting conditions. </a:t>
            </a:r>
          </a:p>
          <a:p>
            <a:pPr marL="342900" indent="-342900" algn="just">
              <a:buFont typeface="Arial" panose="020B0604020202020204" pitchFamily="34" charset="0"/>
              <a:buChar char="•"/>
            </a:pPr>
            <a:r>
              <a:rPr lang="en-US" dirty="0"/>
              <a:t>Cluttered backgrounds make it challenging to differentiate objects from the surrounding environment.</a:t>
            </a:r>
          </a:p>
        </p:txBody>
      </p:sp>
    </p:spTree>
    <p:extLst>
      <p:ext uri="{BB962C8B-B14F-4D97-AF65-F5344CB8AC3E}">
        <p14:creationId xmlns:p14="http://schemas.microsoft.com/office/powerpoint/2010/main" val="271213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Object Tracking Approaches</a:t>
            </a:r>
            <a:endParaRPr lang="en-IN" sz="4800" dirty="0">
              <a:solidFill>
                <a:srgbClr val="00B0F0"/>
              </a:solidFill>
            </a:endParaRPr>
          </a:p>
        </p:txBody>
      </p:sp>
      <p:sp>
        <p:nvSpPr>
          <p:cNvPr id="3" name="Subtitle 2"/>
          <p:cNvSpPr>
            <a:spLocks noGrp="1"/>
          </p:cNvSpPr>
          <p:nvPr>
            <p:ph type="subTitle" idx="1"/>
          </p:nvPr>
        </p:nvSpPr>
        <p:spPr>
          <a:xfrm>
            <a:off x="914400" y="1340768"/>
            <a:ext cx="10491642" cy="5017190"/>
          </a:xfrm>
        </p:spPr>
        <p:txBody>
          <a:bodyPr>
            <a:normAutofit lnSpcReduction="10000"/>
          </a:bodyPr>
          <a:lstStyle/>
          <a:p>
            <a:pPr algn="just"/>
            <a:r>
              <a:rPr lang="en-US" dirty="0"/>
              <a:t>Different approaches are used in object tracking:</a:t>
            </a:r>
          </a:p>
          <a:p>
            <a:pPr marL="342900" indent="-342900" algn="just">
              <a:buFont typeface="Arial" panose="020B0604020202020204" pitchFamily="34" charset="0"/>
              <a:buChar char="•"/>
            </a:pPr>
            <a:r>
              <a:rPr lang="en-US" dirty="0"/>
              <a:t>Model-based tracking: This approach utilizes a predefined model or template of the object to track. The model can be a bounding box, silhouette, or a set of features. The tracking algorithm compares the model with each frame to estimate the object's position and motion.</a:t>
            </a:r>
          </a:p>
          <a:p>
            <a:pPr marL="342900" indent="-342900" algn="just">
              <a:buFont typeface="Arial" panose="020B0604020202020204" pitchFamily="34" charset="0"/>
              <a:buChar char="•"/>
            </a:pPr>
            <a:r>
              <a:rPr lang="en-US" dirty="0"/>
              <a:t>Feature-based tracking: It involves identifying and tracking distinctive features of the object, such as corners, edges, or </a:t>
            </a:r>
            <a:r>
              <a:rPr lang="en-US" dirty="0" err="1"/>
              <a:t>keypoints</a:t>
            </a:r>
            <a:r>
              <a:rPr lang="en-US" dirty="0"/>
              <a:t>. The algorithm extracts these features and matches them between frames to track the object's motion.</a:t>
            </a:r>
          </a:p>
          <a:p>
            <a:pPr marL="342900" indent="-342900" algn="just">
              <a:buFont typeface="Arial" panose="020B0604020202020204" pitchFamily="34" charset="0"/>
              <a:buChar char="•"/>
            </a:pPr>
            <a:r>
              <a:rPr lang="en-US" dirty="0"/>
              <a:t>Motion-based tracking: This approach estimates the object's motion by analyzing its trajectory over time. It can involve techniques like optical flow, which calculates the apparent motion of pixels between frames.</a:t>
            </a:r>
          </a:p>
          <a:p>
            <a:pPr marL="342900" indent="-342900" algn="just">
              <a:buFont typeface="Arial" panose="020B0604020202020204" pitchFamily="34" charset="0"/>
              <a:buChar char="•"/>
            </a:pPr>
            <a:r>
              <a:rPr lang="en-US" dirty="0"/>
              <a:t>Hybrid methods: These combine multiple approaches to leverage their strengths and improve tracking accuracy. For example, a hybrid approach may use a model-based method for initialization and feature-based tracking for robustness during occlusion.</a:t>
            </a:r>
          </a:p>
        </p:txBody>
      </p:sp>
    </p:spTree>
    <p:extLst>
      <p:ext uri="{BB962C8B-B14F-4D97-AF65-F5344CB8AC3E}">
        <p14:creationId xmlns:p14="http://schemas.microsoft.com/office/powerpoint/2010/main" val="168224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Motion Detection</a:t>
            </a:r>
            <a:endParaRPr lang="en-IN" sz="4800" dirty="0">
              <a:solidFill>
                <a:srgbClr val="00B0F0"/>
              </a:solidFill>
            </a:endParaRPr>
          </a:p>
        </p:txBody>
      </p:sp>
      <p:pic>
        <p:nvPicPr>
          <p:cNvPr id="2050" name="Picture 2" descr="Computer Vision: Write Your Motion Detection Code Using OpenCV">
            <a:extLst>
              <a:ext uri="{FF2B5EF4-FFF2-40B4-BE49-F238E27FC236}">
                <a16:creationId xmlns:a16="http://schemas.microsoft.com/office/drawing/2014/main" id="{2C37BCAB-CD48-0D8D-304D-EC8E52787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06" y="1340768"/>
            <a:ext cx="10041987" cy="502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1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Motion Detection Definition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a:bodyPr>
          <a:lstStyle/>
          <a:p>
            <a:pPr marL="342900" indent="-342900" algn="just">
              <a:buFont typeface="Arial" panose="020B0604020202020204" pitchFamily="34" charset="0"/>
              <a:buChar char="•"/>
            </a:pPr>
            <a:r>
              <a:rPr lang="en-US" dirty="0"/>
              <a:t>Motion detection is the process of identifying regions in an image or video frame that exhibit movement or change over time. </a:t>
            </a:r>
          </a:p>
          <a:p>
            <a:pPr marL="342900" indent="-342900" algn="just">
              <a:buFont typeface="Arial" panose="020B0604020202020204" pitchFamily="34" charset="0"/>
              <a:buChar char="•"/>
            </a:pPr>
            <a:r>
              <a:rPr lang="en-US" dirty="0"/>
              <a:t>It is useful for various applications, including surveillance, video analysis, and activity recognition.</a:t>
            </a:r>
          </a:p>
        </p:txBody>
      </p:sp>
    </p:spTree>
    <p:extLst>
      <p:ext uri="{BB962C8B-B14F-4D97-AF65-F5344CB8AC3E}">
        <p14:creationId xmlns:p14="http://schemas.microsoft.com/office/powerpoint/2010/main" val="53860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4291"/>
            <a:ext cx="10787065" cy="1126477"/>
          </a:xfrm>
        </p:spPr>
        <p:txBody>
          <a:bodyPr>
            <a:noAutofit/>
          </a:bodyPr>
          <a:lstStyle/>
          <a:p>
            <a:r>
              <a:rPr lang="en-US" sz="4800" dirty="0">
                <a:solidFill>
                  <a:srgbClr val="00B0F0"/>
                </a:solidFill>
              </a:rPr>
              <a:t>Techniques for Motion Detection</a:t>
            </a:r>
            <a:endParaRPr lang="en-IN" sz="4800" dirty="0">
              <a:solidFill>
                <a:srgbClr val="00B0F0"/>
              </a:solidFill>
            </a:endParaRPr>
          </a:p>
        </p:txBody>
      </p:sp>
      <p:sp>
        <p:nvSpPr>
          <p:cNvPr id="3" name="Subtitle 2"/>
          <p:cNvSpPr>
            <a:spLocks noGrp="1"/>
          </p:cNvSpPr>
          <p:nvPr>
            <p:ph type="subTitle" idx="1"/>
          </p:nvPr>
        </p:nvSpPr>
        <p:spPr>
          <a:xfrm>
            <a:off x="1666844" y="1340768"/>
            <a:ext cx="8643998" cy="5017190"/>
          </a:xfrm>
        </p:spPr>
        <p:txBody>
          <a:bodyPr>
            <a:normAutofit lnSpcReduction="10000"/>
          </a:bodyPr>
          <a:lstStyle/>
          <a:p>
            <a:pPr algn="just"/>
            <a:r>
              <a:rPr lang="en-US" dirty="0"/>
              <a:t>1. Frame differencing: This technique involves subtracting consecutive frames to obtain a difference image. The resulting image highlights the pixels where significant changes occur. By applying thresholding, regions with notable differences are identified as moving objects.</a:t>
            </a:r>
          </a:p>
          <a:p>
            <a:pPr algn="just"/>
            <a:r>
              <a:rPr lang="en-US" dirty="0"/>
              <a:t>2. Optical flow: Optical flow estimates the apparent motion of objects by analyzing pixel intensity variations between frames. Algorithms like Lucas-Kanade and Horn-</a:t>
            </a:r>
            <a:r>
              <a:rPr lang="en-US" dirty="0" err="1"/>
              <a:t>Schunck</a:t>
            </a:r>
            <a:r>
              <a:rPr lang="en-US" dirty="0"/>
              <a:t> calculate the motion vectors for each pixel, representing the direction and magnitude of movement.</a:t>
            </a:r>
          </a:p>
          <a:p>
            <a:pPr algn="just"/>
            <a:r>
              <a:rPr lang="en-US" dirty="0"/>
              <a:t>3. Background subtraction: Background subtraction models and subtracts the static background to detect moving objects. Common techniques include Gaussian Mixture Models (GMM) and Adaptive Background Subtraction. The difference between the current frame and the background model reveals the regions with motion.</a:t>
            </a:r>
          </a:p>
        </p:txBody>
      </p:sp>
    </p:spTree>
    <p:extLst>
      <p:ext uri="{BB962C8B-B14F-4D97-AF65-F5344CB8AC3E}">
        <p14:creationId xmlns:p14="http://schemas.microsoft.com/office/powerpoint/2010/main" val="2733810537"/>
      </p:ext>
    </p:extLst>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3356</TotalTime>
  <Words>1234</Words>
  <Application>Microsoft Office PowerPoint</Application>
  <PresentationFormat>Widescreen</PresentationFormat>
  <Paragraphs>64</Paragraphs>
  <Slides>15</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Casper</vt:lpstr>
      <vt:lpstr>Times New Roman</vt:lpstr>
      <vt:lpstr>Unit 2.1</vt:lpstr>
      <vt:lpstr>Contents Slide Master</vt:lpstr>
      <vt:lpstr>CorelDRAW</vt:lpstr>
      <vt:lpstr>PowerPoint Presentation</vt:lpstr>
      <vt:lpstr>Object Tracking</vt:lpstr>
      <vt:lpstr>Object Tracking Definition</vt:lpstr>
      <vt:lpstr>Applications of Object Tracking</vt:lpstr>
      <vt:lpstr>Challenges in Object Tracking</vt:lpstr>
      <vt:lpstr>Object Tracking Approaches</vt:lpstr>
      <vt:lpstr>Motion Detection</vt:lpstr>
      <vt:lpstr>Motion Detection Definition</vt:lpstr>
      <vt:lpstr>Techniques for Motion Detection</vt:lpstr>
      <vt:lpstr>Challenges in Motion Detection</vt:lpstr>
      <vt:lpstr>Detecting Objects with Pretrained Models</vt:lpstr>
      <vt:lpstr>Introduction to Pretrained Models</vt:lpstr>
      <vt:lpstr>Popular Pretrained Models for Object Detection</vt:lpstr>
      <vt:lpstr>Workflow for Object Detection with Pretrained Models</vt:lpstr>
      <vt:lpstr>Fine-tuning Pretrained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Rahul Kumar</cp:lastModifiedBy>
  <cp:revision>45</cp:revision>
  <dcterms:created xsi:type="dcterms:W3CDTF">2020-06-09T06:07:05Z</dcterms:created>
  <dcterms:modified xsi:type="dcterms:W3CDTF">2023-11-22T18:05:36Z</dcterms:modified>
</cp:coreProperties>
</file>