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763" r:id="rId3"/>
    <p:sldId id="766" r:id="rId4"/>
    <p:sldId id="765" r:id="rId5"/>
    <p:sldId id="799" r:id="rId6"/>
    <p:sldId id="808" r:id="rId7"/>
    <p:sldId id="809" r:id="rId8"/>
    <p:sldId id="800" r:id="rId9"/>
    <p:sldId id="810" r:id="rId10"/>
    <p:sldId id="811" r:id="rId11"/>
    <p:sldId id="812" r:id="rId12"/>
    <p:sldId id="801" r:id="rId13"/>
    <p:sldId id="802" r:id="rId14"/>
    <p:sldId id="813" r:id="rId15"/>
    <p:sldId id="803" r:id="rId16"/>
    <p:sldId id="814" r:id="rId17"/>
    <p:sldId id="8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5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A5D5C3FD-37D4-4E4D-98CA-B80C0C82CFD3}"/>
    <pc:docChg chg="delSld">
      <pc:chgData name="Rahul Kumar" userId="5d93dae5539c9652" providerId="LiveId" clId="{A5D5C3FD-37D4-4E4D-98CA-B80C0C82CFD3}" dt="2023-11-22T18:06:33.714" v="1" actId="2696"/>
      <pc:docMkLst>
        <pc:docMk/>
      </pc:docMkLst>
      <pc:sldChg chg="del">
        <pc:chgData name="Rahul Kumar" userId="5d93dae5539c9652" providerId="LiveId" clId="{A5D5C3FD-37D4-4E4D-98CA-B80C0C82CFD3}" dt="2023-11-22T18:06:31.650" v="0" actId="2696"/>
        <pc:sldMkLst>
          <pc:docMk/>
          <pc:sldMk cId="2656501266" sldId="279"/>
        </pc:sldMkLst>
      </pc:sldChg>
      <pc:sldChg chg="del">
        <pc:chgData name="Rahul Kumar" userId="5d93dae5539c9652" providerId="LiveId" clId="{A5D5C3FD-37D4-4E4D-98CA-B80C0C82CFD3}" dt="2023-11-22T18:06:33.714" v="1" actId="2696"/>
        <pc:sldMkLst>
          <pc:docMk/>
          <pc:sldMk cId="1687216594" sldId="732"/>
        </pc:sldMkLst>
      </pc:sldChg>
      <pc:sldMasterChg chg="delSldLayout">
        <pc:chgData name="Rahul Kumar" userId="5d93dae5539c9652" providerId="LiveId" clId="{A5D5C3FD-37D4-4E4D-98CA-B80C0C82CFD3}" dt="2023-11-22T18:06:31.650" v="0" actId="2696"/>
        <pc:sldMasterMkLst>
          <pc:docMk/>
          <pc:sldMasterMk cId="3333391393" sldId="2147483674"/>
        </pc:sldMasterMkLst>
        <pc:sldLayoutChg chg="del">
          <pc:chgData name="Rahul Kumar" userId="5d93dae5539c9652" providerId="LiveId" clId="{A5D5C3FD-37D4-4E4D-98CA-B80C0C82CFD3}" dt="2023-11-22T18:06:31.650" v="0" actId="2696"/>
          <pc:sldLayoutMkLst>
            <pc:docMk/>
            <pc:sldMasterMk cId="3333391393" sldId="2147483674"/>
            <pc:sldLayoutMk cId="2106835372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006475" y="5139018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442913" y="5922169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5317"/>
              </p:ext>
            </p:extLst>
          </p:nvPr>
        </p:nvGraphicFramePr>
        <p:xfrm>
          <a:off x="411956" y="2553160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" y="2553160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136729"/>
            <a:ext cx="2894013" cy="73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840" y="1191299"/>
            <a:ext cx="8494713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693862" y="2885408"/>
            <a:ext cx="8686801" cy="2483517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Computer Vision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(CST-422)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Prepared By : Payal Thakur(E12720)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7FBBD-E70B-4A61-9F06-784018E1B589}"/>
              </a:ext>
            </a:extLst>
          </p:cNvPr>
          <p:cNvSpPr txBox="1"/>
          <p:nvPr/>
        </p:nvSpPr>
        <p:spPr>
          <a:xfrm>
            <a:off x="488949" y="5951884"/>
            <a:ext cx="6162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0B0F0"/>
                </a:solidFill>
              </a:rPr>
              <a:t>Topic: </a:t>
            </a:r>
            <a:r>
              <a:rPr lang="en-US" b="1" dirty="0">
                <a:solidFill>
                  <a:srgbClr val="00B0F0"/>
                </a:solidFill>
              </a:rPr>
              <a:t>Detecting Objects with Segmentation, Motion Detection: Detecting Motion, Stabilizing Video with Template Matching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95332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 Introduction to advanced segmentation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     1. Watershed algorithm:</a:t>
            </a:r>
          </a:p>
          <a:p>
            <a:pPr algn="just"/>
            <a:r>
              <a:rPr lang="en-US" dirty="0"/>
              <a:t>         - The watershed algorithm treats an image as a topographic landscape and separates regions based on the flooding process.</a:t>
            </a:r>
          </a:p>
          <a:p>
            <a:pPr algn="just"/>
            <a:r>
              <a:rPr lang="en-US" dirty="0"/>
              <a:t>         - It can handle complex object boundaries and is suitable for applications like cell segmentation.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2. Graph-cut-based segmentation:</a:t>
            </a:r>
          </a:p>
          <a:p>
            <a:pPr algn="just"/>
            <a:r>
              <a:rPr lang="en-US" dirty="0"/>
              <a:t>         - Graph-cut algorithms model image segmentation as an energy minimization problem and achieve accurate results.</a:t>
            </a:r>
          </a:p>
          <a:p>
            <a:pPr algn="just"/>
            <a:r>
              <a:rPr lang="en-US" dirty="0"/>
              <a:t>         - They can handle challenging cases with object occlusions or irregular shapes.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3. </a:t>
            </a:r>
            <a:r>
              <a:rPr lang="en-US" dirty="0" err="1"/>
              <a:t>GrabCut</a:t>
            </a:r>
            <a:r>
              <a:rPr lang="en-US" dirty="0"/>
              <a:t> algorithm:</a:t>
            </a:r>
          </a:p>
          <a:p>
            <a:pPr algn="just"/>
            <a:r>
              <a:rPr lang="en-US" dirty="0"/>
              <a:t>         - The </a:t>
            </a:r>
            <a:r>
              <a:rPr lang="en-US" dirty="0" err="1"/>
              <a:t>GrabCut</a:t>
            </a:r>
            <a:r>
              <a:rPr lang="en-US" dirty="0"/>
              <a:t> algorithm combines interactive user inputs with an iterative graph-cut-based optimization to segment objects from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412753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Deep Learning-Based Segmentation</a:t>
            </a:r>
            <a:endParaRPr lang="en-IN" sz="4800" dirty="0">
              <a:solidFill>
                <a:srgbClr val="00B0F0"/>
              </a:solidFill>
            </a:endParaRPr>
          </a:p>
        </p:txBody>
      </p:sp>
      <p:pic>
        <p:nvPicPr>
          <p:cNvPr id="5122" name="Picture 2" descr="Image Segmentation with Deep Learning (Guide) - viso.ai">
            <a:extLst>
              <a:ext uri="{FF2B5EF4-FFF2-40B4-BE49-F238E27FC236}">
                <a16:creationId xmlns:a16="http://schemas.microsoft.com/office/drawing/2014/main" id="{1722B303-6450-A6DB-110B-2328535A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54" y="1340768"/>
            <a:ext cx="10096500" cy="49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4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Overview of deep learning for segmentation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Deep learning techniques, particularly convolutional neural networks (CNNs), have shown significant advancements in object detection and segmentation.</a:t>
            </a:r>
          </a:p>
          <a:p>
            <a:pPr algn="just"/>
            <a:r>
              <a:rPr lang="en-US" dirty="0"/>
              <a:t>Fully Convolutional Networks (FCNs):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- FCNs are CNN architectures designed for end-to-end pixel-level segmentation.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- They replace fully connected layers with convolutional layers to preserve spatial information.</a:t>
            </a:r>
          </a:p>
          <a:p>
            <a:pPr algn="just"/>
            <a:r>
              <a:rPr lang="en-US" dirty="0"/>
              <a:t>U-Net architecture for segmentation: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- The U-Net architecture is a popular choice for biomedical image segmentation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- It consists of an encoder-decoder network with skip connections to capture both local and global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0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Overview of deep learning for segmentation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Mask R-CNN for object detection and segmentation: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- Mask R-CNN is a state-of-the-art framework that combines object detection with pixel-level segmentation.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- It extends Faster R-CNN by adding a segmentation branch to generate object masks alongside bounding box predictions.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1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Evaluation and Metrics for Object Detection with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40768"/>
            <a:ext cx="10363200" cy="50171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A. Intersection over Union (</a:t>
            </a:r>
            <a:r>
              <a:rPr lang="en-US" b="1" dirty="0" err="1"/>
              <a:t>IoU</a:t>
            </a:r>
            <a:r>
              <a:rPr lang="en-US" b="1" dirty="0"/>
              <a:t>) metric:</a:t>
            </a:r>
          </a:p>
          <a:p>
            <a:pPr algn="just"/>
            <a:r>
              <a:rPr lang="en-US" dirty="0"/>
              <a:t>      - </a:t>
            </a:r>
            <a:r>
              <a:rPr lang="en-US" dirty="0" err="1"/>
              <a:t>IoU</a:t>
            </a:r>
            <a:r>
              <a:rPr lang="en-US" dirty="0"/>
              <a:t> measures the overlap between the predicted segmentation mask and the ground truth mask.</a:t>
            </a:r>
          </a:p>
          <a:p>
            <a:pPr algn="just"/>
            <a:r>
              <a:rPr lang="en-US" dirty="0"/>
              <a:t>      - It is calculated as the ratio of the intersection area to the union area.</a:t>
            </a:r>
          </a:p>
          <a:p>
            <a:pPr algn="just"/>
            <a:r>
              <a:rPr lang="en-US" b="1" dirty="0"/>
              <a:t>B. Average Precision (AP) and mean Average Precision (</a:t>
            </a:r>
            <a:r>
              <a:rPr lang="en-US" b="1" dirty="0" err="1"/>
              <a:t>mAP</a:t>
            </a:r>
            <a:r>
              <a:rPr lang="en-US" b="1" dirty="0"/>
              <a:t>):</a:t>
            </a:r>
          </a:p>
          <a:p>
            <a:pPr algn="just"/>
            <a:r>
              <a:rPr lang="en-US" dirty="0"/>
              <a:t>      - AP evaluates the precision and recall of object detection algorithms at different </a:t>
            </a:r>
            <a:r>
              <a:rPr lang="en-US" dirty="0" err="1"/>
              <a:t>IoU</a:t>
            </a:r>
            <a:r>
              <a:rPr lang="en-US" dirty="0"/>
              <a:t> thresholds.</a:t>
            </a:r>
          </a:p>
          <a:p>
            <a:pPr algn="just"/>
            <a:r>
              <a:rPr lang="en-US" dirty="0"/>
              <a:t>      - </a:t>
            </a:r>
            <a:r>
              <a:rPr lang="en-US" dirty="0" err="1"/>
              <a:t>mAP</a:t>
            </a:r>
            <a:r>
              <a:rPr lang="en-US" dirty="0"/>
              <a:t> averages the AP values across multiple object classes and is commonly used to assess segmentation performance.</a:t>
            </a:r>
          </a:p>
          <a:p>
            <a:pPr algn="just"/>
            <a:r>
              <a:rPr lang="en-US" b="1" dirty="0"/>
              <a:t>C. Precision-Recall curve and F1-score:</a:t>
            </a:r>
          </a:p>
          <a:p>
            <a:pPr algn="just"/>
            <a:r>
              <a:rPr lang="en-US" dirty="0"/>
              <a:t>      - Precision-Recall curves visualize the trade-off between precision and recall for different segmentation thresholds.</a:t>
            </a:r>
          </a:p>
          <a:p>
            <a:pPr algn="just"/>
            <a:r>
              <a:rPr lang="en-US" dirty="0"/>
              <a:t>      - F1-score provides a single measure that balances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273381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Applications and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40768"/>
            <a:ext cx="10363200" cy="501719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A. Semantic segmentation for scene understanding:</a:t>
            </a:r>
          </a:p>
          <a:p>
            <a:pPr algn="just"/>
            <a:r>
              <a:rPr lang="en-US" dirty="0"/>
              <a:t>      - Semantic segmentation assigns a semantic label to each pixel in an image, enabling detailed scene analysis.</a:t>
            </a:r>
          </a:p>
          <a:p>
            <a:pPr algn="just"/>
            <a:r>
              <a:rPr lang="en-US" dirty="0"/>
              <a:t>      - It finds applications in autonomous driving, image editing, and augmented reality.</a:t>
            </a:r>
          </a:p>
          <a:p>
            <a:pPr algn="just"/>
            <a:r>
              <a:rPr lang="en-US" b="1" dirty="0"/>
              <a:t>B. Instance segmentation for object localization and tracking:</a:t>
            </a:r>
          </a:p>
          <a:p>
            <a:pPr algn="just"/>
            <a:r>
              <a:rPr lang="en-US" dirty="0"/>
              <a:t>      - Instance segmentation identifies and distinguishes individual objects within a scene.</a:t>
            </a:r>
          </a:p>
          <a:p>
            <a:pPr algn="just"/>
            <a:r>
              <a:rPr lang="en-US" dirty="0"/>
              <a:t>     - It is crucial for applications like robotics, video surveillance, and human-computer interaction.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C. Medical imaging applications of segmentation:</a:t>
            </a:r>
          </a:p>
          <a:p>
            <a:pPr algn="just"/>
            <a:r>
              <a:rPr lang="en-US" dirty="0"/>
              <a:t>      - Segmentation plays a vital role in medical image analysis, such as tumor detection, organ segmentation, and lesion identification.</a:t>
            </a:r>
          </a:p>
          <a:p>
            <a:pPr algn="just"/>
            <a:r>
              <a:rPr lang="en-US" b="1" dirty="0"/>
              <a:t>D. Autonomous driving and surveillance applications:</a:t>
            </a:r>
          </a:p>
          <a:p>
            <a:pPr algn="just"/>
            <a:r>
              <a:rPr lang="en-US" dirty="0"/>
              <a:t>      - Object detection with segmentation is crucial for autonomous vehicles to detect and localize pedestrians, vehicles, and other objects.</a:t>
            </a:r>
          </a:p>
          <a:p>
            <a:pPr algn="just"/>
            <a:r>
              <a:rPr lang="en-US" dirty="0"/>
              <a:t>      - In surveillance, it helps in identifying and tracking suspicious activities or objects of interest.</a:t>
            </a:r>
          </a:p>
        </p:txBody>
      </p:sp>
    </p:spTree>
    <p:extLst>
      <p:ext uri="{BB962C8B-B14F-4D97-AF65-F5344CB8AC3E}">
        <p14:creationId xmlns:p14="http://schemas.microsoft.com/office/powerpoint/2010/main" val="177424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Motion Detection</a:t>
            </a:r>
            <a:endParaRPr lang="en-IN" sz="4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009" y="1340767"/>
            <a:ext cx="10236591" cy="53029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A. Importance of motion detection in computer vision applications:</a:t>
            </a:r>
          </a:p>
          <a:p>
            <a:pPr algn="just"/>
            <a:r>
              <a:rPr lang="en-US" dirty="0"/>
              <a:t>      - Motion detection is essential for various computer vision tasks, including video surveillance, activity recognition, object tracking, and human-computer interaction.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B. Difference between motion detection and object tracking:</a:t>
            </a:r>
          </a:p>
          <a:p>
            <a:pPr algn="just"/>
            <a:r>
              <a:rPr lang="en-US" dirty="0"/>
              <a:t>      - Motion detection focuses on identifying regions in an image or video that exhibit significant changes over time.</a:t>
            </a:r>
          </a:p>
          <a:p>
            <a:pPr algn="just"/>
            <a:r>
              <a:rPr lang="en-US" dirty="0"/>
              <a:t>      - Object tracking involves following a specific object or multiple objects across consecutive frames.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C. Applications of motion detection in video surveillance, robotics, and human-computer interaction:</a:t>
            </a:r>
          </a:p>
          <a:p>
            <a:pPr algn="just"/>
            <a:r>
              <a:rPr lang="en-US" dirty="0"/>
              <a:t>      - Motion detection is widely used in security systems to detect intrusions or suspicious activities.</a:t>
            </a:r>
          </a:p>
          <a:p>
            <a:pPr algn="just"/>
            <a:r>
              <a:rPr lang="en-US" dirty="0"/>
              <a:t>      - In robotics, motion detection helps in obstacle detection and avoidance.</a:t>
            </a:r>
          </a:p>
          <a:p>
            <a:pPr algn="just"/>
            <a:r>
              <a:rPr lang="en-US" dirty="0"/>
              <a:t>      - It also plays a role in gesture recognition and interactive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842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Introduction to Object Detection with Segmentation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Detection and Segmentation through ConvNets | by Ravindra Parmar | Towards  Data Science">
            <a:extLst>
              <a:ext uri="{FF2B5EF4-FFF2-40B4-BE49-F238E27FC236}">
                <a16:creationId xmlns:a16="http://schemas.microsoft.com/office/drawing/2014/main" id="{C0665C68-0E01-FFBC-7D11-47129F470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0" y="1340768"/>
            <a:ext cx="8503002" cy="550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8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Definition of object detection and its importance in computer vision</a:t>
            </a:r>
            <a:endParaRPr lang="en-IN" sz="4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 detection refers to the task of identifying and localizing objects within images or video frames.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plays a crucial role in various applications such as autonomous driving, video surveillance, and image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4806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Introduction to segmentation as a technique for 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Segmentation involves partitioning an image into meaningful regions based on visual characteristics.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helps to differentiate objects from the background and allows for precise object localization.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8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Key challenges in object detection with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Accurately distinguishing between multiple objects with complex shapes, sizes, and occlusions.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Handling variations in lighting conditions, viewpoint, and scale.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Dealing with real-time processing requirements for applications like video surveillance.</a:t>
            </a:r>
          </a:p>
        </p:txBody>
      </p:sp>
    </p:spTree>
    <p:extLst>
      <p:ext uri="{BB962C8B-B14F-4D97-AF65-F5344CB8AC3E}">
        <p14:creationId xmlns:p14="http://schemas.microsoft.com/office/powerpoint/2010/main" val="365626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Image Segmentation</a:t>
            </a:r>
          </a:p>
        </p:txBody>
      </p:sp>
      <p:pic>
        <p:nvPicPr>
          <p:cNvPr id="4098" name="Picture 2" descr="Image Segmentation: Deep Learning vs Traditional [Guide]">
            <a:extLst>
              <a:ext uri="{FF2B5EF4-FFF2-40B4-BE49-F238E27FC236}">
                <a16:creationId xmlns:a16="http://schemas.microsoft.com/office/drawing/2014/main" id="{94C81B21-7EFF-1D07-F8D8-9203616C6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" b="11116"/>
          <a:stretch/>
        </p:blipFill>
        <p:spPr bwMode="auto">
          <a:xfrm>
            <a:off x="1712912" y="1340768"/>
            <a:ext cx="8766175" cy="53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4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Popular Segmentation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Thresholding-based segmentation: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1. Basic thresholding techniques:</a:t>
            </a:r>
          </a:p>
          <a:p>
            <a:pPr algn="just"/>
            <a:r>
              <a:rPr lang="en-US" dirty="0"/>
              <a:t>         - Simple thresholding methods use a fixed threshold value to separate objects from the background based on pixel intensity.</a:t>
            </a:r>
          </a:p>
          <a:p>
            <a:pPr algn="just"/>
            <a:r>
              <a:rPr lang="en-US" dirty="0"/>
              <a:t>         - Techniques like global thresholding, binary thresholding, and adaptive thresholding are commonly used.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2. Adaptive thresholding:</a:t>
            </a:r>
          </a:p>
          <a:p>
            <a:pPr algn="just"/>
            <a:r>
              <a:rPr lang="en-US" dirty="0"/>
              <a:t>         - Adaptive thresholding adjusts the threshold value locally based on the image characteristics, leading to improved segmentation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71213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Popular Segmentation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B. Region-based segmentation: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1. Connected component analysis:</a:t>
            </a:r>
          </a:p>
          <a:p>
            <a:pPr algn="just"/>
            <a:r>
              <a:rPr lang="en-US" dirty="0"/>
              <a:t>         - This technique groups pixels into connected components based on pixel similarity or connectivity.</a:t>
            </a:r>
          </a:p>
          <a:p>
            <a:pPr algn="just"/>
            <a:r>
              <a:rPr lang="en-US" dirty="0"/>
              <a:t>         - It helps identify separate objects or regions within an image.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2. Region growing algorithms:</a:t>
            </a:r>
          </a:p>
          <a:p>
            <a:pPr algn="just"/>
            <a:r>
              <a:rPr lang="en-US" dirty="0"/>
              <a:t>         - Region growing starts with seed points and iteratively expands regions based on similarity criteria.</a:t>
            </a:r>
          </a:p>
          <a:p>
            <a:pPr algn="just"/>
            <a:r>
              <a:rPr lang="en-US" dirty="0"/>
              <a:t>         - It allows for the segmentation of objects with varying texture, color, or intensity.</a:t>
            </a:r>
          </a:p>
        </p:txBody>
      </p:sp>
    </p:spTree>
    <p:extLst>
      <p:ext uri="{BB962C8B-B14F-4D97-AF65-F5344CB8AC3E}">
        <p14:creationId xmlns:p14="http://schemas.microsoft.com/office/powerpoint/2010/main" val="42637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Popular Segmentation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C. Edge-based segmentation: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1. Canny edge detection:</a:t>
            </a:r>
          </a:p>
          <a:p>
            <a:pPr algn="just"/>
            <a:r>
              <a:rPr lang="en-US" dirty="0"/>
              <a:t>         - Canny edge detection algorithm identifies edges by detecting significant changes in pixel intensity.</a:t>
            </a:r>
          </a:p>
          <a:p>
            <a:pPr algn="just"/>
            <a:r>
              <a:rPr lang="en-US" dirty="0"/>
              <a:t>         - It provides edge maps that can be further processed to segment objects.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2. Hough transform for object detection:</a:t>
            </a:r>
          </a:p>
          <a:p>
            <a:pPr algn="just"/>
            <a:r>
              <a:rPr lang="en-US" dirty="0"/>
              <a:t>         - The Hough transform is used to detect geometric shapes, such as lines or circles, which can aid in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1305310785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3481</TotalTime>
  <Words>1146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Casper</vt:lpstr>
      <vt:lpstr>Times New Roman</vt:lpstr>
      <vt:lpstr>Unit 2.1</vt:lpstr>
      <vt:lpstr>Contents Slide Master</vt:lpstr>
      <vt:lpstr>CorelDRAW</vt:lpstr>
      <vt:lpstr>PowerPoint Presentation</vt:lpstr>
      <vt:lpstr>Introduction to Object Detection with Segmentation</vt:lpstr>
      <vt:lpstr>Definition of object detection and its importance in computer vision</vt:lpstr>
      <vt:lpstr>Introduction to segmentation as a technique for object detection</vt:lpstr>
      <vt:lpstr>Key challenges in object detection with segmentation</vt:lpstr>
      <vt:lpstr>Image Segmentation</vt:lpstr>
      <vt:lpstr>Popular Segmentation Algorithms</vt:lpstr>
      <vt:lpstr>Popular Segmentation Algorithms</vt:lpstr>
      <vt:lpstr>Popular Segmentation Algorithms</vt:lpstr>
      <vt:lpstr> Introduction to advanced segmentation algorithms</vt:lpstr>
      <vt:lpstr>Deep Learning-Based Segmentation</vt:lpstr>
      <vt:lpstr>Overview of deep learning for segmentation</vt:lpstr>
      <vt:lpstr>Overview of deep learning for segmentation</vt:lpstr>
      <vt:lpstr>Evaluation and Metrics for Object Detection with Segmentation</vt:lpstr>
      <vt:lpstr>Applications and Use Cases</vt:lpstr>
      <vt:lpstr>Motion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Rahul Kumar</cp:lastModifiedBy>
  <cp:revision>46</cp:revision>
  <dcterms:created xsi:type="dcterms:W3CDTF">2020-06-09T06:07:05Z</dcterms:created>
  <dcterms:modified xsi:type="dcterms:W3CDTF">2023-11-22T18:06:35Z</dcterms:modified>
</cp:coreProperties>
</file>