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9"/>
  </p:notesMasterIdLst>
  <p:handoutMasterIdLst>
    <p:handoutMasterId r:id="rId20"/>
  </p:handoutMasterIdLst>
  <p:sldIdLst>
    <p:sldId id="763" r:id="rId3"/>
    <p:sldId id="766" r:id="rId4"/>
    <p:sldId id="765" r:id="rId5"/>
    <p:sldId id="815" r:id="rId6"/>
    <p:sldId id="799" r:id="rId7"/>
    <p:sldId id="821" r:id="rId8"/>
    <p:sldId id="816" r:id="rId9"/>
    <p:sldId id="808" r:id="rId10"/>
    <p:sldId id="819" r:id="rId11"/>
    <p:sldId id="820" r:id="rId12"/>
    <p:sldId id="800" r:id="rId13"/>
    <p:sldId id="817" r:id="rId14"/>
    <p:sldId id="818" r:id="rId15"/>
    <p:sldId id="822" r:id="rId16"/>
    <p:sldId id="732"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291" autoAdjust="0"/>
  </p:normalViewPr>
  <p:slideViewPr>
    <p:cSldViewPr snapToGrid="0">
      <p:cViewPr varScale="1">
        <p:scale>
          <a:sx n="41" d="100"/>
          <a:sy n="41" d="100"/>
        </p:scale>
        <p:origin x="966"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7/27/2023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r>
              <a:rPr lang="en-US" noProof="0"/>
              <a:t>Click icon to add picture</a:t>
            </a:r>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7/27/2023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1006475" y="5139018"/>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2" name="Rectangle 31">
            <a:extLst>
              <a:ext uri="{FF2B5EF4-FFF2-40B4-BE49-F238E27FC236}">
                <a16:creationId xmlns:a16="http://schemas.microsoft.com/office/drawing/2014/main" id="{A6BF2B11-C2A5-4306-A95B-694045B2BA5B}"/>
              </a:ext>
            </a:extLst>
          </p:cNvPr>
          <p:cNvSpPr/>
          <p:nvPr/>
        </p:nvSpPr>
        <p:spPr>
          <a:xfrm>
            <a:off x="442913" y="5922169"/>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8096250" y="65087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8655051"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extLst>
              <p:ext uri="{D42A27DB-BD31-4B8C-83A1-F6EECF244321}">
                <p14:modId xmlns:p14="http://schemas.microsoft.com/office/powerpoint/2010/main" val="254195317"/>
              </p:ext>
            </p:extLst>
          </p:nvPr>
        </p:nvGraphicFramePr>
        <p:xfrm>
          <a:off x="411956" y="2553160"/>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411956" y="2553160"/>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6808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3117057"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124950" y="136729"/>
            <a:ext cx="2894013" cy="731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8896351"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6684963" y="6019801"/>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6688139" y="6043614"/>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1904840" y="1191299"/>
            <a:ext cx="8494713" cy="1594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UNIVERSITY INSTITUTE OF ENGINEERING</a:t>
            </a:r>
          </a:p>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COMPUTER SCIENCE ENGINEERING</a:t>
            </a:r>
          </a:p>
        </p:txBody>
      </p:sp>
      <p:sp>
        <p:nvSpPr>
          <p:cNvPr id="15" name="Rectangle 14">
            <a:extLst>
              <a:ext uri="{FF2B5EF4-FFF2-40B4-BE49-F238E27FC236}">
                <a16:creationId xmlns:a16="http://schemas.microsoft.com/office/drawing/2014/main" id="{F157B230-A273-4496-831C-28D88743362F}"/>
              </a:ext>
            </a:extLst>
          </p:cNvPr>
          <p:cNvSpPr/>
          <p:nvPr/>
        </p:nvSpPr>
        <p:spPr>
          <a:xfrm>
            <a:off x="1693862" y="2885408"/>
            <a:ext cx="8686801" cy="2483517"/>
          </a:xfrm>
          <a:prstGeom prst="rect">
            <a:avLst/>
          </a:prstGeom>
        </p:spPr>
        <p:txBody>
          <a:bodyPr wrap="square" lIns="82058" tIns="41029" rIns="82058" bIns="41029">
            <a:spAutoFit/>
          </a:bodyPr>
          <a:lstStyle/>
          <a:p>
            <a:pPr algn="ctr"/>
            <a:r>
              <a:rPr lang="en-US" sz="3600" dirty="0">
                <a:latin typeface="Times New Roman" pitchFamily="18" charset="0"/>
                <a:cs typeface="Times New Roman" pitchFamily="18" charset="0"/>
              </a:rPr>
              <a:t>Computer Vision</a:t>
            </a:r>
            <a:br>
              <a:rPr lang="en-US" sz="2800" dirty="0">
                <a:latin typeface="Times New Roman" pitchFamily="18" charset="0"/>
                <a:cs typeface="Times New Roman" pitchFamily="18" charset="0"/>
              </a:rPr>
            </a:br>
            <a:r>
              <a:rPr lang="en-US" sz="2800" b="1" dirty="0">
                <a:solidFill>
                  <a:srgbClr val="C00000"/>
                </a:solidFill>
                <a:latin typeface="Times New Roman" pitchFamily="18" charset="0"/>
                <a:cs typeface="Times New Roman" pitchFamily="18" charset="0"/>
              </a:rPr>
              <a:t>(CST-422)</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a:p>
            <a:pPr algn="ctr"/>
            <a:r>
              <a:rPr lang="en-US" sz="2800" dirty="0">
                <a:latin typeface="Times New Roman" pitchFamily="18" charset="0"/>
                <a:cs typeface="Times New Roman" pitchFamily="18" charset="0"/>
              </a:rPr>
              <a:t>Prepared By : Payal Thakur(E12720)</a:t>
            </a:r>
          </a:p>
          <a:p>
            <a:pPr algn="ctr"/>
            <a:endParaRPr lang="en-US" sz="3600" dirty="0">
              <a:latin typeface="Times New Roman" pitchFamily="18" charset="0"/>
              <a:cs typeface="Times New Roman" pitchFamily="18" charset="0"/>
            </a:endParaRPr>
          </a:p>
        </p:txBody>
      </p:sp>
      <p:sp>
        <p:nvSpPr>
          <p:cNvPr id="16" name="TextBox 15">
            <a:extLst>
              <a:ext uri="{FF2B5EF4-FFF2-40B4-BE49-F238E27FC236}">
                <a16:creationId xmlns:a16="http://schemas.microsoft.com/office/drawing/2014/main" id="{69A7FBBD-E70B-4A61-9F06-784018E1B589}"/>
              </a:ext>
            </a:extLst>
          </p:cNvPr>
          <p:cNvSpPr txBox="1"/>
          <p:nvPr/>
        </p:nvSpPr>
        <p:spPr>
          <a:xfrm>
            <a:off x="488949" y="5951884"/>
            <a:ext cx="6162263" cy="923330"/>
          </a:xfrm>
          <a:prstGeom prst="rect">
            <a:avLst/>
          </a:prstGeom>
          <a:noFill/>
        </p:spPr>
        <p:txBody>
          <a:bodyPr wrap="square">
            <a:spAutoFit/>
          </a:bodyPr>
          <a:lstStyle/>
          <a:p>
            <a:pPr algn="l"/>
            <a:r>
              <a:rPr lang="en-US" sz="1800" b="1" dirty="0">
                <a:solidFill>
                  <a:srgbClr val="00B0F0"/>
                </a:solidFill>
              </a:rPr>
              <a:t>Topic: </a:t>
            </a:r>
            <a:r>
              <a:rPr lang="en-US" b="1" dirty="0">
                <a:solidFill>
                  <a:srgbClr val="00B0F0"/>
                </a:solidFill>
              </a:rPr>
              <a:t>Applying Optical Flow, Detection and Tracking: Introduction to Object Tracking, Implementing Object Tracking 1: Concepts</a:t>
            </a:r>
            <a:endParaRPr lang="en-US" sz="1800" b="1" dirty="0">
              <a:solidFill>
                <a:srgbClr val="00B0F0"/>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Applications of Optical Flow</a:t>
            </a: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C. Video Stabilization: </a:t>
            </a:r>
          </a:p>
          <a:p>
            <a:pPr algn="just"/>
            <a:r>
              <a:rPr lang="en-US" dirty="0"/>
              <a:t>Optical flow is used in video stabilization techniques. </a:t>
            </a:r>
          </a:p>
          <a:p>
            <a:pPr algn="just"/>
            <a:r>
              <a:rPr lang="en-US" dirty="0"/>
              <a:t>By estimating the global motion of the camera, optical flow can be used to compensate for undesired camera movements, reducing shaking or jittering in video footage. </a:t>
            </a:r>
          </a:p>
          <a:p>
            <a:pPr algn="just"/>
            <a:r>
              <a:rPr lang="en-US" dirty="0"/>
              <a:t>Video stabilization improves the visual quality and enhances the viewing experience.</a:t>
            </a:r>
          </a:p>
        </p:txBody>
      </p:sp>
    </p:spTree>
    <p:extLst>
      <p:ext uri="{BB962C8B-B14F-4D97-AF65-F5344CB8AC3E}">
        <p14:creationId xmlns:p14="http://schemas.microsoft.com/office/powerpoint/2010/main" val="3335517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Challenges and Limitations</a:t>
            </a:r>
          </a:p>
        </p:txBody>
      </p:sp>
      <p:sp>
        <p:nvSpPr>
          <p:cNvPr id="3" name="Subtitle 2"/>
          <p:cNvSpPr>
            <a:spLocks noGrp="1"/>
          </p:cNvSpPr>
          <p:nvPr>
            <p:ph type="subTitle" idx="1"/>
          </p:nvPr>
        </p:nvSpPr>
        <p:spPr>
          <a:xfrm>
            <a:off x="1666844" y="1340768"/>
            <a:ext cx="8643998" cy="5017190"/>
          </a:xfrm>
        </p:spPr>
        <p:txBody>
          <a:bodyPr>
            <a:normAutofit/>
          </a:bodyPr>
          <a:lstStyle/>
          <a:p>
            <a:pPr marL="457200" indent="-457200" algn="just">
              <a:buAutoNum type="alphaUcPeriod"/>
            </a:pPr>
            <a:r>
              <a:rPr lang="en-US" dirty="0"/>
              <a:t>Aperture Problem: </a:t>
            </a:r>
          </a:p>
          <a:p>
            <a:pPr algn="just"/>
            <a:r>
              <a:rPr lang="en-US" dirty="0"/>
              <a:t>The aperture problem arises when only local motion information is available, making it difficult to determine the true motion direction. </a:t>
            </a:r>
          </a:p>
          <a:p>
            <a:pPr algn="just"/>
            <a:r>
              <a:rPr lang="en-US" dirty="0"/>
              <a:t>This occurs when the motion of an object is perpendicular to the gradient direction. </a:t>
            </a:r>
          </a:p>
          <a:p>
            <a:pPr algn="just"/>
            <a:r>
              <a:rPr lang="en-US" dirty="0"/>
              <a:t>Various techniques, such as using larger window sizes or incorporating additional information, are employed to mitigate the aperture problem.</a:t>
            </a:r>
          </a:p>
          <a:p>
            <a:pPr algn="just"/>
            <a:endParaRPr lang="en-US" dirty="0"/>
          </a:p>
        </p:txBody>
      </p:sp>
    </p:spTree>
    <p:extLst>
      <p:ext uri="{BB962C8B-B14F-4D97-AF65-F5344CB8AC3E}">
        <p14:creationId xmlns:p14="http://schemas.microsoft.com/office/powerpoint/2010/main" val="2712136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Challenges and Limitations</a:t>
            </a: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B. Occlusions: </a:t>
            </a:r>
          </a:p>
          <a:p>
            <a:pPr algn="just"/>
            <a:r>
              <a:rPr lang="en-US" dirty="0"/>
              <a:t>Optical flow estimation becomes challenging in the presence of occlusions, where objects intersect or occlude each other.</a:t>
            </a:r>
          </a:p>
          <a:p>
            <a:pPr algn="just"/>
            <a:r>
              <a:rPr lang="en-US" dirty="0"/>
              <a:t> When the brightness constancy assumption is violated, accurate optical flow estimation is compromised. </a:t>
            </a:r>
          </a:p>
          <a:p>
            <a:pPr algn="just"/>
            <a:r>
              <a:rPr lang="en-US" dirty="0"/>
              <a:t>Techniques like robust error metrics, background modeling, or motion segmentation can be employed to handle occlusions.</a:t>
            </a:r>
          </a:p>
          <a:p>
            <a:pPr algn="just"/>
            <a:endParaRPr lang="en-US" dirty="0"/>
          </a:p>
        </p:txBody>
      </p:sp>
    </p:spTree>
    <p:extLst>
      <p:ext uri="{BB962C8B-B14F-4D97-AF65-F5344CB8AC3E}">
        <p14:creationId xmlns:p14="http://schemas.microsoft.com/office/powerpoint/2010/main" val="1048453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Challenges and Limitations</a:t>
            </a: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C. Computational Complexity: </a:t>
            </a:r>
          </a:p>
          <a:p>
            <a:pPr algn="just"/>
            <a:r>
              <a:rPr lang="en-US" dirty="0"/>
              <a:t>Dense optical flow methods can be computationally expensive, especially for high-resolution video sequences. </a:t>
            </a:r>
          </a:p>
          <a:p>
            <a:pPr algn="just"/>
            <a:r>
              <a:rPr lang="en-US" dirty="0"/>
              <a:t>Techniques such as pyramidal approaches, sparse sampling, or hardware acceleration can be used to improve the efficiency of optical flow computation.</a:t>
            </a:r>
          </a:p>
          <a:p>
            <a:pPr algn="just"/>
            <a:endParaRPr lang="en-US" dirty="0"/>
          </a:p>
        </p:txBody>
      </p:sp>
    </p:spTree>
    <p:extLst>
      <p:ext uri="{BB962C8B-B14F-4D97-AF65-F5344CB8AC3E}">
        <p14:creationId xmlns:p14="http://schemas.microsoft.com/office/powerpoint/2010/main" val="4054010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Conclusion</a:t>
            </a: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A. Optical flow is a fundamental technique for estimating the motion of objects in image or video sequences.</a:t>
            </a:r>
          </a:p>
          <a:p>
            <a:pPr algn="just"/>
            <a:r>
              <a:rPr lang="en-US" dirty="0"/>
              <a:t>B. It has applications in object tracking, motion analysis, video stabilization, and other computer vision tasks.</a:t>
            </a:r>
          </a:p>
          <a:p>
            <a:pPr algn="just"/>
            <a:r>
              <a:rPr lang="en-US" dirty="0"/>
              <a:t>C. Understanding the principles and limitations of optical flow is crucial for designing and implementing computer vision systems.</a:t>
            </a:r>
          </a:p>
          <a:p>
            <a:pPr algn="just"/>
            <a:endParaRPr lang="en-US" dirty="0"/>
          </a:p>
          <a:p>
            <a:pPr algn="just"/>
            <a:endParaRPr lang="en-US" dirty="0"/>
          </a:p>
        </p:txBody>
      </p:sp>
    </p:spTree>
    <p:extLst>
      <p:ext uri="{BB962C8B-B14F-4D97-AF65-F5344CB8AC3E}">
        <p14:creationId xmlns:p14="http://schemas.microsoft.com/office/powerpoint/2010/main" val="3903190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906D-BCE2-4D7F-A782-C0CA6B8342B0}"/>
              </a:ext>
            </a:extLst>
          </p:cNvPr>
          <p:cNvSpPr>
            <a:spLocks noGrp="1"/>
          </p:cNvSpPr>
          <p:nvPr>
            <p:ph type="title"/>
          </p:nvPr>
        </p:nvSpPr>
        <p:spPr>
          <a:xfrm>
            <a:off x="722790" y="1"/>
            <a:ext cx="10515600" cy="967666"/>
          </a:xfrm>
        </p:spPr>
        <p:txBody>
          <a:bodyPr>
            <a:normAutofit/>
          </a:bodyPr>
          <a:lstStyle/>
          <a:p>
            <a:r>
              <a:rPr lang="en-US" sz="4800" dirty="0">
                <a:latin typeface="Times New Roman" panose="02020603050405020304" pitchFamily="18" charset="0"/>
                <a:cs typeface="Times New Roman" panose="02020603050405020304" pitchFamily="18" charset="0"/>
              </a:rPr>
              <a:t>References:-</a:t>
            </a:r>
            <a:endParaRPr lang="en-IN" sz="4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25973CB-DF31-4820-AE3F-ECEFF3DD6C2F}"/>
              </a:ext>
            </a:extLst>
          </p:cNvPr>
          <p:cNvSpPr>
            <a:spLocks noGrp="1"/>
          </p:cNvSpPr>
          <p:nvPr>
            <p:ph idx="1"/>
          </p:nvPr>
        </p:nvSpPr>
        <p:spPr>
          <a:xfrm>
            <a:off x="838200" y="967667"/>
            <a:ext cx="10515600" cy="3895881"/>
          </a:xfrm>
        </p:spPr>
        <p:txBody>
          <a:bodyPr>
            <a:normAutofit/>
          </a:bodyPr>
          <a:lstStyle/>
          <a:p>
            <a:pPr marL="0" indent="0" algn="ctr">
              <a:buNone/>
            </a:pPr>
            <a:r>
              <a:rPr lang="en-US" sz="1600" b="1" dirty="0">
                <a:latin typeface="Times New Roman" panose="02020603050405020304" pitchFamily="18" charset="0"/>
                <a:cs typeface="Times New Roman" panose="02020603050405020304" pitchFamily="18" charset="0"/>
              </a:rPr>
              <a:t>Books:-</a:t>
            </a:r>
          </a:p>
          <a:p>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"Introduction to Computer Vision" by David Forsyth and Jean Ponce. Chapter 6: Features and Descriptors provides an in-depth explanation of feature detection, extraction, and matching algorithms.</a:t>
            </a:r>
            <a:r>
              <a:rPr lang="en-IN"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Computer Vision: Algorithms and Applications" by Richard </a:t>
            </a:r>
            <a:r>
              <a:rPr lang="en-US" sz="1600" dirty="0" err="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Szeliski</a:t>
            </a:r>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Chapter 4: Image Features covers various feature detection, extraction, and matching techniques.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buNone/>
            </a:pPr>
            <a:r>
              <a:rPr lang="en-IN" sz="16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Video Links</a:t>
            </a:r>
          </a:p>
          <a:p>
            <a:r>
              <a:rPr lang="en-US" sz="1600" dirty="0">
                <a:solidFill>
                  <a:srgbClr val="262626"/>
                </a:solidFill>
                <a:latin typeface="Times New Roman" panose="02020603050405020304" pitchFamily="18" charset="0"/>
                <a:cs typeface="Times New Roman" panose="02020603050405020304" pitchFamily="18" charset="0"/>
              </a:rPr>
              <a:t>"Feature Detection and Description" by Stanford University - Computer Vision (CS231n). Available on YouTube: https://www.youtube.com/watch?v=H-HVZJ7kGI0</a:t>
            </a:r>
          </a:p>
          <a:p>
            <a:r>
              <a:rPr lang="en-US" sz="1600" dirty="0">
                <a:solidFill>
                  <a:srgbClr val="262626"/>
                </a:solidFill>
                <a:latin typeface="Times New Roman" panose="02020603050405020304" pitchFamily="18" charset="0"/>
                <a:cs typeface="Times New Roman" panose="02020603050405020304" pitchFamily="18" charset="0"/>
              </a:rPr>
              <a:t>"Feature Matching and </a:t>
            </a:r>
            <a:r>
              <a:rPr lang="en-US" sz="1600" dirty="0" err="1">
                <a:solidFill>
                  <a:srgbClr val="262626"/>
                </a:solidFill>
                <a:latin typeface="Times New Roman" panose="02020603050405020304" pitchFamily="18" charset="0"/>
                <a:cs typeface="Times New Roman" panose="02020603050405020304" pitchFamily="18" charset="0"/>
              </a:rPr>
              <a:t>Homography</a:t>
            </a:r>
            <a:r>
              <a:rPr lang="en-US" sz="1600" dirty="0">
                <a:solidFill>
                  <a:srgbClr val="262626"/>
                </a:solidFill>
                <a:latin typeface="Times New Roman" panose="02020603050405020304" pitchFamily="18" charset="0"/>
                <a:cs typeface="Times New Roman" panose="02020603050405020304" pitchFamily="18" charset="0"/>
              </a:rPr>
              <a:t>" by University of Washington - Computer Vision (CSE 576). Available on YouTube: https://www.youtube.com/watch?v=uvSCXyYpG9k</a:t>
            </a:r>
          </a:p>
          <a:p>
            <a:r>
              <a:rPr lang="en-US" sz="1600" dirty="0">
                <a:solidFill>
                  <a:srgbClr val="262626"/>
                </a:solidFill>
                <a:latin typeface="Times New Roman" panose="02020603050405020304" pitchFamily="18" charset="0"/>
                <a:cs typeface="Times New Roman" panose="02020603050405020304" pitchFamily="18" charset="0"/>
              </a:rPr>
              <a:t>"Introduction to Feature Detection and Matching" by OpenCV. Available on YouTube: https://www.youtube.com/watch?v=AWoG8vdw4pA</a:t>
            </a:r>
            <a:endParaRPr lang="en-IN" sz="1600" dirty="0">
              <a:solidFill>
                <a:srgbClr val="262626"/>
              </a:solidFill>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340953A-8014-4E77-AE81-40A17FB08602}"/>
              </a:ext>
            </a:extLst>
          </p:cNvPr>
          <p:cNvSpPr>
            <a:spLocks noGrp="1"/>
          </p:cNvSpPr>
          <p:nvPr>
            <p:ph type="sldNum" sz="quarter" idx="12"/>
          </p:nvPr>
        </p:nvSpPr>
        <p:spPr>
          <a:xfrm>
            <a:off x="9054483" y="6492875"/>
            <a:ext cx="2743200" cy="365125"/>
          </a:xfrm>
        </p:spPr>
        <p:txBody>
          <a:bodyPr/>
          <a:lstStyle/>
          <a:p>
            <a:fld id="{BDCDBBEF-AA6C-4BA6-85B2-A17D7F280E38}" type="slidenum">
              <a:rPr lang="en-US" smtClean="0"/>
              <a:pPr/>
              <a:t>15</a:t>
            </a:fld>
            <a:endParaRPr lang="en-US" dirty="0"/>
          </a:p>
        </p:txBody>
      </p:sp>
    </p:spTree>
    <p:extLst>
      <p:ext uri="{BB962C8B-B14F-4D97-AF65-F5344CB8AC3E}">
        <p14:creationId xmlns:p14="http://schemas.microsoft.com/office/powerpoint/2010/main" val="1687216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3123227" cy="646331"/>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payal.e12720@cumail.in</a:t>
            </a:r>
            <a:endParaRPr lang="en-US" dirty="0"/>
          </a:p>
        </p:txBody>
      </p:sp>
    </p:spTree>
    <p:extLst>
      <p:ext uri="{BB962C8B-B14F-4D97-AF65-F5344CB8AC3E}">
        <p14:creationId xmlns:p14="http://schemas.microsoft.com/office/powerpoint/2010/main"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4291"/>
            <a:ext cx="10561982" cy="1126477"/>
          </a:xfrm>
        </p:spPr>
        <p:txBody>
          <a:bodyPr>
            <a:noAutofit/>
          </a:bodyPr>
          <a:lstStyle/>
          <a:p>
            <a:r>
              <a:rPr lang="en-US" sz="4400" dirty="0">
                <a:solidFill>
                  <a:srgbClr val="00B0F0"/>
                </a:solidFill>
              </a:rPr>
              <a:t>Introduction to Optical Flow</a:t>
            </a:r>
            <a:endParaRPr lang="en-IN" sz="44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endParaRPr lang="en-US" dirty="0"/>
          </a:p>
          <a:p>
            <a:pPr marL="342900" indent="-342900" algn="just">
              <a:buFont typeface="Arial" panose="020B0604020202020204" pitchFamily="34" charset="0"/>
              <a:buChar char="•"/>
            </a:pPr>
            <a:endParaRPr lang="en-US" dirty="0"/>
          </a:p>
        </p:txBody>
      </p:sp>
      <p:pic>
        <p:nvPicPr>
          <p:cNvPr id="1030" name="Picture 6" descr="OpenCV: Optical Flow">
            <a:extLst>
              <a:ext uri="{FF2B5EF4-FFF2-40B4-BE49-F238E27FC236}">
                <a16:creationId xmlns:a16="http://schemas.microsoft.com/office/drawing/2014/main" id="{DEFF6E21-CE47-C64F-0D02-E10FE6E333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7632" y="1723617"/>
            <a:ext cx="6935519" cy="4361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582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Introduction to Optical Flow</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Optical flow is a computer vision technique used to estimate the motion of objects between consecutive frames in a video sequence. It provides a dense representation of the apparent motion in an image or video.</a:t>
            </a:r>
          </a:p>
          <a:p>
            <a:pPr algn="just"/>
            <a:r>
              <a:rPr lang="en-US" dirty="0"/>
              <a:t>Importance: Optical flow plays a crucial role in various computer vision tasks such as object tracking, motion analysis, video stabilization, and action recognition. By understanding the motion patterns in a sequence, we can gain insights into the dynamics of the scene.</a:t>
            </a:r>
          </a:p>
        </p:txBody>
      </p:sp>
    </p:spTree>
    <p:extLst>
      <p:ext uri="{BB962C8B-B14F-4D97-AF65-F5344CB8AC3E}">
        <p14:creationId xmlns:p14="http://schemas.microsoft.com/office/powerpoint/2010/main" val="480613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Introduction to Optical Flow</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Optical flow algorithms are based on two primary assumptions:</a:t>
            </a:r>
          </a:p>
          <a:p>
            <a:pPr algn="just"/>
            <a:r>
              <a:rPr lang="en-US" dirty="0"/>
              <a:t> 1. Brightness constancy assumption: This assumption states that the brightness of a pixel remains constant as it moves between frames. It implies that the intensity of a pixel in one frame should match the intensity of the corresponding pixel in the next frame.</a:t>
            </a:r>
          </a:p>
          <a:p>
            <a:pPr algn="just"/>
            <a:r>
              <a:rPr lang="en-US" dirty="0"/>
              <a:t> 2. Smoothness assumption: This assumption assumes that the motion of objects within a local neighborhood is smooth. It means that neighboring pixels should have similar motion vectors.</a:t>
            </a:r>
          </a:p>
        </p:txBody>
      </p:sp>
    </p:spTree>
    <p:extLst>
      <p:ext uri="{BB962C8B-B14F-4D97-AF65-F5344CB8AC3E}">
        <p14:creationId xmlns:p14="http://schemas.microsoft.com/office/powerpoint/2010/main" val="1451618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Calculating Optical Flow</a:t>
            </a: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A. Lucas-Kanade Method</a:t>
            </a:r>
          </a:p>
          <a:p>
            <a:pPr algn="just"/>
            <a:r>
              <a:rPr lang="en-US" dirty="0"/>
              <a:t>1. Principle: The Lucas-Kanade method is a widely used optical flow algorithm that estimates the local motion of objects based on local image gradients.</a:t>
            </a:r>
          </a:p>
          <a:p>
            <a:pPr algn="just"/>
            <a:r>
              <a:rPr lang="en-US" dirty="0"/>
              <a:t> 2. Steps:</a:t>
            </a:r>
          </a:p>
          <a:p>
            <a:pPr algn="just"/>
            <a:r>
              <a:rPr lang="en-US" dirty="0"/>
              <a:t>   a. Image Gradient Calculation: Compute the gradients in both the x and y directions for each pixel in the image sequence. Gradients provide information about the spatial intensity changes in the image.</a:t>
            </a:r>
          </a:p>
          <a:p>
            <a:pPr algn="just"/>
            <a:r>
              <a:rPr lang="en-US" dirty="0"/>
              <a:t>   b. Window Selection: Select a small window around a pixel in the first frame that we want to track. The size of the window depends on the expected object size and the complexity of the motion.</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1676680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Calculating Optical Flow</a:t>
            </a: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c. Formulating Equations: Formulate a system of linear equations based on the brightness constancy assumption and the smoothness constraint. This involves calculating the temporal gradient and spatial gradients within the window.</a:t>
            </a:r>
          </a:p>
          <a:p>
            <a:pPr algn="just"/>
            <a:r>
              <a:rPr lang="en-US" dirty="0"/>
              <a:t>d. Solving Equations: Solve the system of equations using least squares or other numerical methods to estimate the optical flow for the selected window. The resulting optical flow vector represents the motion of the object within the window.</a:t>
            </a:r>
          </a:p>
          <a:p>
            <a:pPr algn="just"/>
            <a:r>
              <a:rPr lang="en-US" dirty="0"/>
              <a:t>e. Repeat for all pixels in the image to obtain the optical flow field, which represents the motion vectors for each pixel.</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2059648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Calculating Optical Flow</a:t>
            </a: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B. Dense Optical Flow Methods</a:t>
            </a:r>
          </a:p>
          <a:p>
            <a:pPr algn="just"/>
            <a:r>
              <a:rPr lang="en-US" dirty="0"/>
              <a:t> 1. Principle: Dense optical flow methods estimate the optical flow for all pixels in an image, rather than selecting specific windows. These methods provide a dense representation of the motion field.</a:t>
            </a:r>
          </a:p>
          <a:p>
            <a:pPr algn="just"/>
            <a:r>
              <a:rPr lang="en-US" dirty="0"/>
              <a:t>2. Techniques:</a:t>
            </a:r>
          </a:p>
          <a:p>
            <a:pPr marL="342900" indent="-342900" algn="just">
              <a:buFont typeface="Arial" panose="020B0604020202020204" pitchFamily="34" charset="0"/>
              <a:buChar char="•"/>
            </a:pPr>
            <a:r>
              <a:rPr lang="en-US" dirty="0"/>
              <a:t>      a. Horn-</a:t>
            </a:r>
            <a:r>
              <a:rPr lang="en-US" dirty="0" err="1"/>
              <a:t>Schunck</a:t>
            </a:r>
            <a:r>
              <a:rPr lang="en-US" dirty="0"/>
              <a:t> Method: This method assumes a global smoothness constraint on the entire image. It formulates an energy optimization problem, seeking a smooth and consistent motion field that satisfies the brightness constancy assumption.</a:t>
            </a:r>
          </a:p>
          <a:p>
            <a:pPr marL="342900" indent="-342900" algn="just">
              <a:buFont typeface="Arial" panose="020B0604020202020204" pitchFamily="34" charset="0"/>
              <a:buChar char="•"/>
            </a:pPr>
            <a:r>
              <a:rPr lang="en-US" dirty="0"/>
              <a:t>      b. </a:t>
            </a:r>
            <a:r>
              <a:rPr lang="en-US" dirty="0" err="1"/>
              <a:t>Farneback</a:t>
            </a:r>
            <a:r>
              <a:rPr lang="en-US" dirty="0"/>
              <a:t> Method: </a:t>
            </a:r>
            <a:r>
              <a:rPr lang="en-US" dirty="0" err="1"/>
              <a:t>Farneback's</a:t>
            </a:r>
            <a:r>
              <a:rPr lang="en-US" dirty="0"/>
              <a:t> algorithm approximates the optical flow as a polynomial expansion. It uses the Lucas-Kanade method in a pyramidal framework, considering different image resolutions to handle large motion.</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1906410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Applications of Optical Flow</a:t>
            </a:r>
          </a:p>
        </p:txBody>
      </p:sp>
      <p:sp>
        <p:nvSpPr>
          <p:cNvPr id="3" name="Subtitle 2"/>
          <p:cNvSpPr>
            <a:spLocks noGrp="1"/>
          </p:cNvSpPr>
          <p:nvPr>
            <p:ph type="subTitle" idx="1"/>
          </p:nvPr>
        </p:nvSpPr>
        <p:spPr>
          <a:xfrm>
            <a:off x="1666844" y="1340768"/>
            <a:ext cx="8643998" cy="5017190"/>
          </a:xfrm>
        </p:spPr>
        <p:txBody>
          <a:bodyPr>
            <a:normAutofit/>
          </a:bodyPr>
          <a:lstStyle/>
          <a:p>
            <a:pPr marL="457200" indent="-457200" algn="just">
              <a:buAutoNum type="alphaUcPeriod"/>
            </a:pPr>
            <a:r>
              <a:rPr lang="en-US" dirty="0"/>
              <a:t>Object Tracking: </a:t>
            </a:r>
          </a:p>
          <a:p>
            <a:pPr algn="just"/>
            <a:r>
              <a:rPr lang="en-US" dirty="0"/>
              <a:t>Optical flow is commonly used for object tracking. </a:t>
            </a:r>
          </a:p>
          <a:p>
            <a:pPr algn="just"/>
            <a:r>
              <a:rPr lang="en-US" dirty="0"/>
              <a:t>By estimating the motion of objects between frames, we can track their position and associate them across time. </a:t>
            </a:r>
          </a:p>
          <a:p>
            <a:pPr algn="just"/>
            <a:r>
              <a:rPr lang="en-US" dirty="0"/>
              <a:t>Optical flow-based trackers can be used in various domains, including surveillance, video analysis, and augmented reality.</a:t>
            </a:r>
          </a:p>
        </p:txBody>
      </p:sp>
    </p:spTree>
    <p:extLst>
      <p:ext uri="{BB962C8B-B14F-4D97-AF65-F5344CB8AC3E}">
        <p14:creationId xmlns:p14="http://schemas.microsoft.com/office/powerpoint/2010/main" val="3656265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Applications of Optical Flow</a:t>
            </a: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B. Motion Analysis:</a:t>
            </a:r>
          </a:p>
          <a:p>
            <a:pPr algn="just"/>
            <a:r>
              <a:rPr lang="en-US" dirty="0"/>
              <a:t>Optical flow provides valuable information for motion analysis. </a:t>
            </a:r>
          </a:p>
          <a:p>
            <a:pPr algn="just"/>
            <a:r>
              <a:rPr lang="en-US" dirty="0"/>
              <a:t>By examining the optical flow vectors, we can identify patterns, segment moving objects, detect anomalies, and analyze the dynamics of the scene. </a:t>
            </a:r>
          </a:p>
          <a:p>
            <a:pPr algn="just"/>
            <a:r>
              <a:rPr lang="en-US" dirty="0"/>
              <a:t>Motion analysis has applications in action recognition, behavior understanding, and scene understanding.</a:t>
            </a:r>
          </a:p>
        </p:txBody>
      </p:sp>
    </p:spTree>
    <p:extLst>
      <p:ext uri="{BB962C8B-B14F-4D97-AF65-F5344CB8AC3E}">
        <p14:creationId xmlns:p14="http://schemas.microsoft.com/office/powerpoint/2010/main" val="2238803940"/>
      </p:ext>
    </p:extLst>
  </p:cSld>
  <p:clrMapOvr>
    <a:masterClrMapping/>
  </p:clrMapOvr>
</p:sld>
</file>

<file path=ppt/theme/theme1.xml><?xml version="1.0" encoding="utf-8"?>
<a:theme xmlns:a="http://schemas.openxmlformats.org/drawingml/2006/main" name="Unit 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2.1</Template>
  <TotalTime>3520</TotalTime>
  <Words>1169</Words>
  <Application>Microsoft Office PowerPoint</Application>
  <PresentationFormat>Widescreen</PresentationFormat>
  <Paragraphs>77</Paragraphs>
  <Slides>16</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16</vt:i4>
      </vt:variant>
    </vt:vector>
  </HeadingPairs>
  <TitlesOfParts>
    <vt:vector size="24" baseType="lpstr">
      <vt:lpstr>Arial</vt:lpstr>
      <vt:lpstr>Calibri</vt:lpstr>
      <vt:lpstr>Calibri Light</vt:lpstr>
      <vt:lpstr>Casper</vt:lpstr>
      <vt:lpstr>Times New Roman</vt:lpstr>
      <vt:lpstr>Unit 2.1</vt:lpstr>
      <vt:lpstr>Contents Slide Master</vt:lpstr>
      <vt:lpstr>CorelDRAW</vt:lpstr>
      <vt:lpstr>PowerPoint Presentation</vt:lpstr>
      <vt:lpstr>Introduction to Optical Flow</vt:lpstr>
      <vt:lpstr>Introduction to Optical Flow</vt:lpstr>
      <vt:lpstr>Introduction to Optical Flow</vt:lpstr>
      <vt:lpstr>Calculating Optical Flow</vt:lpstr>
      <vt:lpstr>Calculating Optical Flow</vt:lpstr>
      <vt:lpstr>Calculating Optical Flow</vt:lpstr>
      <vt:lpstr>Applications of Optical Flow</vt:lpstr>
      <vt:lpstr>Applications of Optical Flow</vt:lpstr>
      <vt:lpstr>Applications of Optical Flow</vt:lpstr>
      <vt:lpstr>Challenges and Limitations</vt:lpstr>
      <vt:lpstr>Challenges and Limitations</vt:lpstr>
      <vt:lpstr>Challenges and Limitations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Payal Thakur</cp:lastModifiedBy>
  <cp:revision>48</cp:revision>
  <dcterms:created xsi:type="dcterms:W3CDTF">2020-06-09T06:07:05Z</dcterms:created>
  <dcterms:modified xsi:type="dcterms:W3CDTF">2023-07-27T05:42:31Z</dcterms:modified>
</cp:coreProperties>
</file>