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8"/>
  </p:notesMasterIdLst>
  <p:handoutMasterIdLst>
    <p:handoutMasterId r:id="rId19"/>
  </p:handoutMasterIdLst>
  <p:sldIdLst>
    <p:sldId id="763" r:id="rId3"/>
    <p:sldId id="766" r:id="rId4"/>
    <p:sldId id="765" r:id="rId5"/>
    <p:sldId id="815" r:id="rId6"/>
    <p:sldId id="799" r:id="rId7"/>
    <p:sldId id="821" r:id="rId8"/>
    <p:sldId id="816" r:id="rId9"/>
    <p:sldId id="808" r:id="rId10"/>
    <p:sldId id="819" r:id="rId11"/>
    <p:sldId id="820" r:id="rId12"/>
    <p:sldId id="800" r:id="rId13"/>
    <p:sldId id="817" r:id="rId14"/>
    <p:sldId id="818" r:id="rId15"/>
    <p:sldId id="732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291" autoAdjust="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006475" y="5139018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442913" y="5922169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5317"/>
              </p:ext>
            </p:extLst>
          </p:nvPr>
        </p:nvGraphicFramePr>
        <p:xfrm>
          <a:off x="411956" y="2553160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" y="2553160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136729"/>
            <a:ext cx="2894013" cy="73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840" y="1191299"/>
            <a:ext cx="8494713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693862" y="2885408"/>
            <a:ext cx="8686801" cy="2483517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Computer Vision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(CST-422)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Prepared By : Payal Thakur(E12720)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7FBBD-E70B-4A61-9F06-784018E1B589}"/>
              </a:ext>
            </a:extLst>
          </p:cNvPr>
          <p:cNvSpPr txBox="1"/>
          <p:nvPr/>
        </p:nvSpPr>
        <p:spPr>
          <a:xfrm>
            <a:off x="488949" y="5951884"/>
            <a:ext cx="6162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0B0F0"/>
                </a:solidFill>
              </a:rPr>
              <a:t>Topic: </a:t>
            </a:r>
            <a:r>
              <a:rPr lang="en-US" b="1" dirty="0">
                <a:solidFill>
                  <a:srgbClr val="00B0F0"/>
                </a:solidFill>
              </a:rPr>
              <a:t>Implementing Object Tracking 2: Execution, Final Project: Introduction to the Traffic Flow Project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Challenges and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Common challenges faced during object tracking implementation:</a:t>
            </a:r>
          </a:p>
          <a:p>
            <a:pPr algn="just"/>
            <a:r>
              <a:rPr lang="en-US" dirty="0"/>
              <a:t>Occlusion: How to handle situations where objects are partially or completely obscured by other objects in the scene.</a:t>
            </a:r>
          </a:p>
          <a:p>
            <a:pPr algn="just"/>
            <a:r>
              <a:rPr lang="en-US" dirty="0"/>
              <a:t>Scale and viewpoint changes: Techniques to address variations in object size, orientation, and viewpoint.</a:t>
            </a:r>
          </a:p>
          <a:p>
            <a:pPr algn="just"/>
            <a:r>
              <a:rPr lang="en-US" dirty="0"/>
              <a:t>Illumination changes: Approaches for adapting to lighting conditions that affect object appearance.</a:t>
            </a:r>
          </a:p>
        </p:txBody>
      </p:sp>
    </p:spTree>
    <p:extLst>
      <p:ext uri="{BB962C8B-B14F-4D97-AF65-F5344CB8AC3E}">
        <p14:creationId xmlns:p14="http://schemas.microsoft.com/office/powerpoint/2010/main" val="333551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Evaluation and Performance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Metrics used to evaluate object tracking performance:</a:t>
            </a:r>
          </a:p>
          <a:p>
            <a:pPr algn="just"/>
            <a:r>
              <a:rPr lang="en-US" dirty="0"/>
              <a:t>Intersection over Union (</a:t>
            </a:r>
            <a:r>
              <a:rPr lang="en-US" dirty="0" err="1"/>
              <a:t>IoU</a:t>
            </a:r>
            <a:r>
              <a:rPr lang="en-US" dirty="0"/>
              <a:t>): Measure the overlap between the tracked and ground truth bounding boxes.</a:t>
            </a:r>
          </a:p>
          <a:p>
            <a:pPr algn="just"/>
            <a:r>
              <a:rPr lang="en-US" dirty="0"/>
              <a:t>Precision and Recall: The calculation of accuracy and completeness of the tracked objects.</a:t>
            </a:r>
          </a:p>
          <a:p>
            <a:pPr algn="just"/>
            <a:r>
              <a:rPr lang="en-US" dirty="0"/>
              <a:t>Speed and efficiency: Evaluate the computational performance of the tracking algorithm in terms of processing speed and resource usage.</a:t>
            </a:r>
          </a:p>
        </p:txBody>
      </p:sp>
    </p:spTree>
    <p:extLst>
      <p:ext uri="{BB962C8B-B14F-4D97-AF65-F5344CB8AC3E}">
        <p14:creationId xmlns:p14="http://schemas.microsoft.com/office/powerpoint/2010/main" val="271213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Traffic Flow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Objective: Implement a system to detect and track vehicles in a traffic scenario using object tracking techniques.</a:t>
            </a:r>
            <a:br>
              <a:rPr lang="en-US" dirty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Importance: Traffic flow analysis plays a crucial role in transportation planning, congestion management, and intelligent transportation systems.</a:t>
            </a:r>
          </a:p>
        </p:txBody>
      </p:sp>
    </p:spTree>
    <p:extLst>
      <p:ext uri="{BB962C8B-B14F-4D97-AF65-F5344CB8AC3E}">
        <p14:creationId xmlns:p14="http://schemas.microsoft.com/office/powerpoint/2010/main" val="104845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Object Detection and Tracking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Review different object detection and tracking techniques discussed in previous lectures:</a:t>
            </a:r>
          </a:p>
          <a:p>
            <a:pPr algn="just"/>
            <a:r>
              <a:rPr lang="en-US" dirty="0"/>
              <a:t>Select appropriate techniques based on the project requirements and dataset.</a:t>
            </a:r>
          </a:p>
          <a:p>
            <a:pPr algn="just"/>
            <a:r>
              <a:rPr lang="en-US" dirty="0"/>
              <a:t>Provide guidance on implementing object detection and tracking algorithms using the chosen techniques.</a:t>
            </a:r>
          </a:p>
        </p:txBody>
      </p:sp>
    </p:spTree>
    <p:extLst>
      <p:ext uri="{BB962C8B-B14F-4D97-AF65-F5344CB8AC3E}">
        <p14:creationId xmlns:p14="http://schemas.microsoft.com/office/powerpoint/2010/main" val="405401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906D-BCE2-4D7F-A782-C0CA6B83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"/>
            <a:ext cx="10515600" cy="967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73CB-DF31-4820-AE3F-ECEFF3DD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7"/>
            <a:ext cx="10515600" cy="3895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Books:-</a:t>
            </a:r>
          </a:p>
          <a:p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"Introduction to Computer Vision" by David Forsyth and Jean Ponce. Chapter 6: Features and Descriptors provides an in-depth explanation of feature detection, extraction, and matching algorithms.</a:t>
            </a:r>
            <a:r>
              <a:rPr lang="en-IN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Vision: Algorithms and Applications" by Richard </a:t>
            </a:r>
            <a:r>
              <a:rPr lang="en-US" sz="16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Szeliski</a:t>
            </a:r>
            <a:r>
              <a:rPr lang="en-US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Chapter 4: Image Features covers various feature detection, extraction, and matching techniques.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Links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"Feature Detection and Description" by Stanford University - Computer Vision (CS231n). Available on YouTube: https://www.youtube.com/watch?v=H-HVZJ7kGI0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"Feature Matching and </a:t>
            </a:r>
            <a:r>
              <a:rPr lang="en-US" sz="16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Homography</a:t>
            </a:r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by University of Washington - Computer Vision (CSE 576). Available on YouTube: https://www.youtube.com/watch?v=uvSCXyYpG9k</a:t>
            </a:r>
          </a:p>
          <a:p>
            <a:r>
              <a:rPr lang="en-US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"Introduction to Feature Detection and Matching" by OpenCV. Available on YouTube: https://www.youtube.com/watch?v=AWoG8vdw4pA</a:t>
            </a:r>
            <a:endParaRPr lang="en-IN" sz="1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0953A-8014-4E77-AE81-40A17FB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483" y="6492875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123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payal.e12720@cumail.in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4291"/>
            <a:ext cx="10561982" cy="112647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Introduction to Optical Flow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 descr="OpenCV: Optical Flow">
            <a:extLst>
              <a:ext uri="{FF2B5EF4-FFF2-40B4-BE49-F238E27FC236}">
                <a16:creationId xmlns:a16="http://schemas.microsoft.com/office/drawing/2014/main" id="{DEFF6E21-CE47-C64F-0D02-E10FE6E33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2" y="1723617"/>
            <a:ext cx="6935519" cy="43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8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Recap of Object Tracking: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Definition: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 tracking is the process of locating and following a specific object of interest in a sequence of frames or video footage.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Importance: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 tracking is used in various applications, including surveillance, robotics, autonomous vehicles, and augmented reality.</a:t>
            </a:r>
          </a:p>
        </p:txBody>
      </p:sp>
    </p:spTree>
    <p:extLst>
      <p:ext uri="{BB962C8B-B14F-4D97-AF65-F5344CB8AC3E}">
        <p14:creationId xmlns:p14="http://schemas.microsoft.com/office/powerpoint/2010/main" val="4806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Execution Pipeline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Overview of the steps involved in implementing object tracking: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Input Acquisition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 Detection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 Tracking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Output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5161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Input Acquisition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Different methods of acquiring input: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Live video feed from a camera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Video file playback</a:t>
            </a:r>
          </a:p>
        </p:txBody>
      </p:sp>
    </p:spTree>
    <p:extLst>
      <p:ext uri="{BB962C8B-B14F-4D97-AF65-F5344CB8AC3E}">
        <p14:creationId xmlns:p14="http://schemas.microsoft.com/office/powerpoint/2010/main" val="167668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Preprocessing techniques to enhance object tracking performance:</a:t>
            </a:r>
          </a:p>
          <a:p>
            <a:pPr algn="just"/>
            <a:r>
              <a:rPr lang="en-US" dirty="0"/>
              <a:t>Image/Frame resizing: Concept of resizing frames to a manageable size for computational efficiency.</a:t>
            </a:r>
          </a:p>
          <a:p>
            <a:pPr algn="just"/>
            <a:r>
              <a:rPr lang="en-US" dirty="0"/>
              <a:t>Noise reduction: The application of filters, such as Gaussian or median filters, to remove noise and improve image quality.</a:t>
            </a:r>
          </a:p>
          <a:p>
            <a:pPr algn="just"/>
            <a:r>
              <a:rPr lang="en-US" dirty="0"/>
              <a:t>Contrast enhancement: Methods for adjusting contrast and brightness to improve object visibility.</a:t>
            </a:r>
          </a:p>
        </p:txBody>
      </p:sp>
    </p:spTree>
    <p:extLst>
      <p:ext uri="{BB962C8B-B14F-4D97-AF65-F5344CB8AC3E}">
        <p14:creationId xmlns:p14="http://schemas.microsoft.com/office/powerpoint/2010/main" val="20596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Different object detection techniques:</a:t>
            </a:r>
          </a:p>
          <a:p>
            <a:pPr algn="just"/>
            <a:r>
              <a:rPr lang="en-US" dirty="0"/>
              <a:t>Pretrained models: The use of pre-trained deep learning models, such as YOLO (You Only Look Once) or SSD (Single Shot </a:t>
            </a:r>
            <a:r>
              <a:rPr lang="en-US" dirty="0" err="1"/>
              <a:t>MultiBox</a:t>
            </a:r>
            <a:r>
              <a:rPr lang="en-US" dirty="0"/>
              <a:t> Detector), for object detection.</a:t>
            </a:r>
          </a:p>
          <a:p>
            <a:pPr algn="just"/>
            <a:r>
              <a:rPr lang="en-US" dirty="0"/>
              <a:t>Feature-based detection: The utilization of features like corners, edges, or </a:t>
            </a:r>
            <a:r>
              <a:rPr lang="en-US" dirty="0" err="1"/>
              <a:t>Haar</a:t>
            </a:r>
            <a:r>
              <a:rPr lang="en-US" dirty="0"/>
              <a:t>-like features combined with machine learning algorithms (e.g., SVM, Random Forest) for object detection.</a:t>
            </a:r>
          </a:p>
          <a:p>
            <a:pPr algn="just"/>
            <a:r>
              <a:rPr lang="en-US" dirty="0"/>
              <a:t>Segmentation-based detection: The application of semantic segmentation models (e.g., Mask R-CNN) for accurate object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190641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Object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Various object tracking algorithms:</a:t>
            </a:r>
          </a:p>
          <a:p>
            <a:pPr algn="just"/>
            <a:r>
              <a:rPr lang="en-US" dirty="0"/>
              <a:t>Kalman Filter: The concept of state estimation and prediction using a probabilistic model and how it can be applied to track objects.</a:t>
            </a:r>
          </a:p>
          <a:p>
            <a:pPr algn="just"/>
            <a:r>
              <a:rPr lang="en-US" dirty="0"/>
              <a:t>Mean-Shift: The iterative algorithm based on color histograms that tracks objects by finding the regions with the maximum likelihood.</a:t>
            </a:r>
          </a:p>
          <a:p>
            <a:pPr algn="just"/>
            <a:r>
              <a:rPr lang="en-US" dirty="0"/>
              <a:t>Optical Flow: The estimation of object motion by analyzing pixel intensity changes between consecutive frames.</a:t>
            </a:r>
          </a:p>
          <a:p>
            <a:pPr algn="just"/>
            <a:r>
              <a:rPr lang="en-US" dirty="0"/>
              <a:t>Deep Learning-based Tracking: Recent advancements in using deep neural networks for tracking, such as Siamese networks or correlation filters.</a:t>
            </a:r>
          </a:p>
        </p:txBody>
      </p:sp>
    </p:spTree>
    <p:extLst>
      <p:ext uri="{BB962C8B-B14F-4D97-AF65-F5344CB8AC3E}">
        <p14:creationId xmlns:p14="http://schemas.microsoft.com/office/powerpoint/2010/main" val="365626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4291"/>
            <a:ext cx="10787065" cy="112647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Output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44" y="1340768"/>
            <a:ext cx="8643998" cy="5017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Different visualization techniques for displaying tracked objects:</a:t>
            </a:r>
          </a:p>
          <a:p>
            <a:pPr algn="just"/>
            <a:r>
              <a:rPr lang="en-US" dirty="0"/>
              <a:t>Bounding boxes: The process of drawing rectangles around the detected/tracked objects to indicate their location.</a:t>
            </a:r>
          </a:p>
          <a:p>
            <a:pPr algn="just"/>
            <a:r>
              <a:rPr lang="en-US" dirty="0"/>
              <a:t>Trajectory plotting: How to plot the path followed by the object over time to visualize its movement.</a:t>
            </a:r>
          </a:p>
          <a:p>
            <a:pPr algn="just"/>
            <a:r>
              <a:rPr lang="en-US" dirty="0"/>
              <a:t>Optical flow visualization: The display of motion vectors to visualize the object's motion direction and speed.</a:t>
            </a:r>
          </a:p>
        </p:txBody>
      </p:sp>
    </p:spTree>
    <p:extLst>
      <p:ext uri="{BB962C8B-B14F-4D97-AF65-F5344CB8AC3E}">
        <p14:creationId xmlns:p14="http://schemas.microsoft.com/office/powerpoint/2010/main" val="2238803940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3547</TotalTime>
  <Words>847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Casper</vt:lpstr>
      <vt:lpstr>Times New Roman</vt:lpstr>
      <vt:lpstr>Unit 2.1</vt:lpstr>
      <vt:lpstr>Contents Slide Master</vt:lpstr>
      <vt:lpstr>CorelDRAW</vt:lpstr>
      <vt:lpstr>PowerPoint Presentation</vt:lpstr>
      <vt:lpstr>Introduction to Optical Flow</vt:lpstr>
      <vt:lpstr>Recap of Object Tracking:</vt:lpstr>
      <vt:lpstr>Execution Pipeline Overview</vt:lpstr>
      <vt:lpstr>Input Acquisition</vt:lpstr>
      <vt:lpstr>Preprocessing</vt:lpstr>
      <vt:lpstr>Object Detection</vt:lpstr>
      <vt:lpstr>Object Tracking</vt:lpstr>
      <vt:lpstr>Output Visualization</vt:lpstr>
      <vt:lpstr>Challenges and Considerations</vt:lpstr>
      <vt:lpstr>Evaluation and Performance Metrics</vt:lpstr>
      <vt:lpstr>Traffic Flow Project</vt:lpstr>
      <vt:lpstr>Object Detection and Tracking Implementation</vt:lpstr>
      <vt:lpstr>References:-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Payal Thakur</cp:lastModifiedBy>
  <cp:revision>49</cp:revision>
  <dcterms:created xsi:type="dcterms:W3CDTF">2020-06-09T06:07:05Z</dcterms:created>
  <dcterms:modified xsi:type="dcterms:W3CDTF">2023-07-27T05:43:11Z</dcterms:modified>
</cp:coreProperties>
</file>