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15"/>
  </p:notesMasterIdLst>
  <p:handoutMasterIdLst>
    <p:handoutMasterId r:id="rId16"/>
  </p:handoutMasterIdLst>
  <p:sldIdLst>
    <p:sldId id="763" r:id="rId3"/>
    <p:sldId id="766" r:id="rId4"/>
    <p:sldId id="765" r:id="rId5"/>
    <p:sldId id="815" r:id="rId6"/>
    <p:sldId id="799" r:id="rId7"/>
    <p:sldId id="821" r:id="rId8"/>
    <p:sldId id="816" r:id="rId9"/>
    <p:sldId id="808" r:id="rId10"/>
    <p:sldId id="819" r:id="rId11"/>
    <p:sldId id="820" r:id="rId12"/>
    <p:sldId id="732" r:id="rId13"/>
    <p:sldId id="2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 autoAdjust="0"/>
    <p:restoredTop sz="94291" autoAdjust="0"/>
  </p:normalViewPr>
  <p:slideViewPr>
    <p:cSldViewPr snapToGrid="0">
      <p:cViewPr varScale="1">
        <p:scale>
          <a:sx n="41" d="100"/>
          <a:sy n="41" d="100"/>
        </p:scale>
        <p:origin x="954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75BCC-52BF-479D-8785-ECCB0FF1F3F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87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3ACE-D620-4EC3-88A7-3E317E64F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  <p:sldLayoutId id="214748370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D4CD2FE-98C3-45FA-A906-61AAB2BDE134}"/>
              </a:ext>
            </a:extLst>
          </p:cNvPr>
          <p:cNvSpPr/>
          <p:nvPr/>
        </p:nvSpPr>
        <p:spPr>
          <a:xfrm>
            <a:off x="1006475" y="5139018"/>
            <a:ext cx="9147175" cy="1517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6BF2B11-C2A5-4306-A95B-694045B2BA5B}"/>
              </a:ext>
            </a:extLst>
          </p:cNvPr>
          <p:cNvSpPr/>
          <p:nvPr/>
        </p:nvSpPr>
        <p:spPr>
          <a:xfrm>
            <a:off x="442913" y="5922169"/>
            <a:ext cx="33337" cy="6127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9" name="Slide Number Placeholder 2">
            <a:extLst>
              <a:ext uri="{FF2B5EF4-FFF2-40B4-BE49-F238E27FC236}">
                <a16:creationId xmlns:a16="http://schemas.microsoft.com/office/drawing/2014/main" id="{ABD24066-0342-4E01-A4C0-1D4CA5A6F053}"/>
              </a:ext>
            </a:extLst>
          </p:cNvPr>
          <p:cNvSpPr txBox="1">
            <a:spLocks/>
          </p:cNvSpPr>
          <p:nvPr/>
        </p:nvSpPr>
        <p:spPr bwMode="auto">
          <a:xfrm>
            <a:off x="8096250" y="6508751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A91DB7E4-D2DD-4965-846A-9309E2D8F8B6}"/>
              </a:ext>
            </a:extLst>
          </p:cNvPr>
          <p:cNvSpPr/>
          <p:nvPr/>
        </p:nvSpPr>
        <p:spPr>
          <a:xfrm flipV="1">
            <a:off x="8655051" y="5940425"/>
            <a:ext cx="968375" cy="1157288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  <a:cs typeface="Arial" charset="0"/>
            </a:endParaRPr>
          </a:p>
        </p:txBody>
      </p:sp>
      <p:graphicFrame>
        <p:nvGraphicFramePr>
          <p:cNvPr id="1026" name="Object 2">
            <a:extLst>
              <a:ext uri="{FF2B5EF4-FFF2-40B4-BE49-F238E27FC236}">
                <a16:creationId xmlns:a16="http://schemas.microsoft.com/office/drawing/2014/main" id="{4396BE2B-8700-4F1D-B0D1-1003D25842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195317"/>
              </p:ext>
            </p:extLst>
          </p:nvPr>
        </p:nvGraphicFramePr>
        <p:xfrm>
          <a:off x="411956" y="2553160"/>
          <a:ext cx="2478088" cy="314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3" imgW="2169000" imgH="2169360" progId="">
                  <p:embed/>
                </p:oleObj>
              </mc:Choice>
              <mc:Fallback>
                <p:oleObj name="CorelDRAW" r:id="rId3" imgW="2169000" imgH="2169360" progId="">
                  <p:embed/>
                  <p:pic>
                    <p:nvPicPr>
                      <p:cNvPr id="1026" name="Object 2">
                        <a:extLst>
                          <a:ext uri="{FF2B5EF4-FFF2-40B4-BE49-F238E27FC236}">
                            <a16:creationId xmlns:a16="http://schemas.microsoft.com/office/drawing/2014/main" id="{4396BE2B-8700-4F1D-B0D1-1003D25842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956" y="2553160"/>
                        <a:ext cx="2478088" cy="3148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CB734C5C-E03C-4C79-9996-4FAC5E517017}"/>
              </a:ext>
            </a:extLst>
          </p:cNvPr>
          <p:cNvSpPr/>
          <p:nvPr/>
        </p:nvSpPr>
        <p:spPr>
          <a:xfrm flipH="1">
            <a:off x="6808788" y="-65088"/>
            <a:ext cx="3859212" cy="5853113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  <a:cs typeface="Arial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2F356FD-6526-4100-88D1-9BD657FA8D7A}"/>
              </a:ext>
            </a:extLst>
          </p:cNvPr>
          <p:cNvSpPr/>
          <p:nvPr/>
        </p:nvSpPr>
        <p:spPr>
          <a:xfrm>
            <a:off x="3117057" y="2025527"/>
            <a:ext cx="5122069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35" name="Picture 29">
            <a:extLst>
              <a:ext uri="{FF2B5EF4-FFF2-40B4-BE49-F238E27FC236}">
                <a16:creationId xmlns:a16="http://schemas.microsoft.com/office/drawing/2014/main" id="{773C086D-AFEA-4332-AFCF-62E63FC98C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950" y="136729"/>
            <a:ext cx="2894013" cy="731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E41D3879-76E6-468E-9897-930C73361F01}"/>
              </a:ext>
            </a:extLst>
          </p:cNvPr>
          <p:cNvSpPr/>
          <p:nvPr/>
        </p:nvSpPr>
        <p:spPr>
          <a:xfrm rot="10800000" flipV="1">
            <a:off x="8896351" y="5334000"/>
            <a:ext cx="1774825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7" name="TextBox 35">
            <a:extLst>
              <a:ext uri="{FF2B5EF4-FFF2-40B4-BE49-F238E27FC236}">
                <a16:creationId xmlns:a16="http://schemas.microsoft.com/office/drawing/2014/main" id="{4E8437DB-1CED-4418-B068-B6FD1DBC2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4963" y="6019801"/>
            <a:ext cx="3695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595959"/>
                </a:solidFill>
                <a:latin typeface="Casper"/>
                <a:ea typeface="Karla"/>
                <a:cs typeface="Karla"/>
              </a:rPr>
              <a:t>DISCOVER . </a:t>
            </a:r>
            <a:r>
              <a:rPr lang="en-US" altLang="en-US" sz="2000" b="1">
                <a:solidFill>
                  <a:srgbClr val="C00000"/>
                </a:solidFill>
                <a:latin typeface="Casper"/>
                <a:ea typeface="Karla"/>
                <a:cs typeface="Karla"/>
              </a:rPr>
              <a:t>LEARN</a:t>
            </a:r>
            <a:r>
              <a:rPr lang="en-US" altLang="en-US" sz="2000" b="1">
                <a:solidFill>
                  <a:srgbClr val="595959"/>
                </a:solidFill>
                <a:latin typeface="Casper"/>
                <a:ea typeface="Karla"/>
                <a:cs typeface="Karla"/>
              </a:rPr>
              <a:t> . EMPOWER</a:t>
            </a:r>
            <a:endParaRPr lang="en-US" altLang="en-US" sz="1200" b="1">
              <a:solidFill>
                <a:srgbClr val="000000"/>
              </a:solidFill>
              <a:latin typeface="Casper"/>
            </a:endParaRPr>
          </a:p>
          <a:p>
            <a:pPr eaLnBrk="1" hangingPunct="1"/>
            <a:endParaRPr lang="en-US" altLang="en-US" sz="1600" b="1">
              <a:latin typeface="Casper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30A7DB1-986F-464A-BEDB-749DC5B13041}"/>
              </a:ext>
            </a:extLst>
          </p:cNvPr>
          <p:cNvSpPr/>
          <p:nvPr/>
        </p:nvSpPr>
        <p:spPr>
          <a:xfrm>
            <a:off x="6688139" y="6043614"/>
            <a:ext cx="34925" cy="3698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40" name="TextBox 25">
            <a:extLst>
              <a:ext uri="{FF2B5EF4-FFF2-40B4-BE49-F238E27FC236}">
                <a16:creationId xmlns:a16="http://schemas.microsoft.com/office/drawing/2014/main" id="{3C41BE81-A990-417E-9339-570115F21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4840" y="1191299"/>
            <a:ext cx="8494713" cy="1594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latin typeface="Times New Roman" panose="02020603050405020304" pitchFamily="18" charset="0"/>
                <a:ea typeface="Karla"/>
                <a:cs typeface="Times New Roman" panose="02020603050405020304" pitchFamily="18" charset="0"/>
              </a:rPr>
              <a:t>UNIVERSITY INSTITUTE OF ENGINEERING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latin typeface="Times New Roman" panose="02020603050405020304" pitchFamily="18" charset="0"/>
                <a:ea typeface="Karla"/>
                <a:cs typeface="Times New Roman" panose="02020603050405020304" pitchFamily="18" charset="0"/>
              </a:rPr>
              <a:t>COMPUTER SCIENCE ENGINEERING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57B230-A273-4496-831C-28D88743362F}"/>
              </a:ext>
            </a:extLst>
          </p:cNvPr>
          <p:cNvSpPr/>
          <p:nvPr/>
        </p:nvSpPr>
        <p:spPr>
          <a:xfrm>
            <a:off x="1693862" y="2885408"/>
            <a:ext cx="8686801" cy="2483517"/>
          </a:xfrm>
          <a:prstGeom prst="rect">
            <a:avLst/>
          </a:prstGeom>
        </p:spPr>
        <p:txBody>
          <a:bodyPr wrap="square" lIns="82058" tIns="41029" rIns="82058" bIns="41029">
            <a:spAutoFit/>
          </a:bodyPr>
          <a:lstStyle/>
          <a:p>
            <a:pPr algn="ctr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Computer Vision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(CST-422)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Prepared By : Payal Thakur(E12720)</a:t>
            </a:r>
          </a:p>
          <a:p>
            <a:pPr algn="ctr"/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A7FBBD-E70B-4A61-9F06-784018E1B589}"/>
              </a:ext>
            </a:extLst>
          </p:cNvPr>
          <p:cNvSpPr txBox="1"/>
          <p:nvPr/>
        </p:nvSpPr>
        <p:spPr>
          <a:xfrm>
            <a:off x="488949" y="5951884"/>
            <a:ext cx="61622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00B0F0"/>
                </a:solidFill>
              </a:rPr>
              <a:t>Topic: </a:t>
            </a:r>
            <a:r>
              <a:rPr lang="en-US" b="1" dirty="0">
                <a:solidFill>
                  <a:srgbClr val="00B0F0"/>
                </a:solidFill>
              </a:rPr>
              <a:t>Final Project: Introduction to the Traffic Flow Project ,Integrating Your Code</a:t>
            </a:r>
            <a:endParaRPr lang="en-US" sz="18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4291"/>
            <a:ext cx="10787065" cy="1126477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rgbClr val="00B0F0"/>
                </a:solidFill>
              </a:rPr>
              <a:t>Optimization and Performance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6844" y="1340768"/>
            <a:ext cx="8643998" cy="5017190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Optimize your code for efficiency and speed where necessary.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Consider utilizing parallel processing or GPU acceleration to enhance performance.</a:t>
            </a:r>
          </a:p>
        </p:txBody>
      </p:sp>
    </p:spTree>
    <p:extLst>
      <p:ext uri="{BB962C8B-B14F-4D97-AF65-F5344CB8AC3E}">
        <p14:creationId xmlns:p14="http://schemas.microsoft.com/office/powerpoint/2010/main" val="3335517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8906D-BCE2-4D7F-A782-C0CA6B834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790" y="1"/>
            <a:ext cx="10515600" cy="967666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References:-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5973CB-DF31-4820-AE3F-ECEFF3DD6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7667"/>
            <a:ext cx="10515600" cy="3895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Books:-</a:t>
            </a:r>
          </a:p>
          <a:p>
            <a:r>
              <a:rPr lang="en-US" sz="16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"Introduction to Computer Vision" by David Forsyth and Jean Ponce. Chapter 6: Features and Descriptors provides an in-depth explanation of feature detection, extraction, and matching algorithms.</a:t>
            </a:r>
            <a:r>
              <a:rPr lang="en-IN" sz="16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Computer Vision: Algorithms and Applications" by Richard </a:t>
            </a:r>
            <a:r>
              <a:rPr lang="en-US" sz="160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Szeliski</a:t>
            </a:r>
            <a:r>
              <a:rPr lang="en-US" sz="16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Chapter 4: Image Features covers various feature detection, extraction, and matching techniques.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1600" b="1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Video Links</a:t>
            </a:r>
          </a:p>
          <a:p>
            <a:r>
              <a:rPr lang="en-US" sz="16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"Feature Detection and Description" by Stanford University - Computer Vision (CS231n). Available on YouTube: https://www.youtube.com/watch?v=H-HVZJ7kGI0</a:t>
            </a:r>
          </a:p>
          <a:p>
            <a:r>
              <a:rPr lang="en-US" sz="16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"Feature Matching and </a:t>
            </a:r>
            <a:r>
              <a:rPr lang="en-US" sz="1600" dirty="0" err="1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Homography</a:t>
            </a:r>
            <a:r>
              <a:rPr lang="en-US" sz="16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by University of Washington - Computer Vision (CSE 576). Available on YouTube: https://www.youtube.com/watch?v=uvSCXyYpG9k</a:t>
            </a:r>
          </a:p>
          <a:p>
            <a:r>
              <a:rPr lang="en-US" sz="16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"Introduction to Feature Detection and Matching" by OpenCV. Available on YouTube: https://www.youtube.com/watch?v=AWoG8vdw4pA</a:t>
            </a:r>
            <a:endParaRPr lang="en-IN" sz="1600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40953A-8014-4E77-AE81-40A17FB08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4483" y="6492875"/>
            <a:ext cx="2743200" cy="365125"/>
          </a:xfrm>
        </p:spPr>
        <p:txBody>
          <a:bodyPr/>
          <a:lstStyle/>
          <a:p>
            <a:fld id="{BDCDBBEF-AA6C-4BA6-85B2-A17D7F280E3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216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426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526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id="{AFBA4B1A-59E0-42F9-8062-FE9B4E00A99F}"/>
              </a:ext>
            </a:extLst>
          </p:cNvPr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id="{4F0CA98B-3337-4AC3-8305-ED6C9C731FFB}"/>
              </a:ext>
            </a:extLst>
          </p:cNvPr>
          <p:cNvSpPr/>
          <p:nvPr/>
        </p:nvSpPr>
        <p:spPr>
          <a:xfrm>
            <a:off x="2898774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id="{CAD0D7B8-E462-453C-B296-CA0154FA54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9142145"/>
                </p:ext>
              </p:extLst>
            </p:nvPr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DRAW" r:id="rId2" imgW="2169000" imgH="2169360" progId="">
                    <p:embed/>
                  </p:oleObj>
                </mc:Choice>
                <mc:Fallback>
                  <p:oleObj name="CorelDRAW" r:id="rId2" imgW="2169000" imgH="2169360" progId="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Rectangle 1"/>
          <p:cNvSpPr/>
          <p:nvPr/>
        </p:nvSpPr>
        <p:spPr>
          <a:xfrm>
            <a:off x="4114005" y="5394447"/>
            <a:ext cx="31232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For queries</a:t>
            </a:r>
          </a:p>
          <a:p>
            <a:r>
              <a:rPr lang="en-US" dirty="0">
                <a:latin typeface="Casper" panose="02000506000000020004" pitchFamily="2" charset="0"/>
                <a:cs typeface="Segoe UI" panose="020B0502040204020203" pitchFamily="34" charset="0"/>
              </a:rPr>
              <a:t>Email: payal.e12720@cumail.in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501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4291"/>
            <a:ext cx="10561982" cy="1126477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B0F0"/>
                </a:solidFill>
              </a:rPr>
              <a:t>Final Project: Introduction to the Traffic Flow Project</a:t>
            </a:r>
            <a:endParaRPr lang="en-IN" sz="3600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6844" y="1340768"/>
            <a:ext cx="8643998" cy="5017190"/>
          </a:xfrm>
        </p:spPr>
        <p:txBody>
          <a:bodyPr>
            <a:normAutofit/>
          </a:bodyPr>
          <a:lstStyle/>
          <a:p>
            <a:pPr algn="just"/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Traffic Signal Violation Detection System Using Computer Vision -  CopyAssignment">
            <a:extLst>
              <a:ext uri="{FF2B5EF4-FFF2-40B4-BE49-F238E27FC236}">
                <a16:creationId xmlns:a16="http://schemas.microsoft.com/office/drawing/2014/main" id="{98B0E92C-456C-8B04-8A86-ECBB4E708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58" y="1340768"/>
            <a:ext cx="8529223" cy="501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582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4291"/>
            <a:ext cx="10787065" cy="1126477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rgbClr val="00B0F0"/>
                </a:solidFill>
              </a:rPr>
              <a:t>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6844" y="1340768"/>
            <a:ext cx="8643998" cy="501719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Traffic Flow Project aims to develop a system that can analyze and monitor traffic patterns in a given area using computer vision techniques.</a:t>
            </a:r>
          </a:p>
          <a:p>
            <a:pPr algn="just"/>
            <a:r>
              <a:rPr lang="en-US" dirty="0"/>
              <a:t>The project involves detecting and tracking vehicles, estimating their speeds, and analyzing the overall traffic flow.</a:t>
            </a:r>
          </a:p>
        </p:txBody>
      </p:sp>
    </p:spTree>
    <p:extLst>
      <p:ext uri="{BB962C8B-B14F-4D97-AF65-F5344CB8AC3E}">
        <p14:creationId xmlns:p14="http://schemas.microsoft.com/office/powerpoint/2010/main" val="480613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4291"/>
            <a:ext cx="10787065" cy="1126477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rgbClr val="00B0F0"/>
                </a:solidFill>
              </a:rPr>
              <a:t>Project Objectives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6844" y="1340768"/>
            <a:ext cx="8643998" cy="5017190"/>
          </a:xfrm>
        </p:spPr>
        <p:txBody>
          <a:bodyPr>
            <a:normAutofit/>
          </a:bodyPr>
          <a:lstStyle/>
          <a:p>
            <a:pPr algn="just"/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Develop algorithms for vehicle detection and tracking.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Estimate vehicle speeds using motion analysis techniques.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Analyze traffic flow patterns and generate meaningful insights.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Visualize the results for easy interpretation.</a:t>
            </a:r>
          </a:p>
        </p:txBody>
      </p:sp>
    </p:spTree>
    <p:extLst>
      <p:ext uri="{BB962C8B-B14F-4D97-AF65-F5344CB8AC3E}">
        <p14:creationId xmlns:p14="http://schemas.microsoft.com/office/powerpoint/2010/main" val="1451618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4291"/>
            <a:ext cx="10787065" cy="1126477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rgbClr val="00B0F0"/>
                </a:solidFill>
              </a:rPr>
              <a:t>Key Steps in the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6844" y="1340768"/>
            <a:ext cx="8643998" cy="5017190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Preprocessing: Extracting frames from videos, resizing, and normalizing them for analysis.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Vehicle Detection: Utilizing object detection algorithms to locate and identify vehicles.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Vehicle Tracking: Applying tracking algorithms to follow vehicles across frames.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Motion Analysis: Estimating vehicle speeds using optical flow or other motion estimation techniques.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Traffic Flow Analysis: Analyzing the collected data to gain insights into traffic patterns.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Visualization: Presenting the results in a visually informative and intuitive manner.</a:t>
            </a:r>
          </a:p>
        </p:txBody>
      </p:sp>
    </p:spTree>
    <p:extLst>
      <p:ext uri="{BB962C8B-B14F-4D97-AF65-F5344CB8AC3E}">
        <p14:creationId xmlns:p14="http://schemas.microsoft.com/office/powerpoint/2010/main" val="1676680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4291"/>
            <a:ext cx="10787065" cy="1126477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rgbClr val="00B0F0"/>
                </a:solidFill>
              </a:rPr>
              <a:t>Code Structure and Modular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6844" y="1340768"/>
            <a:ext cx="8643998" cy="5017190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Divide your project code into modules or functions, each responsible for a specific task.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This modular design promotes code organization, reusability, and maintainability.</a:t>
            </a:r>
          </a:p>
        </p:txBody>
      </p:sp>
    </p:spTree>
    <p:extLst>
      <p:ext uri="{BB962C8B-B14F-4D97-AF65-F5344CB8AC3E}">
        <p14:creationId xmlns:p14="http://schemas.microsoft.com/office/powerpoint/2010/main" val="2059648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4291"/>
            <a:ext cx="10787065" cy="1126477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rgbClr val="00B0F0"/>
                </a:solidFill>
              </a:rPr>
              <a:t>Integration Workflow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6844" y="1340768"/>
            <a:ext cx="8643998" cy="5017190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Begin by ensuring that each individual module works correctly in isolation.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Gradually integrate the modules, testing their interactions and resolving any issues that arise.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Use proper version control practices to manage changes and collaborate effectively.</a:t>
            </a:r>
          </a:p>
        </p:txBody>
      </p:sp>
    </p:spTree>
    <p:extLst>
      <p:ext uri="{BB962C8B-B14F-4D97-AF65-F5344CB8AC3E}">
        <p14:creationId xmlns:p14="http://schemas.microsoft.com/office/powerpoint/2010/main" val="1906410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4291"/>
            <a:ext cx="10787065" cy="1126477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rgbClr val="00B0F0"/>
                </a:solidFill>
              </a:rPr>
              <a:t>Testing and 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6844" y="1340768"/>
            <a:ext cx="8643998" cy="5017190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Develop comprehensive test cases to validate the functionality of your integrated code.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Evaluate the performance of your code using appropriate metrics and the provided ground truth data.</a:t>
            </a:r>
          </a:p>
        </p:txBody>
      </p:sp>
    </p:spTree>
    <p:extLst>
      <p:ext uri="{BB962C8B-B14F-4D97-AF65-F5344CB8AC3E}">
        <p14:creationId xmlns:p14="http://schemas.microsoft.com/office/powerpoint/2010/main" val="3656265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4291"/>
            <a:ext cx="10787065" cy="1126477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rgbClr val="00B0F0"/>
                </a:solidFill>
              </a:rPr>
              <a:t>Error Handling and Robustness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6844" y="1340768"/>
            <a:ext cx="8643998" cy="5017190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Implement error handling mechanisms to handle unexpected scenarios and input variations.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Ensure your code can handle different lighting conditions, weather conditions, and camera perspectives.</a:t>
            </a:r>
          </a:p>
        </p:txBody>
      </p:sp>
    </p:spTree>
    <p:extLst>
      <p:ext uri="{BB962C8B-B14F-4D97-AF65-F5344CB8AC3E}">
        <p14:creationId xmlns:p14="http://schemas.microsoft.com/office/powerpoint/2010/main" val="2238803940"/>
      </p:ext>
    </p:extLst>
  </p:cSld>
  <p:clrMapOvr>
    <a:masterClrMapping/>
  </p:clrMapOvr>
</p:sld>
</file>

<file path=ppt/theme/theme1.xml><?xml version="1.0" encoding="utf-8"?>
<a:theme xmlns:a="http://schemas.openxmlformats.org/drawingml/2006/main" name="Unit 2.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Unit 2.1</Template>
  <TotalTime>3558</TotalTime>
  <Words>558</Words>
  <Application>Microsoft Office PowerPoint</Application>
  <PresentationFormat>Widescreen</PresentationFormat>
  <Paragraphs>53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Casper</vt:lpstr>
      <vt:lpstr>Times New Roman</vt:lpstr>
      <vt:lpstr>Unit 2.1</vt:lpstr>
      <vt:lpstr>Contents Slide Master</vt:lpstr>
      <vt:lpstr>CorelDRAW</vt:lpstr>
      <vt:lpstr>PowerPoint Presentation</vt:lpstr>
      <vt:lpstr>Final Project: Introduction to the Traffic Flow Project</vt:lpstr>
      <vt:lpstr> Overview</vt:lpstr>
      <vt:lpstr>Project Objectives</vt:lpstr>
      <vt:lpstr>Key Steps in the Project</vt:lpstr>
      <vt:lpstr>Code Structure and Modular Design</vt:lpstr>
      <vt:lpstr>Integration Workflow</vt:lpstr>
      <vt:lpstr>Testing and Evaluation</vt:lpstr>
      <vt:lpstr>Error Handling and Robustness</vt:lpstr>
      <vt:lpstr>Optimization and Performance</vt:lpstr>
      <vt:lpstr>References:-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Payal Thakur</cp:lastModifiedBy>
  <cp:revision>50</cp:revision>
  <dcterms:created xsi:type="dcterms:W3CDTF">2020-06-09T06:07:05Z</dcterms:created>
  <dcterms:modified xsi:type="dcterms:W3CDTF">2023-07-27T05:42:45Z</dcterms:modified>
</cp:coreProperties>
</file>