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24"/>
  </p:notesMasterIdLst>
  <p:handoutMasterIdLst>
    <p:handoutMasterId r:id="rId25"/>
  </p:handoutMasterIdLst>
  <p:sldIdLst>
    <p:sldId id="294" r:id="rId3"/>
    <p:sldId id="293" r:id="rId4"/>
    <p:sldId id="281" r:id="rId5"/>
    <p:sldId id="287" r:id="rId6"/>
    <p:sldId id="280" r:id="rId7"/>
    <p:sldId id="300" r:id="rId8"/>
    <p:sldId id="299" r:id="rId9"/>
    <p:sldId id="282" r:id="rId10"/>
    <p:sldId id="285" r:id="rId11"/>
    <p:sldId id="283" r:id="rId12"/>
    <p:sldId id="286" r:id="rId13"/>
    <p:sldId id="288" r:id="rId14"/>
    <p:sldId id="298" r:id="rId15"/>
    <p:sldId id="304" r:id="rId16"/>
    <p:sldId id="305" r:id="rId17"/>
    <p:sldId id="306" r:id="rId18"/>
    <p:sldId id="307" r:id="rId19"/>
    <p:sldId id="308" r:id="rId20"/>
    <p:sldId id="309" r:id="rId21"/>
    <p:sldId id="292" r:id="rId22"/>
    <p:sldId id="295"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91" d="100"/>
          <a:sy n="91" d="100"/>
        </p:scale>
        <p:origin x="346" y="77"/>
      </p:cViewPr>
      <p:guideLst>
        <p:guide orient="horz" pos="2160"/>
        <p:guide pos="3840"/>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Kumar" userId="5d93dae5539c9652" providerId="LiveId" clId="{B2C6B61D-EED1-4492-BDEE-2A6A8DC4EE80}"/>
    <pc:docChg chg="delSld">
      <pc:chgData name="Rahul Kumar" userId="5d93dae5539c9652" providerId="LiveId" clId="{B2C6B61D-EED1-4492-BDEE-2A6A8DC4EE80}" dt="2023-11-26T13:57:25.026" v="1" actId="2696"/>
      <pc:docMkLst>
        <pc:docMk/>
      </pc:docMkLst>
      <pc:sldChg chg="del">
        <pc:chgData name="Rahul Kumar" userId="5d93dae5539c9652" providerId="LiveId" clId="{B2C6B61D-EED1-4492-BDEE-2A6A8DC4EE80}" dt="2023-11-26T13:57:22.796" v="0" actId="2696"/>
        <pc:sldMkLst>
          <pc:docMk/>
          <pc:sldMk cId="2656501266" sldId="279"/>
        </pc:sldMkLst>
      </pc:sldChg>
      <pc:sldChg chg="del">
        <pc:chgData name="Rahul Kumar" userId="5d93dae5539c9652" providerId="LiveId" clId="{B2C6B61D-EED1-4492-BDEE-2A6A8DC4EE80}" dt="2023-11-26T13:57:25.026" v="1" actId="2696"/>
        <pc:sldMkLst>
          <pc:docMk/>
          <pc:sldMk cId="3416983096" sldId="296"/>
        </pc:sldMkLst>
      </pc:sldChg>
      <pc:sldMasterChg chg="delSldLayout">
        <pc:chgData name="Rahul Kumar" userId="5d93dae5539c9652" providerId="LiveId" clId="{B2C6B61D-EED1-4492-BDEE-2A6A8DC4EE80}" dt="2023-11-26T13:57:22.796" v="0" actId="2696"/>
        <pc:sldMasterMkLst>
          <pc:docMk/>
          <pc:sldMasterMk cId="3333391393" sldId="2147483674"/>
        </pc:sldMasterMkLst>
        <pc:sldLayoutChg chg="del">
          <pc:chgData name="Rahul Kumar" userId="5d93dae5539c9652" providerId="LiveId" clId="{B2C6B61D-EED1-4492-BDEE-2A6A8DC4EE80}" dt="2023-11-26T13:57:22.796" v="0" actId="2696"/>
          <pc:sldLayoutMkLst>
            <pc:docMk/>
            <pc:sldMasterMk cId="3333391393" sldId="2147483674"/>
            <pc:sldLayoutMk cId="2106835372" sldId="214748370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11/26/2023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ru-RU"/>
          </a:p>
        </p:txBody>
      </p:sp>
      <p:sp>
        <p:nvSpPr>
          <p:cNvPr id="4" name="Прямоугольник 8"/>
          <p:cNvSpPr/>
          <p:nvPr userDrawn="1"/>
        </p:nvSpPr>
        <p:spPr>
          <a:xfrm>
            <a:off x="-19050" y="0"/>
            <a:ext cx="12211050" cy="4438650"/>
          </a:xfrm>
          <a:custGeom>
            <a:avLst/>
            <a:gdLst>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ru-RU"/>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defRPr/>
            </a:pPr>
            <a:endParaRPr lang="ru-RU"/>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a:p>
        </p:txBody>
      </p:sp>
    </p:spTree>
    <p:extLst>
      <p:ext uri="{BB962C8B-B14F-4D97-AF65-F5344CB8AC3E}">
        <p14:creationId xmlns:p14="http://schemas.microsoft.com/office/powerpoint/2010/main" val="397408168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anose="020B0604020202020204" pitchFamily="34" charset="0"/>
              </a:defRPr>
            </a:lvl1pPr>
          </a:lstStyle>
          <a:p>
            <a:pPr lvl="0"/>
            <a:r>
              <a:rPr lang="en-US" altLang="ko-KR"/>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transition/>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transition/>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transition/>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2777217534"/>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56200522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15957474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394759519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4278359442"/>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2702302158"/>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p>
        </p:txBody>
      </p:sp>
      <p:pic>
        <p:nvPicPr>
          <p:cNvPr id="5" name="그림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anose="020B0604020202020204" pitchFamily="34" charset="0"/>
              </a:defRPr>
            </a:lvl1pPr>
          </a:lstStyle>
          <a:p>
            <a:pPr lvl="0"/>
            <a:r>
              <a:rPr lang="en-US" altLang="ko-KR"/>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a:t>Your Picture Here</a:t>
            </a:r>
            <a:endParaRPr lang="ko-KR" altLang="en-US"/>
          </a:p>
        </p:txBody>
      </p:sp>
    </p:spTree>
    <p:extLst>
      <p:ext uri="{BB962C8B-B14F-4D97-AF65-F5344CB8AC3E}">
        <p14:creationId xmlns:p14="http://schemas.microsoft.com/office/powerpoint/2010/main" val="201465714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2.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ransition/>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drishtiias.com/important-institutions/drishti-specials-important-institutions-national-institutions/national-disaster-management-authority-ndm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763" y="5427663"/>
            <a:ext cx="12196763"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301625" y="5902325"/>
            <a:ext cx="46038"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80"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Arial Unicode MS" pitchFamily="34" charset="-128"/>
                <a:cs typeface="Arial Unicode MS" pitchFamily="34" charset="-128"/>
              </a:defRPr>
            </a:lvl1pPr>
            <a:lvl2pPr marL="742950" indent="-285750" eaLnBrk="0" hangingPunct="0">
              <a:defRPr>
                <a:solidFill>
                  <a:schemeClr val="tx1"/>
                </a:solidFill>
                <a:latin typeface="Arial" pitchFamily="34" charset="0"/>
                <a:ea typeface="Arial Unicode MS" pitchFamily="34" charset="-128"/>
                <a:cs typeface="Arial Unicode MS" pitchFamily="34" charset="-128"/>
              </a:defRPr>
            </a:lvl2pPr>
            <a:lvl3pPr marL="1143000" indent="-228600" eaLnBrk="0" hangingPunct="0">
              <a:defRPr>
                <a:solidFill>
                  <a:schemeClr val="tx1"/>
                </a:solidFill>
                <a:latin typeface="Arial" pitchFamily="34" charset="0"/>
                <a:ea typeface="Arial Unicode MS" pitchFamily="34" charset="-128"/>
                <a:cs typeface="Arial Unicode MS" pitchFamily="34" charset="-128"/>
              </a:defRPr>
            </a:lvl3pPr>
            <a:lvl4pPr marL="1600200" indent="-228600" eaLnBrk="0" hangingPunct="0">
              <a:defRPr>
                <a:solidFill>
                  <a:schemeClr val="tx1"/>
                </a:solidFill>
                <a:latin typeface="Arial" pitchFamily="34" charset="0"/>
                <a:ea typeface="Arial Unicode MS" pitchFamily="34" charset="-128"/>
                <a:cs typeface="Arial Unicode MS" pitchFamily="34" charset="-128"/>
              </a:defRPr>
            </a:lvl4pPr>
            <a:lvl5pPr marL="2057400" indent="-228600" eaLnBrk="0" hangingPunct="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r" eaLnBrk="1" hangingPunct="1"/>
            <a:endParaRPr lang="en-US" sz="1200">
              <a:solidFill>
                <a:srgbClr val="898989"/>
              </a:solidFill>
              <a:latin typeface="Calibri" pitchFamily="34" charset="0"/>
            </a:endParaRPr>
          </a:p>
        </p:txBody>
      </p:sp>
      <p:sp>
        <p:nvSpPr>
          <p:cNvPr id="46" name="Right Triangle 45"/>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endParaRPr>
          </a:p>
        </p:txBody>
      </p:sp>
      <p:graphicFrame>
        <p:nvGraphicFramePr>
          <p:cNvPr id="24582" name="Object 47"/>
          <p:cNvGraphicFramePr>
            <a:graphicFrameLocks noChangeAspect="1"/>
          </p:cNvGraphicFramePr>
          <p:nvPr/>
        </p:nvGraphicFramePr>
        <p:xfrm>
          <a:off x="76200" y="3135313"/>
          <a:ext cx="3303588" cy="3148012"/>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24582" name="Object 47"/>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200" y="3135313"/>
                        <a:ext cx="3303588" cy="3148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Right Triangle 36"/>
          <p:cNvSpPr/>
          <p:nvPr/>
        </p:nvSpPr>
        <p:spPr>
          <a:xfrm flipH="1">
            <a:off x="7045325" y="-65088"/>
            <a:ext cx="5146675"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24587" name="Picture 2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700" y="23813"/>
            <a:ext cx="38592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9829800" y="5334000"/>
            <a:ext cx="2366963"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89" name="TextBox 35"/>
          <p:cNvSpPr txBox="1">
            <a:spLocks noChangeArrowheads="1"/>
          </p:cNvSpPr>
          <p:nvPr/>
        </p:nvSpPr>
        <p:spPr bwMode="auto">
          <a:xfrm>
            <a:off x="6881813" y="6019800"/>
            <a:ext cx="4927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Arial Unicode MS" pitchFamily="34" charset="-128"/>
                <a:cs typeface="Arial Unicode MS" pitchFamily="34" charset="-128"/>
              </a:defRPr>
            </a:lvl1pPr>
            <a:lvl2pPr marL="742950" indent="-285750" eaLnBrk="0" hangingPunct="0">
              <a:defRPr>
                <a:solidFill>
                  <a:schemeClr val="tx1"/>
                </a:solidFill>
                <a:latin typeface="Arial" pitchFamily="34" charset="0"/>
                <a:ea typeface="Arial Unicode MS" pitchFamily="34" charset="-128"/>
                <a:cs typeface="Arial Unicode MS" pitchFamily="34" charset="-128"/>
              </a:defRPr>
            </a:lvl2pPr>
            <a:lvl3pPr marL="1143000" indent="-228600" eaLnBrk="0" hangingPunct="0">
              <a:defRPr>
                <a:solidFill>
                  <a:schemeClr val="tx1"/>
                </a:solidFill>
                <a:latin typeface="Arial" pitchFamily="34" charset="0"/>
                <a:ea typeface="Arial Unicode MS" pitchFamily="34" charset="-128"/>
                <a:cs typeface="Arial Unicode MS" pitchFamily="34" charset="-128"/>
              </a:defRPr>
            </a:lvl3pPr>
            <a:lvl4pPr marL="1600200" indent="-228600" eaLnBrk="0" hangingPunct="0">
              <a:defRPr>
                <a:solidFill>
                  <a:schemeClr val="tx1"/>
                </a:solidFill>
                <a:latin typeface="Arial" pitchFamily="34" charset="0"/>
                <a:ea typeface="Arial Unicode MS" pitchFamily="34" charset="-128"/>
                <a:cs typeface="Arial Unicode MS" pitchFamily="34" charset="-128"/>
              </a:defRPr>
            </a:lvl4pPr>
            <a:lvl5pPr marL="2057400" indent="-228600" eaLnBrk="0" hangingPunct="0">
              <a:defRPr>
                <a:solidFill>
                  <a:schemeClr val="tx1"/>
                </a:solidFill>
                <a:latin typeface="Arial" pitchFamily="34" charset="0"/>
                <a:ea typeface="Arial Unicode MS" pitchFamily="34" charset="-128"/>
                <a:cs typeface="Arial Unicode MS" pitchFamily="34" charset="-128"/>
              </a:defRPr>
            </a:lvl5pPr>
            <a:lvl6pPr marL="25146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eaLnBrk="1" hangingPunct="1"/>
            <a:r>
              <a:rPr lang="en-US" sz="2000" b="1">
                <a:solidFill>
                  <a:srgbClr val="595959"/>
                </a:solidFill>
                <a:latin typeface="Casper"/>
                <a:ea typeface="Karla"/>
                <a:cs typeface="Karla"/>
              </a:rPr>
              <a:t>DISCOVER . </a:t>
            </a:r>
            <a:r>
              <a:rPr lang="en-US" sz="2000" b="1">
                <a:solidFill>
                  <a:srgbClr val="C00000"/>
                </a:solidFill>
                <a:latin typeface="Casper"/>
                <a:ea typeface="Karla"/>
                <a:cs typeface="Karla"/>
              </a:rPr>
              <a:t>LEARN</a:t>
            </a:r>
            <a:r>
              <a:rPr lang="en-US" sz="2000" b="1">
                <a:solidFill>
                  <a:srgbClr val="595959"/>
                </a:solidFill>
                <a:latin typeface="Casper"/>
                <a:ea typeface="Karla"/>
                <a:cs typeface="Karla"/>
              </a:rPr>
              <a:t> . EMPOWER</a:t>
            </a:r>
            <a:endParaRPr lang="en-US" sz="1200" b="1">
              <a:solidFill>
                <a:srgbClr val="000000"/>
              </a:solidFill>
              <a:latin typeface="Casper"/>
            </a:endParaRPr>
          </a:p>
          <a:p>
            <a:pPr eaLnBrk="1" hangingPunct="1"/>
            <a:endParaRPr lang="en-US" sz="1600" b="1">
              <a:latin typeface="Casper"/>
            </a:endParaRPr>
          </a:p>
        </p:txBody>
      </p:sp>
      <p:sp>
        <p:nvSpPr>
          <p:cNvPr id="52" name="Rectangle 51"/>
          <p:cNvSpPr/>
          <p:nvPr/>
        </p:nvSpPr>
        <p:spPr>
          <a:xfrm>
            <a:off x="6884988" y="6043613"/>
            <a:ext cx="46037"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591" name="TextBox 25"/>
          <p:cNvSpPr txBox="1">
            <a:spLocks noChangeArrowheads="1"/>
          </p:cNvSpPr>
          <p:nvPr/>
        </p:nvSpPr>
        <p:spPr bwMode="auto">
          <a:xfrm>
            <a:off x="-4763" y="1579563"/>
            <a:ext cx="12188826" cy="516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itchFamily="34" charset="0"/>
                <a:ea typeface="Arial Unicode MS" pitchFamily="34" charset="-128"/>
                <a:cs typeface="Arial Unicode MS" pitchFamily="34" charset="-128"/>
              </a:defRPr>
            </a:lvl1pPr>
            <a:lvl2pPr marL="742950" indent="-285750" defTabSz="622300" eaLnBrk="0" hangingPunct="0">
              <a:defRPr>
                <a:solidFill>
                  <a:schemeClr val="tx1"/>
                </a:solidFill>
                <a:latin typeface="Arial" pitchFamily="34" charset="0"/>
                <a:ea typeface="Arial Unicode MS" pitchFamily="34" charset="-128"/>
                <a:cs typeface="Arial Unicode MS" pitchFamily="34" charset="-128"/>
              </a:defRPr>
            </a:lvl2pPr>
            <a:lvl3pPr marL="1143000" indent="-228600" defTabSz="622300" eaLnBrk="0" hangingPunct="0">
              <a:defRPr>
                <a:solidFill>
                  <a:schemeClr val="tx1"/>
                </a:solidFill>
                <a:latin typeface="Arial" pitchFamily="34" charset="0"/>
                <a:ea typeface="Arial Unicode MS" pitchFamily="34" charset="-128"/>
                <a:cs typeface="Arial Unicode MS" pitchFamily="34" charset="-128"/>
              </a:defRPr>
            </a:lvl3pPr>
            <a:lvl4pPr marL="1600200" indent="-228600" defTabSz="622300" eaLnBrk="0" hangingPunct="0">
              <a:defRPr>
                <a:solidFill>
                  <a:schemeClr val="tx1"/>
                </a:solidFill>
                <a:latin typeface="Arial" pitchFamily="34" charset="0"/>
                <a:ea typeface="Arial Unicode MS" pitchFamily="34" charset="-128"/>
                <a:cs typeface="Arial Unicode MS" pitchFamily="34" charset="-128"/>
              </a:defRPr>
            </a:lvl4pPr>
            <a:lvl5pPr marL="2057400" indent="-228600" defTabSz="622300" eaLnBrk="0" hangingPunct="0">
              <a:defRPr>
                <a:solidFill>
                  <a:schemeClr val="tx1"/>
                </a:solidFill>
                <a:latin typeface="Arial" pitchFamily="34" charset="0"/>
                <a:ea typeface="Arial Unicode MS" pitchFamily="34" charset="-128"/>
                <a:cs typeface="Arial Unicode MS" pitchFamily="34" charset="-128"/>
              </a:defRPr>
            </a:lvl5pPr>
            <a:lvl6pPr marL="2514600" indent="-228600" defTabSz="6223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6223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6223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6223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lnSpc>
                <a:spcPct val="90000"/>
              </a:lnSpc>
              <a:spcAft>
                <a:spcPct val="35000"/>
              </a:spcAft>
            </a:pPr>
            <a:r>
              <a:rPr lang="en-US" sz="3200" b="1" dirty="0">
                <a:solidFill>
                  <a:srgbClr val="262626"/>
                </a:solidFill>
                <a:latin typeface="Times New Roman" pitchFamily="18" charset="0"/>
                <a:cs typeface="Times New Roman" pitchFamily="18" charset="0"/>
              </a:rPr>
              <a:t>ENVIRONMENTAL SCIENCE, WASTE AND </a:t>
            </a:r>
            <a:r>
              <a:rPr lang="en-US" sz="3200" b="1">
                <a:solidFill>
                  <a:srgbClr val="262626"/>
                </a:solidFill>
                <a:latin typeface="Times New Roman" pitchFamily="18" charset="0"/>
                <a:cs typeface="Times New Roman" pitchFamily="18" charset="0"/>
              </a:rPr>
              <a:t>DISASTER MANAGEMENT</a:t>
            </a:r>
          </a:p>
          <a:p>
            <a:pPr algn="ctr" eaLnBrk="1" hangingPunct="1">
              <a:lnSpc>
                <a:spcPct val="90000"/>
              </a:lnSpc>
              <a:spcAft>
                <a:spcPct val="35000"/>
              </a:spcAft>
            </a:pPr>
            <a:endParaRPr lang="en-US" sz="2000" b="1" dirty="0">
              <a:solidFill>
                <a:srgbClr val="1B3F5B"/>
              </a:solidFill>
              <a:latin typeface="Times New Roman" pitchFamily="18" charset="0"/>
              <a:cs typeface="Times New Roman" pitchFamily="18" charset="0"/>
            </a:endParaRPr>
          </a:p>
          <a:p>
            <a:pPr algn="ctr" eaLnBrk="1" hangingPunct="1">
              <a:lnSpc>
                <a:spcPct val="90000"/>
              </a:lnSpc>
              <a:spcAft>
                <a:spcPct val="35000"/>
              </a:spcAft>
            </a:pPr>
            <a:r>
              <a:rPr lang="en-US" sz="2000" b="1" dirty="0">
                <a:solidFill>
                  <a:srgbClr val="1B3F5B"/>
                </a:solidFill>
                <a:latin typeface="Times New Roman" pitchFamily="18" charset="0"/>
                <a:cs typeface="Times New Roman" pitchFamily="18" charset="0"/>
              </a:rPr>
              <a:t>Ms. </a:t>
            </a:r>
            <a:r>
              <a:rPr lang="en-US" sz="2000" b="1" dirty="0" err="1">
                <a:solidFill>
                  <a:srgbClr val="1B3F5B"/>
                </a:solidFill>
                <a:latin typeface="Times New Roman" pitchFamily="18" charset="0"/>
                <a:cs typeface="Times New Roman" pitchFamily="18" charset="0"/>
              </a:rPr>
              <a:t>Akriti</a:t>
            </a:r>
            <a:r>
              <a:rPr lang="en-US" sz="2000" b="1" dirty="0">
                <a:solidFill>
                  <a:srgbClr val="1B3F5B"/>
                </a:solidFill>
                <a:latin typeface="Times New Roman" pitchFamily="18" charset="0"/>
                <a:cs typeface="Times New Roman" pitchFamily="18" charset="0"/>
              </a:rPr>
              <a:t> </a:t>
            </a:r>
          </a:p>
          <a:p>
            <a:pPr algn="ctr" eaLnBrk="1" hangingPunct="1">
              <a:lnSpc>
                <a:spcPct val="90000"/>
              </a:lnSpc>
              <a:spcAft>
                <a:spcPct val="35000"/>
              </a:spcAft>
            </a:pPr>
            <a:r>
              <a:rPr lang="en-US" sz="2000" b="1" dirty="0">
                <a:solidFill>
                  <a:srgbClr val="1B3F5B"/>
                </a:solidFill>
                <a:latin typeface="Times New Roman" pitchFamily="18" charset="0"/>
                <a:cs typeface="Times New Roman" pitchFamily="18" charset="0"/>
              </a:rPr>
              <a:t>Assistant Professor</a:t>
            </a:r>
          </a:p>
          <a:p>
            <a:pPr algn="ctr" eaLnBrk="1" hangingPunct="1">
              <a:lnSpc>
                <a:spcPct val="90000"/>
              </a:lnSpc>
              <a:spcAft>
                <a:spcPct val="35000"/>
              </a:spcAft>
            </a:pPr>
            <a:r>
              <a:rPr lang="en-US" sz="2000" b="1" dirty="0">
                <a:solidFill>
                  <a:srgbClr val="1B3F5B"/>
                </a:solidFill>
                <a:latin typeface="Times New Roman" pitchFamily="18" charset="0"/>
                <a:cs typeface="Times New Roman" pitchFamily="18" charset="0"/>
              </a:rPr>
              <a:t>Chandigarh University</a:t>
            </a:r>
          </a:p>
          <a:p>
            <a:pPr algn="ctr" eaLnBrk="1" hangingPunct="1">
              <a:lnSpc>
                <a:spcPct val="90000"/>
              </a:lnSpc>
              <a:spcAft>
                <a:spcPct val="35000"/>
              </a:spcAft>
            </a:pPr>
            <a:r>
              <a:rPr lang="en-US" sz="2000" b="1" dirty="0" err="1">
                <a:solidFill>
                  <a:srgbClr val="1B3F5B"/>
                </a:solidFill>
                <a:latin typeface="Times New Roman" pitchFamily="18" charset="0"/>
                <a:cs typeface="Times New Roman" pitchFamily="18" charset="0"/>
              </a:rPr>
              <a:t>Gharuan</a:t>
            </a:r>
            <a:r>
              <a:rPr lang="en-US" sz="2000" b="1" dirty="0">
                <a:solidFill>
                  <a:srgbClr val="1B3F5B"/>
                </a:solidFill>
                <a:latin typeface="Times New Roman" pitchFamily="18" charset="0"/>
                <a:cs typeface="Times New Roman" pitchFamily="18" charset="0"/>
              </a:rPr>
              <a:t>, Mohali, Punjab</a:t>
            </a:r>
          </a:p>
          <a:p>
            <a:pPr algn="ctr" eaLnBrk="1" hangingPunct="1">
              <a:lnSpc>
                <a:spcPct val="90000"/>
              </a:lnSpc>
              <a:spcAft>
                <a:spcPct val="35000"/>
              </a:spcAft>
            </a:pPr>
            <a:endParaRPr lang="en-US" sz="3200" b="1" dirty="0">
              <a:solidFill>
                <a:srgbClr val="262626"/>
              </a:solidFill>
              <a:latin typeface="Times New Roman" pitchFamily="18" charset="0"/>
              <a:cs typeface="Times New Roman" pitchFamily="18" charset="0"/>
            </a:endParaRPr>
          </a:p>
          <a:p>
            <a:pPr algn="ctr" eaLnBrk="1" hangingPunct="1">
              <a:lnSpc>
                <a:spcPct val="90000"/>
              </a:lnSpc>
              <a:spcAft>
                <a:spcPct val="35000"/>
              </a:spcAft>
            </a:pPr>
            <a:endParaRPr lang="en-US" sz="3200" b="1" dirty="0">
              <a:solidFill>
                <a:srgbClr val="262626"/>
              </a:solidFill>
              <a:latin typeface="Times New Roman" pitchFamily="18" charset="0"/>
              <a:cs typeface="Times New Roman" pitchFamily="18" charset="0"/>
            </a:endParaRPr>
          </a:p>
          <a:p>
            <a:pPr algn="ctr" eaLnBrk="1" hangingPunct="1">
              <a:lnSpc>
                <a:spcPct val="90000"/>
              </a:lnSpc>
              <a:spcAft>
                <a:spcPct val="35000"/>
              </a:spcAft>
            </a:pPr>
            <a:r>
              <a:rPr lang="en-US" sz="3200" b="1" dirty="0">
                <a:solidFill>
                  <a:srgbClr val="262626"/>
                </a:solidFill>
                <a:latin typeface="Times New Roman" pitchFamily="18" charset="0"/>
                <a:cs typeface="Times New Roman" pitchFamily="18" charset="0"/>
              </a:rPr>
              <a:t> </a:t>
            </a:r>
          </a:p>
          <a:p>
            <a:pPr eaLnBrk="1" hangingPunct="1"/>
            <a:endParaRPr lang="en-US" sz="1600" dirty="0">
              <a:latin typeface="Raleway ExtraBold"/>
            </a:endParaRPr>
          </a:p>
        </p:txBody>
      </p:sp>
      <p:sp>
        <p:nvSpPr>
          <p:cNvPr id="24592" name="TextBox 15"/>
          <p:cNvSpPr txBox="1">
            <a:spLocks noChangeArrowheads="1"/>
          </p:cNvSpPr>
          <p:nvPr/>
        </p:nvSpPr>
        <p:spPr bwMode="auto">
          <a:xfrm>
            <a:off x="373175" y="6026150"/>
            <a:ext cx="6226175"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itchFamily="34" charset="0"/>
                <a:ea typeface="Arial Unicode MS" pitchFamily="34" charset="-128"/>
                <a:cs typeface="Arial Unicode MS" pitchFamily="34" charset="-128"/>
              </a:defRPr>
            </a:lvl1pPr>
            <a:lvl2pPr marL="742950" indent="-285750" defTabSz="622300" eaLnBrk="0" hangingPunct="0">
              <a:defRPr>
                <a:solidFill>
                  <a:schemeClr val="tx1"/>
                </a:solidFill>
                <a:latin typeface="Arial" pitchFamily="34" charset="0"/>
                <a:ea typeface="Arial Unicode MS" pitchFamily="34" charset="-128"/>
                <a:cs typeface="Arial Unicode MS" pitchFamily="34" charset="-128"/>
              </a:defRPr>
            </a:lvl2pPr>
            <a:lvl3pPr marL="1143000" indent="-228600" defTabSz="622300" eaLnBrk="0" hangingPunct="0">
              <a:defRPr>
                <a:solidFill>
                  <a:schemeClr val="tx1"/>
                </a:solidFill>
                <a:latin typeface="Arial" pitchFamily="34" charset="0"/>
                <a:ea typeface="Arial Unicode MS" pitchFamily="34" charset="-128"/>
                <a:cs typeface="Arial Unicode MS" pitchFamily="34" charset="-128"/>
              </a:defRPr>
            </a:lvl3pPr>
            <a:lvl4pPr marL="1600200" indent="-228600" defTabSz="622300" eaLnBrk="0" hangingPunct="0">
              <a:defRPr>
                <a:solidFill>
                  <a:schemeClr val="tx1"/>
                </a:solidFill>
                <a:latin typeface="Arial" pitchFamily="34" charset="0"/>
                <a:ea typeface="Arial Unicode MS" pitchFamily="34" charset="-128"/>
                <a:cs typeface="Arial Unicode MS" pitchFamily="34" charset="-128"/>
              </a:defRPr>
            </a:lvl4pPr>
            <a:lvl5pPr marL="2057400" indent="-228600" defTabSz="622300" eaLnBrk="0" hangingPunct="0">
              <a:defRPr>
                <a:solidFill>
                  <a:schemeClr val="tx1"/>
                </a:solidFill>
                <a:latin typeface="Arial" pitchFamily="34" charset="0"/>
                <a:ea typeface="Arial Unicode MS" pitchFamily="34" charset="-128"/>
                <a:cs typeface="Arial Unicode MS" pitchFamily="34" charset="-128"/>
              </a:defRPr>
            </a:lvl5pPr>
            <a:lvl6pPr marL="2514600" indent="-228600" defTabSz="6223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6pPr>
            <a:lvl7pPr marL="2971800" indent="-228600" defTabSz="6223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7pPr>
            <a:lvl8pPr marL="3429000" indent="-228600" defTabSz="6223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8pPr>
            <a:lvl9pPr marL="3886200" indent="-228600" defTabSz="622300" eaLnBrk="0" fontAlgn="base" hangingPunct="0">
              <a:spcBef>
                <a:spcPct val="0"/>
              </a:spcBef>
              <a:spcAft>
                <a:spcPct val="0"/>
              </a:spcAft>
              <a:defRPr>
                <a:solidFill>
                  <a:schemeClr val="tx1"/>
                </a:solidFill>
                <a:latin typeface="Arial" pitchFamily="34" charset="0"/>
                <a:ea typeface="Arial Unicode MS" pitchFamily="34" charset="-128"/>
                <a:cs typeface="Arial Unicode MS" pitchFamily="34" charset="-128"/>
              </a:defRPr>
            </a:lvl9pPr>
          </a:lstStyle>
          <a:p>
            <a:pPr algn="ctr" eaLnBrk="1" hangingPunct="1">
              <a:lnSpc>
                <a:spcPct val="90000"/>
              </a:lnSpc>
              <a:spcAft>
                <a:spcPct val="35000"/>
              </a:spcAft>
            </a:pPr>
            <a:r>
              <a:rPr lang="en-US" sz="2400" b="1" dirty="0">
                <a:latin typeface="Casper Bold" panose="02000806040000020004" pitchFamily="2" charset="0"/>
                <a:ea typeface="Karla" pitchFamily="2" charset="0"/>
                <a:cs typeface="Karla" pitchFamily="2" charset="0"/>
              </a:rPr>
              <a:t>DISASTER PREPAREDNESS, RESPONSE, RECOVERY</a:t>
            </a:r>
            <a:endParaRPr lang="en-US" sz="1600" dirty="0">
              <a:latin typeface="Raleway ExtraBold"/>
            </a:endParaRPr>
          </a:p>
        </p:txBody>
      </p:sp>
    </p:spTree>
    <p:extLst>
      <p:ext uri="{BB962C8B-B14F-4D97-AF65-F5344CB8AC3E}">
        <p14:creationId xmlns:p14="http://schemas.microsoft.com/office/powerpoint/2010/main" val="107957815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RESPONSE</a:t>
            </a:r>
            <a:endParaRPr lang="en-US" dirty="0"/>
          </a:p>
        </p:txBody>
      </p:sp>
      <p:sp>
        <p:nvSpPr>
          <p:cNvPr id="3" name="Content Placeholder 2"/>
          <p:cNvSpPr>
            <a:spLocks noGrp="1"/>
          </p:cNvSpPr>
          <p:nvPr>
            <p:ph idx="1"/>
          </p:nvPr>
        </p:nvSpPr>
        <p:spPr/>
        <p:txBody>
          <a:bodyPr>
            <a:normAutofit/>
          </a:bodyPr>
          <a:lstStyle/>
          <a:p>
            <a:pPr marL="0" indent="0">
              <a:buNone/>
            </a:pPr>
            <a:r>
              <a:rPr lang="en-US" sz="1600">
                <a:latin typeface="Casper"/>
              </a:rPr>
              <a:t>Responding safely to an emergency</a:t>
            </a:r>
          </a:p>
          <a:p>
            <a:pPr lvl="0"/>
            <a:r>
              <a:rPr lang="en-US" sz="1600">
                <a:latin typeface="Casper"/>
              </a:rPr>
              <a:t>Includes actions taken to save lives and prevent further property damage in an emergency situation. Response is putting your preparedness plans into action. </a:t>
            </a:r>
          </a:p>
          <a:p>
            <a:pPr lvl="0"/>
            <a:r>
              <a:rPr lang="en-US" sz="1600">
                <a:latin typeface="Casper"/>
              </a:rPr>
              <a:t>Seeking shelter from a tornado or turning off gas valves in an earthquake are both response activities. </a:t>
            </a:r>
          </a:p>
          <a:p>
            <a:pPr lvl="0"/>
            <a:r>
              <a:rPr lang="en-US" sz="1600">
                <a:latin typeface="Casper"/>
              </a:rPr>
              <a:t>Response activities take place </a:t>
            </a:r>
            <a:r>
              <a:rPr lang="en-US" sz="1600" b="1">
                <a:latin typeface="Casper"/>
              </a:rPr>
              <a:t>during</a:t>
            </a:r>
            <a:r>
              <a:rPr lang="en-US" sz="1600">
                <a:latin typeface="Casper"/>
              </a:rPr>
              <a:t> an emergency.</a:t>
            </a:r>
          </a:p>
          <a:p>
            <a:pPr algn="just" eaLnBrk="0" hangingPunct="0">
              <a:defRPr/>
            </a:pPr>
            <a:r>
              <a:rPr lang="en-US" sz="1600">
                <a:solidFill>
                  <a:srgbClr val="000000"/>
                </a:solidFill>
                <a:latin typeface="Casper"/>
                <a:ea typeface="Times New Roman" panose="02020603050405020304" pitchFamily="18" charset="0"/>
              </a:rPr>
              <a:t>The aim of emergency response is to provide immediate assistance to maintain life, improve health and support the morale of the affected population.</a:t>
            </a:r>
          </a:p>
          <a:p>
            <a:pPr algn="just" eaLnBrk="0" hangingPunct="0">
              <a:defRPr/>
            </a:pPr>
            <a:r>
              <a:rPr lang="en-US" sz="1600">
                <a:solidFill>
                  <a:srgbClr val="000000"/>
                </a:solidFill>
                <a:latin typeface="Casper"/>
                <a:ea typeface="Times New Roman" panose="02020603050405020304" pitchFamily="18" charset="0"/>
              </a:rPr>
              <a:t>Such assistance may range from providing specific but limited aid, such as assisting refugees with transport, temporary shelter, and food, to establishing semi-permanent settlement in camps and other locations.</a:t>
            </a:r>
          </a:p>
          <a:p>
            <a:pPr algn="just" eaLnBrk="0" hangingPunct="0">
              <a:defRPr/>
            </a:pPr>
            <a:r>
              <a:rPr lang="en-US" sz="1600">
                <a:solidFill>
                  <a:srgbClr val="000000"/>
                </a:solidFill>
                <a:latin typeface="Casper"/>
                <a:ea typeface="Times New Roman" panose="02020603050405020304" pitchFamily="18" charset="0"/>
              </a:rPr>
              <a:t>It also may involve initial repairs to damaged infrastructure.</a:t>
            </a:r>
          </a:p>
          <a:p>
            <a:pPr algn="just" eaLnBrk="0" hangingPunct="0">
              <a:defRPr/>
            </a:pPr>
            <a:r>
              <a:rPr lang="en-US" sz="1600">
                <a:solidFill>
                  <a:srgbClr val="000000"/>
                </a:solidFill>
                <a:latin typeface="Casper"/>
                <a:ea typeface="Times New Roman" panose="02020603050405020304" pitchFamily="18" charset="0"/>
              </a:rPr>
              <a:t>The focus in the response phase is on meeting the basic needs of the people until more permanent and sustainable solutions can be found.</a:t>
            </a:r>
            <a:endParaRPr lang="en-US" sz="1600">
              <a:latin typeface="Casper"/>
            </a:endParaRPr>
          </a:p>
          <a:p>
            <a:pPr marL="0" indent="0">
              <a:buNone/>
            </a:pPr>
            <a:endParaRPr lang="en-US" sz="1600">
              <a:latin typeface="Casper"/>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Casper Bold"/>
            </a:endParaRPr>
          </a:p>
        </p:txBody>
      </p:sp>
      <p:sp>
        <p:nvSpPr>
          <p:cNvPr id="7" name="TextBox 6"/>
          <p:cNvSpPr txBox="1"/>
          <p:nvPr/>
        </p:nvSpPr>
        <p:spPr>
          <a:xfrm>
            <a:off x="887538" y="6334780"/>
            <a:ext cx="5145206" cy="307777"/>
          </a:xfrm>
          <a:prstGeom prst="rect">
            <a:avLst/>
          </a:prstGeom>
          <a:noFill/>
        </p:spPr>
        <p:txBody>
          <a:bodyPr wrap="square" rtlCol="0">
            <a:spAutoFit/>
          </a:bodyPr>
          <a:lstStyle/>
          <a:p>
            <a:r>
              <a:rPr lang="en-US" sz="1400"/>
              <a:t>http://www.masslocalinstitute.info/EPinMA/EPinMA_print.html</a:t>
            </a:r>
          </a:p>
        </p:txBody>
      </p:sp>
    </p:spTree>
    <p:extLst>
      <p:ext uri="{BB962C8B-B14F-4D97-AF65-F5344CB8AC3E}">
        <p14:creationId xmlns:p14="http://schemas.microsoft.com/office/powerpoint/2010/main" val="149597116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RECOVERY</a:t>
            </a:r>
            <a:endParaRPr lang="en-US" dirty="0"/>
          </a:p>
        </p:txBody>
      </p:sp>
      <p:sp>
        <p:nvSpPr>
          <p:cNvPr id="3" name="Content Placeholder 2"/>
          <p:cNvSpPr>
            <a:spLocks noGrp="1"/>
          </p:cNvSpPr>
          <p:nvPr>
            <p:ph idx="1"/>
          </p:nvPr>
        </p:nvSpPr>
        <p:spPr/>
        <p:txBody>
          <a:bodyPr>
            <a:normAutofit/>
          </a:bodyPr>
          <a:lstStyle/>
          <a:p>
            <a:pPr marL="0" indent="0">
              <a:buNone/>
            </a:pPr>
            <a:r>
              <a:rPr lang="en-US" sz="1600">
                <a:latin typeface="Casper"/>
              </a:rPr>
              <a:t>Recovering from an emergency</a:t>
            </a:r>
          </a:p>
          <a:p>
            <a:pPr lvl="0"/>
            <a:r>
              <a:rPr lang="en-US" sz="1600">
                <a:latin typeface="Casper"/>
              </a:rPr>
              <a:t>Includes actions taken to return to a normal or an even safer situation following an emergency. </a:t>
            </a:r>
          </a:p>
          <a:p>
            <a:pPr lvl="0"/>
            <a:r>
              <a:rPr lang="en-US" sz="1600">
                <a:latin typeface="Casper"/>
              </a:rPr>
              <a:t>Recovery includes getting financial assistance to help pay for the repairs. </a:t>
            </a:r>
          </a:p>
          <a:p>
            <a:pPr lvl="0"/>
            <a:r>
              <a:rPr lang="en-US" sz="1600">
                <a:latin typeface="Casper"/>
              </a:rPr>
              <a:t>Recovery activities take place after an emergency.</a:t>
            </a:r>
          </a:p>
          <a:p>
            <a:pPr algn="just" eaLnBrk="0" hangingPunct="0">
              <a:defRPr/>
            </a:pPr>
            <a:r>
              <a:rPr lang="en-US" sz="1600">
                <a:solidFill>
                  <a:srgbClr val="000000"/>
                </a:solidFill>
                <a:latin typeface="Casper"/>
                <a:ea typeface="Times New Roman" panose="02020603050405020304" pitchFamily="18" charset="0"/>
              </a:rPr>
              <a:t>As the emergency is brought under control, the affected population is capable of undertaking a growing number of activities aimed at restoring their lives and the infrastructure that supports them. </a:t>
            </a:r>
            <a:endParaRPr lang="en-US" sz="1600">
              <a:latin typeface="Casper"/>
            </a:endParaRPr>
          </a:p>
          <a:p>
            <a:pPr algn="just" eaLnBrk="0" hangingPunct="0">
              <a:defRPr/>
            </a:pPr>
            <a:r>
              <a:rPr lang="en-US" sz="1600">
                <a:solidFill>
                  <a:srgbClr val="000000"/>
                </a:solidFill>
                <a:latin typeface="Casper"/>
                <a:ea typeface="Times New Roman" panose="02020603050405020304" pitchFamily="18" charset="0"/>
              </a:rPr>
              <a:t>Recovery activities continue until all systems return to normal or better.</a:t>
            </a:r>
          </a:p>
          <a:p>
            <a:pPr algn="just" eaLnBrk="0" hangingPunct="0">
              <a:defRPr/>
            </a:pPr>
            <a:r>
              <a:rPr lang="en-US" sz="1600">
                <a:solidFill>
                  <a:srgbClr val="000000"/>
                </a:solidFill>
                <a:latin typeface="Casper"/>
                <a:ea typeface="Times New Roman" panose="02020603050405020304" pitchFamily="18" charset="0"/>
              </a:rPr>
              <a:t>Recovery measures, both short and long term, include returning vital life-support systems to minimum operating standards; temporary housing; public information; health and safety education; reconstruction; counseling programs; and economic impact studies.</a:t>
            </a:r>
          </a:p>
          <a:p>
            <a:pPr algn="just" eaLnBrk="0" hangingPunct="0">
              <a:defRPr/>
            </a:pPr>
            <a:r>
              <a:rPr lang="en-US" sz="1600">
                <a:solidFill>
                  <a:srgbClr val="000000"/>
                </a:solidFill>
                <a:latin typeface="Casper"/>
                <a:ea typeface="Times New Roman" panose="02020603050405020304" pitchFamily="18" charset="0"/>
              </a:rPr>
              <a:t>Information resources and services include data collection related to rebuilding, and documentation of lessons learned.</a:t>
            </a:r>
            <a:endParaRPr lang="en-US" sz="1600">
              <a:latin typeface="Casper"/>
            </a:endParaRPr>
          </a:p>
          <a:p>
            <a:pPr marL="0" lvl="0" indent="0">
              <a:buNone/>
            </a:pPr>
            <a:endParaRPr lang="en-US" sz="160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11</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43995" y="6334780"/>
            <a:ext cx="5145206" cy="307777"/>
          </a:xfrm>
          <a:prstGeom prst="rect">
            <a:avLst/>
          </a:prstGeom>
          <a:noFill/>
        </p:spPr>
        <p:txBody>
          <a:bodyPr wrap="square" rtlCol="0">
            <a:spAutoFit/>
          </a:bodyPr>
          <a:lstStyle/>
          <a:p>
            <a:r>
              <a:rPr lang="en-US" sz="1400"/>
              <a:t>http://www.masslocalinstitute.info/EPinMA/EPinMA_print.html</a:t>
            </a:r>
          </a:p>
        </p:txBody>
      </p:sp>
    </p:spTree>
    <p:extLst>
      <p:ext uri="{BB962C8B-B14F-4D97-AF65-F5344CB8AC3E}">
        <p14:creationId xmlns:p14="http://schemas.microsoft.com/office/powerpoint/2010/main" val="217160831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lvl="0"/>
            <a:r>
              <a:rPr lang="en-IN" dirty="0">
                <a:latin typeface="Casper Bold"/>
                <a:cs typeface="Times New Roman" panose="02020603050405020304" pitchFamily="18" charset="0"/>
              </a:rPr>
              <a:t>PREDICTION AND EARLY WARNING</a:t>
            </a:r>
          </a:p>
        </p:txBody>
      </p:sp>
      <p:sp>
        <p:nvSpPr>
          <p:cNvPr id="3" name="Content Placeholder 2"/>
          <p:cNvSpPr>
            <a:spLocks noGrp="1"/>
          </p:cNvSpPr>
          <p:nvPr>
            <p:ph idx="1"/>
          </p:nvPr>
        </p:nvSpPr>
        <p:spPr>
          <a:xfrm>
            <a:off x="838200" y="1825625"/>
            <a:ext cx="6128657" cy="4351338"/>
          </a:xfrm>
        </p:spPr>
        <p:txBody>
          <a:bodyPr>
            <a:normAutofit/>
          </a:bodyPr>
          <a:lstStyle/>
          <a:p>
            <a:pPr>
              <a:buFont typeface="Wingdings" pitchFamily="2" charset="2"/>
              <a:buChar char="§"/>
            </a:pPr>
            <a:r>
              <a:rPr lang="en-US" sz="1600" b="1" dirty="0">
                <a:latin typeface="Casper"/>
              </a:rPr>
              <a:t>Prediction: </a:t>
            </a:r>
            <a:r>
              <a:rPr lang="en-US" sz="1600" dirty="0">
                <a:latin typeface="Casper"/>
              </a:rPr>
              <a:t>Predict an “event”.</a:t>
            </a:r>
          </a:p>
          <a:p>
            <a:pPr lvl="2">
              <a:buFont typeface="Wingdings" pitchFamily="2" charset="2"/>
              <a:buChar char="ü"/>
            </a:pPr>
            <a:r>
              <a:rPr lang="en-US" sz="1600" dirty="0">
                <a:latin typeface="Casper"/>
              </a:rPr>
              <a:t>-specify place, time, and size, in advance</a:t>
            </a:r>
          </a:p>
          <a:p>
            <a:pPr lvl="2">
              <a:buFont typeface="Wingdings" pitchFamily="2" charset="2"/>
              <a:buChar char="ü"/>
            </a:pPr>
            <a:r>
              <a:rPr lang="en-US" sz="1600" dirty="0">
                <a:latin typeface="Casper"/>
              </a:rPr>
              <a:t>-specify impacts, in advance</a:t>
            </a:r>
          </a:p>
          <a:p>
            <a:pPr lvl="2">
              <a:buFont typeface="Wingdings" pitchFamily="2" charset="2"/>
              <a:buChar char="ü"/>
            </a:pPr>
            <a:endParaRPr lang="en-US" sz="1600" dirty="0">
              <a:latin typeface="Casper"/>
            </a:endParaRPr>
          </a:p>
          <a:p>
            <a:pPr lvl="2">
              <a:buFont typeface="Wingdings" pitchFamily="2" charset="2"/>
              <a:buChar char="ü"/>
            </a:pPr>
            <a:endParaRPr lang="en-US" sz="1600" dirty="0">
              <a:latin typeface="Casper"/>
            </a:endParaRPr>
          </a:p>
          <a:p>
            <a:pPr>
              <a:buFont typeface="Wingdings" pitchFamily="2" charset="2"/>
              <a:buChar char="§"/>
            </a:pPr>
            <a:r>
              <a:rPr lang="en-US" sz="1600" dirty="0">
                <a:latin typeface="Casper"/>
              </a:rPr>
              <a:t> </a:t>
            </a:r>
            <a:r>
              <a:rPr lang="en-US" sz="1600" b="1" dirty="0">
                <a:latin typeface="Casper"/>
              </a:rPr>
              <a:t>Early Warning System (EWS) </a:t>
            </a:r>
            <a:r>
              <a:rPr lang="en-US" sz="1600" dirty="0">
                <a:latin typeface="Casper"/>
              </a:rPr>
              <a:t>can be defined as a set of capacities needed to generate and disseminate timely and meaningful warning information of the possible extreme events or disasters (e.g. floods, drought, fire etc.) that threatens people’s lives.</a:t>
            </a:r>
          </a:p>
          <a:p>
            <a:pPr marL="0" lvl="0" indent="0">
              <a:buNone/>
            </a:pP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12</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87538" y="6334780"/>
            <a:ext cx="5145206" cy="307777"/>
          </a:xfrm>
          <a:prstGeom prst="rect">
            <a:avLst/>
          </a:prstGeom>
          <a:noFill/>
        </p:spPr>
        <p:txBody>
          <a:bodyPr wrap="square" rtlCol="0">
            <a:spAutoFit/>
          </a:bodyPr>
          <a:lstStyle/>
          <a:p>
            <a:r>
              <a:rPr lang="en-US" sz="1400"/>
              <a:t>http://www.masslocalinstitute.info/EPinMA/EPinMA_print.html</a:t>
            </a:r>
          </a:p>
        </p:txBody>
      </p:sp>
      <p:pic>
        <p:nvPicPr>
          <p:cNvPr id="3789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63657" y="3178628"/>
            <a:ext cx="3547936" cy="199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8614052" y="5693228"/>
            <a:ext cx="2497541" cy="261610"/>
          </a:xfrm>
          <a:prstGeom prst="rect">
            <a:avLst/>
          </a:prstGeom>
          <a:noFill/>
        </p:spPr>
        <p:txBody>
          <a:bodyPr wrap="square" rtlCol="0">
            <a:spAutoFit/>
          </a:bodyPr>
          <a:lstStyle/>
          <a:p>
            <a:r>
              <a:rPr lang="en-US" sz="1100" dirty="0"/>
              <a:t>Google images</a:t>
            </a:r>
          </a:p>
        </p:txBody>
      </p:sp>
    </p:spTree>
    <p:extLst>
      <p:ext uri="{BB962C8B-B14F-4D97-AF65-F5344CB8AC3E}">
        <p14:creationId xmlns:p14="http://schemas.microsoft.com/office/powerpoint/2010/main" val="153169076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lvl="0" algn="ctr"/>
            <a:r>
              <a:rPr lang="en-IN" dirty="0">
                <a:latin typeface="Casper Bold"/>
                <a:cs typeface="Times New Roman" panose="02020603050405020304" pitchFamily="18" charset="0"/>
              </a:rPr>
              <a:t>ELEMENTS OF PREDICTION AND EARLY WARNING</a:t>
            </a:r>
          </a:p>
        </p:txBody>
      </p:sp>
      <p:sp>
        <p:nvSpPr>
          <p:cNvPr id="3" name="Content Placeholder 2"/>
          <p:cNvSpPr>
            <a:spLocks noGrp="1"/>
          </p:cNvSpPr>
          <p:nvPr>
            <p:ph idx="1"/>
          </p:nvPr>
        </p:nvSpPr>
        <p:spPr>
          <a:xfrm>
            <a:off x="838200" y="1825625"/>
            <a:ext cx="6128657" cy="4351338"/>
          </a:xfrm>
        </p:spPr>
        <p:txBody>
          <a:bodyPr>
            <a:normAutofit/>
          </a:bodyPr>
          <a:lstStyle/>
          <a:p>
            <a:r>
              <a:rPr lang="en-US" sz="1600" b="1" dirty="0">
                <a:latin typeface="Casper Bold"/>
              </a:rPr>
              <a:t>Knowledge of the risks: </a:t>
            </a:r>
            <a:r>
              <a:rPr lang="en-US" sz="1600" dirty="0">
                <a:latin typeface="Casper Bold"/>
              </a:rPr>
              <a:t>Risks arise from both the hazards and the vulnerabilities that are present. What are the patterns and trends in these factors?</a:t>
            </a:r>
          </a:p>
          <a:p>
            <a:endParaRPr lang="en-US" sz="1600" dirty="0">
              <a:latin typeface="Casper Bold"/>
            </a:endParaRPr>
          </a:p>
          <a:p>
            <a:r>
              <a:rPr lang="en-US" sz="1600" dirty="0">
                <a:latin typeface="Casper Bold"/>
              </a:rPr>
              <a:t> </a:t>
            </a:r>
            <a:r>
              <a:rPr lang="en-US" sz="1600" b="1" dirty="0">
                <a:latin typeface="Casper Bold"/>
              </a:rPr>
              <a:t>Monitoring, analysis and forecasting of the hazards: </a:t>
            </a:r>
            <a:r>
              <a:rPr lang="en-US" sz="1600" dirty="0">
                <a:latin typeface="Casper Bold"/>
              </a:rPr>
              <a:t>Constant monitoring of possible disaster precursors is necessary to generate accurate warnings on time. </a:t>
            </a:r>
          </a:p>
          <a:p>
            <a:endParaRPr lang="en-US" sz="1600" dirty="0">
              <a:latin typeface="Casper Bold"/>
            </a:endParaRPr>
          </a:p>
          <a:p>
            <a:r>
              <a:rPr lang="en-US" sz="1600" b="1" dirty="0">
                <a:latin typeface="Casper Bold"/>
              </a:rPr>
              <a:t>Communication or dissemination of alerts and warnings: </a:t>
            </a:r>
            <a:r>
              <a:rPr lang="en-US" sz="1600" dirty="0">
                <a:latin typeface="Casper Bold"/>
              </a:rPr>
              <a:t>Clear understandable warnings must reach those at risk. </a:t>
            </a:r>
          </a:p>
          <a:p>
            <a:endParaRPr lang="en-US" sz="1600" dirty="0">
              <a:latin typeface="Casper Bold"/>
            </a:endParaRPr>
          </a:p>
          <a:p>
            <a:r>
              <a:rPr lang="en-US" sz="1600" dirty="0">
                <a:latin typeface="Casper Bold"/>
              </a:rPr>
              <a:t> </a:t>
            </a:r>
            <a:r>
              <a:rPr lang="en-US" sz="1600" b="1" dirty="0">
                <a:latin typeface="Casper Bold"/>
              </a:rPr>
              <a:t>Local capabilities to respond to the warnings received</a:t>
            </a:r>
            <a:r>
              <a:rPr lang="en-US" sz="1600" dirty="0">
                <a:latin typeface="Casper Bold"/>
              </a:rPr>
              <a:t>: Building up a prepared community requires the participation of formal and informal education sectors.</a:t>
            </a:r>
          </a:p>
          <a:p>
            <a:pPr marL="0" lvl="0" indent="0">
              <a:buNone/>
            </a:pP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13</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87538" y="6334780"/>
            <a:ext cx="5145206" cy="307777"/>
          </a:xfrm>
          <a:prstGeom prst="rect">
            <a:avLst/>
          </a:prstGeom>
          <a:noFill/>
        </p:spPr>
        <p:txBody>
          <a:bodyPr wrap="square" rtlCol="0">
            <a:spAutoFit/>
          </a:bodyPr>
          <a:lstStyle/>
          <a:p>
            <a:r>
              <a:rPr lang="en-US" sz="1400"/>
              <a:t>http://www.masslocalinstitute.info/EPinMA/EPinMA_print.html</a:t>
            </a:r>
          </a:p>
        </p:txBody>
      </p:sp>
      <p:sp>
        <p:nvSpPr>
          <p:cNvPr id="9" name="TextBox 8"/>
          <p:cNvSpPr txBox="1"/>
          <p:nvPr/>
        </p:nvSpPr>
        <p:spPr>
          <a:xfrm>
            <a:off x="8614052" y="5693228"/>
            <a:ext cx="2497541" cy="261610"/>
          </a:xfrm>
          <a:prstGeom prst="rect">
            <a:avLst/>
          </a:prstGeom>
          <a:noFill/>
        </p:spPr>
        <p:txBody>
          <a:bodyPr wrap="square" rtlCol="0">
            <a:spAutoFit/>
          </a:bodyPr>
          <a:lstStyle/>
          <a:p>
            <a:r>
              <a:rPr lang="en-US" sz="1100" dirty="0"/>
              <a:t>Google images</a:t>
            </a:r>
          </a:p>
        </p:txBody>
      </p:sp>
      <p:pic>
        <p:nvPicPr>
          <p:cNvPr id="38914" name="Picture 2" descr="Are Your Early Warning Systems In Place? - Optimum Consul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3767" y="3093357"/>
            <a:ext cx="2143125" cy="2143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09678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algn="ctr"/>
            <a:r>
              <a:rPr lang="en-US" b="1" dirty="0">
                <a:latin typeface="Casper Bold"/>
              </a:rPr>
              <a:t>INTER-RELATIONSHIP BETWEEN </a:t>
            </a:r>
            <a:br>
              <a:rPr lang="en-US" b="1" dirty="0">
                <a:latin typeface="Casper Bold"/>
              </a:rPr>
            </a:br>
            <a:r>
              <a:rPr lang="en-US" b="1" dirty="0">
                <a:latin typeface="Casper Bold"/>
              </a:rPr>
              <a:t>DISASTERS AND DEVELOPMENT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732486" y="6196280"/>
            <a:ext cx="2119086" cy="276999"/>
          </a:xfrm>
          <a:prstGeom prst="rect">
            <a:avLst/>
          </a:prstGeom>
          <a:noFill/>
        </p:spPr>
        <p:txBody>
          <a:bodyPr wrap="square" rtlCol="0">
            <a:spAutoFit/>
          </a:bodyPr>
          <a:lstStyle/>
          <a:p>
            <a:r>
              <a:rPr lang="en-US" sz="1200" dirty="0"/>
              <a:t>Google Images</a:t>
            </a: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944" y="1975189"/>
            <a:ext cx="9245600" cy="38052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9711428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lvl="0" algn="ctr"/>
            <a:r>
              <a:rPr lang="en-IN" b="1" dirty="0">
                <a:latin typeface="Casper Bold"/>
                <a:cs typeface="Times New Roman" panose="02020603050405020304" pitchFamily="18" charset="0"/>
              </a:rPr>
              <a:t>DISASTER MANAGEMENT ACT-2005</a:t>
            </a:r>
          </a:p>
        </p:txBody>
      </p:sp>
      <p:sp>
        <p:nvSpPr>
          <p:cNvPr id="3" name="Content Placeholder 2"/>
          <p:cNvSpPr>
            <a:spLocks noGrp="1"/>
          </p:cNvSpPr>
          <p:nvPr>
            <p:ph idx="1"/>
          </p:nvPr>
        </p:nvSpPr>
        <p:spPr>
          <a:xfrm>
            <a:off x="838200" y="1825625"/>
            <a:ext cx="10273393" cy="4351338"/>
          </a:xfrm>
        </p:spPr>
        <p:txBody>
          <a:bodyPr>
            <a:normAutofit/>
          </a:bodyPr>
          <a:lstStyle/>
          <a:p>
            <a:pPr algn="just"/>
            <a:endParaRPr lang="en-US" sz="1600" dirty="0">
              <a:latin typeface="Casper Bold"/>
            </a:endParaRPr>
          </a:p>
          <a:p>
            <a:pPr algn="just"/>
            <a:r>
              <a:rPr lang="en-US" sz="1600" dirty="0">
                <a:latin typeface="Casper Bold"/>
              </a:rPr>
              <a:t>The Disaster Management Act of 2005 (DMA 2005) is an act passed by the government of India for the ‘efficient management of disasters and other matters connected to it. </a:t>
            </a:r>
          </a:p>
          <a:p>
            <a:pPr algn="just"/>
            <a:endParaRPr lang="en-US" sz="1600" dirty="0">
              <a:latin typeface="Casper Bold"/>
            </a:endParaRPr>
          </a:p>
          <a:p>
            <a:pPr algn="just"/>
            <a:r>
              <a:rPr lang="en-US" sz="1600" dirty="0">
                <a:latin typeface="Casper Bold"/>
              </a:rPr>
              <a:t>Containing 11 chapters and 79 sections, the act received the assent of the President of India on 23 December 2005.</a:t>
            </a: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614052" y="5693228"/>
            <a:ext cx="2497541" cy="261610"/>
          </a:xfrm>
          <a:prstGeom prst="rect">
            <a:avLst/>
          </a:prstGeom>
          <a:noFill/>
        </p:spPr>
        <p:txBody>
          <a:bodyPr wrap="square" rtlCol="0">
            <a:spAutoFit/>
          </a:bodyPr>
          <a:lstStyle/>
          <a:p>
            <a:r>
              <a:rPr lang="en-US" sz="1100" dirty="0"/>
              <a:t>Google images</a:t>
            </a:r>
          </a:p>
        </p:txBody>
      </p:sp>
      <p:pic>
        <p:nvPicPr>
          <p:cNvPr id="1026" name="Picture 2" descr="Interface of COVID 19 and Disaster Management Act, 2005 | 5th Voice News">
            <a:extLst>
              <a:ext uri="{FF2B5EF4-FFF2-40B4-BE49-F238E27FC236}">
                <a16:creationId xmlns:a16="http://schemas.microsoft.com/office/drawing/2014/main" id="{CB6DEF43-800B-3607-BBDD-ECA2C89AA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7948" y="3702051"/>
            <a:ext cx="6937651" cy="188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802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lvl="0" algn="ctr"/>
            <a:r>
              <a:rPr lang="en-IN" b="1" dirty="0">
                <a:latin typeface="Casper Bold"/>
                <a:cs typeface="Times New Roman" panose="02020603050405020304" pitchFamily="18" charset="0"/>
              </a:rPr>
              <a:t>DISASTER MANAGEMENT ACT-2005</a:t>
            </a:r>
          </a:p>
        </p:txBody>
      </p:sp>
      <p:sp>
        <p:nvSpPr>
          <p:cNvPr id="3" name="Content Placeholder 2"/>
          <p:cNvSpPr>
            <a:spLocks noGrp="1"/>
          </p:cNvSpPr>
          <p:nvPr>
            <p:ph idx="1"/>
          </p:nvPr>
        </p:nvSpPr>
        <p:spPr>
          <a:xfrm>
            <a:off x="838200" y="1825625"/>
            <a:ext cx="6877050" cy="4351338"/>
          </a:xfrm>
        </p:spPr>
        <p:txBody>
          <a:bodyPr>
            <a:normAutofit/>
          </a:bodyPr>
          <a:lstStyle/>
          <a:p>
            <a:pPr marL="0" indent="0">
              <a:buNone/>
            </a:pPr>
            <a:r>
              <a:rPr lang="en-US" sz="1600" b="1" dirty="0">
                <a:latin typeface="Casper Bold"/>
              </a:rPr>
              <a:t>What has been the progress made by DMA 2005?</a:t>
            </a:r>
          </a:p>
          <a:p>
            <a:pPr marL="0" indent="0" algn="just">
              <a:buNone/>
            </a:pPr>
            <a:endParaRPr lang="en-US" sz="1600" dirty="0">
              <a:latin typeface="Casper Bold"/>
            </a:endParaRPr>
          </a:p>
          <a:p>
            <a:pPr marL="0" indent="0" algn="just">
              <a:buNone/>
            </a:pPr>
            <a:r>
              <a:rPr lang="en-US" sz="1600" dirty="0">
                <a:latin typeface="Casper Bold"/>
              </a:rPr>
              <a:t>The Disaster Management Act is based on the principle belief that mitigation of disaster-related losses is efficient that expenditure on relief and rehabilitation. The drawing up planes for strategic partnerships and course of actions to counter disasters of various degrees the act has made significant inroads in the following </a:t>
            </a:r>
          </a:p>
          <a:p>
            <a:pPr algn="just"/>
            <a:endParaRPr lang="en-US" sz="1600" dirty="0">
              <a:latin typeface="Casper Bold"/>
            </a:endParaRPr>
          </a:p>
          <a:p>
            <a:pPr algn="just"/>
            <a:r>
              <a:rPr lang="en-US" sz="1600" dirty="0">
                <a:latin typeface="Casper Bold"/>
              </a:rPr>
              <a:t>Detailed directions to guide disaster management efforts</a:t>
            </a:r>
          </a:p>
          <a:p>
            <a:pPr algn="just"/>
            <a:r>
              <a:rPr lang="en-US" sz="1600" dirty="0">
                <a:latin typeface="Casper Bold"/>
              </a:rPr>
              <a:t>Capacity development in all spheres</a:t>
            </a:r>
          </a:p>
          <a:p>
            <a:pPr algn="just"/>
            <a:r>
              <a:rPr lang="en-US" sz="1600" dirty="0">
                <a:latin typeface="Casper Bold"/>
              </a:rPr>
              <a:t>Consolidation of past initiatives and best practices</a:t>
            </a:r>
          </a:p>
          <a:p>
            <a:pPr algn="just"/>
            <a:r>
              <a:rPr lang="en-US" sz="1600" dirty="0">
                <a:latin typeface="Casper Bold"/>
              </a:rPr>
              <a:t>Co-operation with agencies at national and international levels.</a:t>
            </a:r>
            <a:endParaRPr lang="en-US" sz="1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614052" y="5693228"/>
            <a:ext cx="2497541" cy="261610"/>
          </a:xfrm>
          <a:prstGeom prst="rect">
            <a:avLst/>
          </a:prstGeom>
          <a:noFill/>
        </p:spPr>
        <p:txBody>
          <a:bodyPr wrap="square" rtlCol="0">
            <a:spAutoFit/>
          </a:bodyPr>
          <a:lstStyle/>
          <a:p>
            <a:r>
              <a:rPr lang="en-US" sz="1100" dirty="0"/>
              <a:t>Google images</a:t>
            </a:r>
          </a:p>
        </p:txBody>
      </p:sp>
      <p:pic>
        <p:nvPicPr>
          <p:cNvPr id="2050" name="Picture 2" descr="Disaster Management Act, 2005 - iPleaders">
            <a:extLst>
              <a:ext uri="{FF2B5EF4-FFF2-40B4-BE49-F238E27FC236}">
                <a16:creationId xmlns:a16="http://schemas.microsoft.com/office/drawing/2014/main" id="{9350C2C9-7FDD-7531-159F-E59B48E3AD5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6100" y="2542507"/>
            <a:ext cx="3035300" cy="2276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5969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lvl="0" algn="ctr"/>
            <a:r>
              <a:rPr lang="en-IN" b="1" dirty="0">
                <a:latin typeface="Casper Bold"/>
                <a:cs typeface="Times New Roman" panose="02020603050405020304" pitchFamily="18" charset="0"/>
              </a:rPr>
              <a:t>DISASTER MANAGEMENT ACT-2005</a:t>
            </a:r>
          </a:p>
        </p:txBody>
      </p:sp>
      <p:sp>
        <p:nvSpPr>
          <p:cNvPr id="3" name="Content Placeholder 2"/>
          <p:cNvSpPr>
            <a:spLocks noGrp="1"/>
          </p:cNvSpPr>
          <p:nvPr>
            <p:ph idx="1"/>
          </p:nvPr>
        </p:nvSpPr>
        <p:spPr>
          <a:xfrm>
            <a:off x="838200" y="1825625"/>
            <a:ext cx="6877050" cy="4351338"/>
          </a:xfrm>
        </p:spPr>
        <p:txBody>
          <a:bodyPr>
            <a:normAutofit/>
          </a:bodyPr>
          <a:lstStyle/>
          <a:p>
            <a:pPr marL="0" indent="0">
              <a:buNone/>
            </a:pPr>
            <a:r>
              <a:rPr lang="en-US" sz="2000" b="1" dirty="0">
                <a:latin typeface="Casper Bold"/>
              </a:rPr>
              <a:t>Objective</a:t>
            </a:r>
          </a:p>
          <a:p>
            <a:pPr marL="0" indent="0">
              <a:buNone/>
            </a:pPr>
            <a:endParaRPr lang="en-US" sz="2000" b="1" dirty="0">
              <a:latin typeface="Casper Bold"/>
            </a:endParaRPr>
          </a:p>
          <a:p>
            <a:r>
              <a:rPr lang="en-US" sz="2000" dirty="0">
                <a:latin typeface="Casper Bold"/>
              </a:rPr>
              <a:t>To manage disasters, including preparation of mitigation strategies, capacity-building, and more.</a:t>
            </a:r>
          </a:p>
          <a:p>
            <a:pPr marL="0" indent="0">
              <a:buNone/>
            </a:pPr>
            <a:endParaRPr lang="en-US" sz="2000" dirty="0">
              <a:latin typeface="Casper Bold"/>
            </a:endParaRPr>
          </a:p>
          <a:p>
            <a:r>
              <a:rPr lang="en-US" sz="2000" dirty="0">
                <a:latin typeface="Casper Bold"/>
              </a:rPr>
              <a:t>Definition of a </a:t>
            </a:r>
            <a:r>
              <a:rPr lang="en-US" sz="2000" b="1" dirty="0">
                <a:latin typeface="Casper Bold"/>
              </a:rPr>
              <a:t>“disaster” </a:t>
            </a:r>
            <a:r>
              <a:rPr lang="en-US" sz="2000" dirty="0">
                <a:latin typeface="Casper Bold"/>
              </a:rPr>
              <a:t>in Section 2 (d) of the DM Act states that a disaster means a “catastrophe, mishap, calamity or grave occurrence in any area, arising from natural or man made causes.</a:t>
            </a: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8614052" y="5693228"/>
            <a:ext cx="2497541" cy="261610"/>
          </a:xfrm>
          <a:prstGeom prst="rect">
            <a:avLst/>
          </a:prstGeom>
          <a:noFill/>
        </p:spPr>
        <p:txBody>
          <a:bodyPr wrap="square" rtlCol="0">
            <a:spAutoFit/>
          </a:bodyPr>
          <a:lstStyle/>
          <a:p>
            <a:r>
              <a:rPr lang="en-US" sz="1100" dirty="0"/>
              <a:t>Google images</a:t>
            </a:r>
          </a:p>
        </p:txBody>
      </p:sp>
      <p:pic>
        <p:nvPicPr>
          <p:cNvPr id="3074" name="Picture 2" descr="Disaster Management Act by ARAVIND C M">
            <a:extLst>
              <a:ext uri="{FF2B5EF4-FFF2-40B4-BE49-F238E27FC236}">
                <a16:creationId xmlns:a16="http://schemas.microsoft.com/office/drawing/2014/main" id="{E7D11F0A-6731-E01E-3297-06BBD363D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6725" y="2540000"/>
            <a:ext cx="28956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1256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lvl="0" algn="ctr"/>
            <a:r>
              <a:rPr lang="en-IN" b="1" dirty="0">
                <a:latin typeface="Casper Bold"/>
                <a:cs typeface="Times New Roman" panose="02020603050405020304" pitchFamily="18" charset="0"/>
              </a:rPr>
              <a:t>DISASTER MANAGEMENT ACT-2005</a:t>
            </a:r>
          </a:p>
        </p:txBody>
      </p:sp>
      <p:sp>
        <p:nvSpPr>
          <p:cNvPr id="3" name="Content Placeholder 2"/>
          <p:cNvSpPr>
            <a:spLocks noGrp="1"/>
          </p:cNvSpPr>
          <p:nvPr>
            <p:ph idx="1"/>
          </p:nvPr>
        </p:nvSpPr>
        <p:spPr>
          <a:xfrm>
            <a:off x="838200" y="1984374"/>
            <a:ext cx="10296525" cy="4351338"/>
          </a:xfrm>
        </p:spPr>
        <p:txBody>
          <a:bodyPr>
            <a:noAutofit/>
          </a:bodyPr>
          <a:lstStyle/>
          <a:p>
            <a:pPr algn="l">
              <a:buFont typeface="Arial" panose="020B0604020202020204" pitchFamily="34" charset="0"/>
              <a:buChar char="•"/>
            </a:pPr>
            <a:r>
              <a:rPr lang="en-US" sz="1600" b="1" i="0" dirty="0">
                <a:effectLst/>
                <a:latin typeface="Casper Bold" panose="02000806040000020004"/>
                <a:cs typeface="Times New Roman" panose="02020603050405020304" pitchFamily="18" charset="0"/>
              </a:rPr>
              <a:t>Institutional Structure:</a:t>
            </a:r>
            <a:r>
              <a:rPr lang="en-US" sz="1600" b="0" i="0" dirty="0">
                <a:effectLst/>
                <a:latin typeface="Casper Bold" panose="02000806040000020004"/>
                <a:cs typeface="Times New Roman" panose="02020603050405020304" pitchFamily="18" charset="0"/>
              </a:rPr>
              <a:t> It puts into place a systematic structure of institutions at the national, state and district levels.</a:t>
            </a:r>
          </a:p>
          <a:p>
            <a:pPr marL="742950" lvl="1" indent="-285750" algn="l">
              <a:buFont typeface="Arial" panose="020B0604020202020204" pitchFamily="34" charset="0"/>
              <a:buChar char="•"/>
            </a:pPr>
            <a:r>
              <a:rPr lang="en-US" sz="1600" b="1" i="0" dirty="0">
                <a:effectLst/>
                <a:latin typeface="Casper Bold" panose="02000806040000020004"/>
                <a:cs typeface="Times New Roman" panose="02020603050405020304" pitchFamily="18" charset="0"/>
              </a:rPr>
              <a:t>National Level Important Entities:</a:t>
            </a:r>
            <a:br>
              <a:rPr lang="en-US" sz="1600" b="0" i="0" dirty="0">
                <a:effectLst/>
                <a:latin typeface="Casper Bold" panose="02000806040000020004"/>
                <a:cs typeface="Times New Roman" panose="02020603050405020304" pitchFamily="18" charset="0"/>
              </a:rPr>
            </a:br>
            <a:endParaRPr lang="en-US" sz="1600" b="0" i="0" dirty="0">
              <a:effectLst/>
              <a:latin typeface="Casper Bold" panose="02000806040000020004"/>
              <a:cs typeface="Times New Roman" panose="02020603050405020304" pitchFamily="18" charset="0"/>
            </a:endParaRPr>
          </a:p>
          <a:p>
            <a:pPr marL="1143000" lvl="2" indent="-228600" algn="l">
              <a:buFont typeface="Arial" panose="020B0604020202020204" pitchFamily="34" charset="0"/>
              <a:buChar char="•"/>
            </a:pPr>
            <a:r>
              <a:rPr lang="en-US" sz="1600" b="1" i="0" strike="noStrike" dirty="0">
                <a:effectLst/>
                <a:latin typeface="Casper Bold" panose="02000806040000020004"/>
                <a:cs typeface="Times New Roman" panose="02020603050405020304" pitchFamily="18" charset="0"/>
                <a:hlinkClick r:id="rId2">
                  <a:extLst>
                    <a:ext uri="{A12FA001-AC4F-418D-AE19-62706E023703}">
                      <ahyp:hlinkClr xmlns:ahyp="http://schemas.microsoft.com/office/drawing/2018/hyperlinkcolor" val="tx"/>
                    </a:ext>
                  </a:extLst>
                </a:hlinkClick>
              </a:rPr>
              <a:t>The National Disaster Management Authority (NDMA)</a:t>
            </a:r>
            <a:r>
              <a:rPr lang="en-US" sz="1600" b="1" i="0" dirty="0">
                <a:effectLst/>
                <a:latin typeface="Casper Bold" panose="02000806040000020004"/>
                <a:cs typeface="Times New Roman" panose="02020603050405020304" pitchFamily="18" charset="0"/>
              </a:rPr>
              <a:t>:</a:t>
            </a:r>
            <a:br>
              <a:rPr lang="en-US" sz="1600" b="0" i="0" dirty="0">
                <a:effectLst/>
                <a:latin typeface="Casper Bold" panose="02000806040000020004"/>
                <a:cs typeface="Times New Roman" panose="02020603050405020304" pitchFamily="18" charset="0"/>
              </a:rPr>
            </a:br>
            <a:endParaRPr lang="en-US" sz="1600" b="0" i="0" dirty="0">
              <a:effectLst/>
              <a:latin typeface="Casper Bold" panose="02000806040000020004"/>
              <a:cs typeface="Times New Roman" panose="02020603050405020304" pitchFamily="18" charset="0"/>
            </a:endParaRPr>
          </a:p>
          <a:p>
            <a:pPr marL="1600200" lvl="3" indent="-228600" algn="l">
              <a:buFont typeface="Arial" panose="020B0604020202020204" pitchFamily="34" charset="0"/>
              <a:buChar char="•"/>
            </a:pPr>
            <a:r>
              <a:rPr lang="en-US" sz="1600" b="0" i="0" dirty="0">
                <a:effectLst/>
                <a:latin typeface="Casper Bold" panose="02000806040000020004"/>
                <a:cs typeface="Times New Roman" panose="02020603050405020304" pitchFamily="18" charset="0"/>
              </a:rPr>
              <a:t>It is tasked with</a:t>
            </a:r>
            <a:r>
              <a:rPr lang="en-US" sz="1600" b="1" i="0" dirty="0">
                <a:effectLst/>
                <a:latin typeface="Casper Bold" panose="02000806040000020004"/>
                <a:cs typeface="Times New Roman" panose="02020603050405020304" pitchFamily="18" charset="0"/>
              </a:rPr>
              <a:t> laying down disaster management policies and ensuring timely and effective response</a:t>
            </a:r>
            <a:r>
              <a:rPr lang="en-US" sz="1600" b="0" i="0" dirty="0">
                <a:effectLst/>
                <a:latin typeface="Casper Bold" panose="02000806040000020004"/>
                <a:cs typeface="Times New Roman" panose="02020603050405020304" pitchFamily="18" charset="0"/>
              </a:rPr>
              <a:t> mechanisms.</a:t>
            </a:r>
          </a:p>
          <a:p>
            <a:pPr marL="1143000" lvl="2" indent="-228600" algn="l">
              <a:buFont typeface="Arial" panose="020B0604020202020204" pitchFamily="34" charset="0"/>
              <a:buChar char="•"/>
            </a:pPr>
            <a:r>
              <a:rPr lang="en-US" sz="1600" b="1" i="0" dirty="0">
                <a:effectLst/>
                <a:latin typeface="Casper Bold" panose="02000806040000020004"/>
                <a:cs typeface="Times New Roman" panose="02020603050405020304" pitchFamily="18" charset="0"/>
              </a:rPr>
              <a:t>The National Executive Committee (NEC):</a:t>
            </a:r>
            <a:br>
              <a:rPr lang="en-US" sz="1600" b="0" i="0" dirty="0">
                <a:effectLst/>
                <a:latin typeface="Casper Bold" panose="02000806040000020004"/>
                <a:cs typeface="Times New Roman" panose="02020603050405020304" pitchFamily="18" charset="0"/>
              </a:rPr>
            </a:br>
            <a:endParaRPr lang="en-US" sz="1600" b="0" i="0" dirty="0">
              <a:effectLst/>
              <a:latin typeface="Casper Bold" panose="02000806040000020004"/>
              <a:cs typeface="Times New Roman" panose="02020603050405020304" pitchFamily="18" charset="0"/>
            </a:endParaRPr>
          </a:p>
          <a:p>
            <a:pPr marL="1600200" lvl="3" indent="-228600" algn="l">
              <a:buFont typeface="Arial" panose="020B0604020202020204" pitchFamily="34" charset="0"/>
              <a:buChar char="•"/>
            </a:pPr>
            <a:r>
              <a:rPr lang="en-US" sz="1600" b="0" i="0" dirty="0">
                <a:effectLst/>
                <a:latin typeface="Casper Bold" panose="02000806040000020004"/>
                <a:cs typeface="Times New Roman" panose="02020603050405020304" pitchFamily="18" charset="0"/>
              </a:rPr>
              <a:t>It is constituted under </a:t>
            </a:r>
            <a:r>
              <a:rPr lang="en-US" sz="1600" b="1" i="0" dirty="0">
                <a:effectLst/>
                <a:latin typeface="Casper Bold" panose="02000806040000020004"/>
                <a:cs typeface="Times New Roman" panose="02020603050405020304" pitchFamily="18" charset="0"/>
              </a:rPr>
              <a:t>Section 8 of the DM Act</a:t>
            </a:r>
            <a:r>
              <a:rPr lang="en-US" sz="1600" b="0" i="0" dirty="0">
                <a:effectLst/>
                <a:latin typeface="Casper Bold" panose="02000806040000020004"/>
                <a:cs typeface="Times New Roman" panose="02020603050405020304" pitchFamily="18" charset="0"/>
              </a:rPr>
              <a:t> to assist the National Disaster Management Authority in the performance of its functions.</a:t>
            </a:r>
          </a:p>
          <a:p>
            <a:pPr marL="1600200" lvl="3" indent="-228600" algn="l">
              <a:buFont typeface="Arial" panose="020B0604020202020204" pitchFamily="34" charset="0"/>
              <a:buChar char="•"/>
            </a:pPr>
            <a:r>
              <a:rPr lang="en-US" sz="1600" b="0" i="0" dirty="0">
                <a:effectLst/>
                <a:latin typeface="Casper Bold" panose="02000806040000020004"/>
                <a:cs typeface="Times New Roman" panose="02020603050405020304" pitchFamily="18" charset="0"/>
              </a:rPr>
              <a:t>The NEC is </a:t>
            </a:r>
            <a:r>
              <a:rPr lang="en-US" sz="1600" b="1" i="0" dirty="0">
                <a:effectLst/>
                <a:latin typeface="Casper Bold" panose="02000806040000020004"/>
                <a:cs typeface="Times New Roman" panose="02020603050405020304" pitchFamily="18" charset="0"/>
              </a:rPr>
              <a:t>responsible for the preparation of the National Disaster Management Plan</a:t>
            </a:r>
            <a:r>
              <a:rPr lang="en-US" sz="1600" b="0" i="0" dirty="0">
                <a:effectLst/>
                <a:latin typeface="Casper Bold" panose="02000806040000020004"/>
                <a:cs typeface="Times New Roman" panose="02020603050405020304" pitchFamily="18" charset="0"/>
              </a:rPr>
              <a:t> for the whole country and to ensure that it is “reviewed and updated annually.</a:t>
            </a:r>
          </a:p>
          <a:p>
            <a:pPr marL="1143000" lvl="2" indent="-228600" algn="l">
              <a:buFont typeface="Arial" panose="020B0604020202020204" pitchFamily="34" charset="0"/>
              <a:buChar char="•"/>
            </a:pPr>
            <a:r>
              <a:rPr lang="en-US" sz="1600" b="1" i="0" dirty="0">
                <a:effectLst/>
                <a:latin typeface="Casper Bold" panose="02000806040000020004"/>
                <a:cs typeface="Times New Roman" panose="02020603050405020304" pitchFamily="18" charset="0"/>
              </a:rPr>
              <a:t>The National Institute of Disaster Management (NIDM):</a:t>
            </a:r>
            <a:br>
              <a:rPr lang="en-US" sz="1600" b="0" i="0" dirty="0">
                <a:effectLst/>
                <a:latin typeface="Casper Bold" panose="02000806040000020004"/>
                <a:cs typeface="Times New Roman" panose="02020603050405020304" pitchFamily="18" charset="0"/>
              </a:rPr>
            </a:br>
            <a:endParaRPr lang="en-US" sz="1600" b="0" i="0" dirty="0">
              <a:effectLst/>
              <a:latin typeface="Casper Bold" panose="02000806040000020004"/>
              <a:cs typeface="Times New Roman" panose="02020603050405020304" pitchFamily="18" charset="0"/>
            </a:endParaRPr>
          </a:p>
          <a:p>
            <a:pPr marL="1600200" lvl="3" indent="-228600" algn="l">
              <a:buFont typeface="Arial" panose="020B0604020202020204" pitchFamily="34" charset="0"/>
              <a:buChar char="•"/>
            </a:pPr>
            <a:r>
              <a:rPr lang="en-US" sz="1600" b="0" i="0" dirty="0">
                <a:effectLst/>
                <a:latin typeface="Casper Bold" panose="02000806040000020004"/>
                <a:cs typeface="Times New Roman" panose="02020603050405020304" pitchFamily="18" charset="0"/>
              </a:rPr>
              <a:t>It is an i</a:t>
            </a:r>
            <a:r>
              <a:rPr lang="en-US" sz="1600" b="1" i="0" dirty="0">
                <a:effectLst/>
                <a:latin typeface="Casper Bold" panose="02000806040000020004"/>
                <a:cs typeface="Times New Roman" panose="02020603050405020304" pitchFamily="18" charset="0"/>
              </a:rPr>
              <a:t>nstitute for training and capacity development programs</a:t>
            </a:r>
            <a:r>
              <a:rPr lang="en-US" sz="1600" b="0" i="0" dirty="0">
                <a:effectLst/>
                <a:latin typeface="Casper Bold" panose="02000806040000020004"/>
                <a:cs typeface="Times New Roman" panose="02020603050405020304" pitchFamily="18" charset="0"/>
              </a:rPr>
              <a:t> for managing natural calamities.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293099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Autofit/>
          </a:bodyPr>
          <a:lstStyle/>
          <a:p>
            <a:pPr lvl="0" algn="ctr"/>
            <a:r>
              <a:rPr lang="en-IN" b="1" dirty="0">
                <a:latin typeface="Casper Bold"/>
                <a:cs typeface="Times New Roman" panose="02020603050405020304" pitchFamily="18" charset="0"/>
              </a:rPr>
              <a:t>DISASTER MANAGEMENT ACT-2005</a:t>
            </a:r>
          </a:p>
        </p:txBody>
      </p:sp>
      <p:sp>
        <p:nvSpPr>
          <p:cNvPr id="3" name="Content Placeholder 2"/>
          <p:cNvSpPr>
            <a:spLocks noGrp="1"/>
          </p:cNvSpPr>
          <p:nvPr>
            <p:ph idx="1"/>
          </p:nvPr>
        </p:nvSpPr>
        <p:spPr>
          <a:xfrm>
            <a:off x="838199" y="1825625"/>
            <a:ext cx="10296525" cy="4351338"/>
          </a:xfrm>
        </p:spPr>
        <p:txBody>
          <a:bodyPr>
            <a:noAutofit/>
          </a:bodyPr>
          <a:lstStyle/>
          <a:p>
            <a:pPr marL="914400" lvl="2" indent="0" algn="l">
              <a:buNone/>
            </a:pPr>
            <a:r>
              <a:rPr lang="en-US" sz="1800" b="1" i="0" dirty="0">
                <a:effectLst/>
                <a:latin typeface="Casper Bold" panose="02000806040000020004"/>
                <a:cs typeface="Times New Roman" panose="02020603050405020304" pitchFamily="18" charset="0"/>
              </a:rPr>
              <a:t>Institutional Structure</a:t>
            </a:r>
          </a:p>
          <a:p>
            <a:pPr marL="914400" lvl="2" indent="0" algn="l">
              <a:buNone/>
            </a:pPr>
            <a:endParaRPr lang="en-US" sz="1800" b="1" i="0" dirty="0">
              <a:effectLst/>
              <a:latin typeface="Casper Bold" panose="02000806040000020004"/>
              <a:cs typeface="Times New Roman" panose="02020603050405020304" pitchFamily="18" charset="0"/>
            </a:endParaRPr>
          </a:p>
          <a:p>
            <a:pPr marL="1143000" lvl="2" indent="-228600" algn="l">
              <a:buFont typeface="Arial" panose="020B0604020202020204" pitchFamily="34" charset="0"/>
              <a:buChar char="•"/>
            </a:pPr>
            <a:r>
              <a:rPr lang="en-US" sz="1800" b="1" i="0" dirty="0">
                <a:effectLst/>
                <a:latin typeface="Casper Bold" panose="02000806040000020004"/>
                <a:cs typeface="Times New Roman" panose="02020603050405020304" pitchFamily="18" charset="0"/>
              </a:rPr>
              <a:t>National Disaster Response Force (NDRF):</a:t>
            </a:r>
            <a:br>
              <a:rPr lang="en-US" sz="1800" b="0" i="0" dirty="0">
                <a:effectLst/>
                <a:latin typeface="Casper Bold" panose="02000806040000020004"/>
                <a:cs typeface="Times New Roman" panose="02020603050405020304" pitchFamily="18" charset="0"/>
              </a:rPr>
            </a:br>
            <a:endParaRPr lang="en-US" sz="1800" b="0" i="0" dirty="0">
              <a:effectLst/>
              <a:latin typeface="Casper Bold" panose="02000806040000020004"/>
              <a:cs typeface="Times New Roman" panose="02020603050405020304" pitchFamily="18" charset="0"/>
            </a:endParaRPr>
          </a:p>
          <a:p>
            <a:pPr marL="1600200" lvl="3" indent="-228600" algn="l">
              <a:buFont typeface="Arial" panose="020B0604020202020204" pitchFamily="34" charset="0"/>
              <a:buChar char="•"/>
            </a:pPr>
            <a:r>
              <a:rPr lang="en-US" b="0" i="0" dirty="0">
                <a:effectLst/>
                <a:latin typeface="Casper Bold" panose="02000806040000020004"/>
                <a:cs typeface="Times New Roman" panose="02020603050405020304" pitchFamily="18" charset="0"/>
              </a:rPr>
              <a:t>It refers to</a:t>
            </a:r>
            <a:r>
              <a:rPr lang="en-US" b="1" i="0" dirty="0">
                <a:effectLst/>
                <a:latin typeface="Casper Bold" panose="02000806040000020004"/>
                <a:cs typeface="Times New Roman" panose="02020603050405020304" pitchFamily="18" charset="0"/>
              </a:rPr>
              <a:t> trained professional units</a:t>
            </a:r>
            <a:r>
              <a:rPr lang="en-US" b="0" i="0" dirty="0">
                <a:effectLst/>
                <a:latin typeface="Casper Bold" panose="02000806040000020004"/>
                <a:cs typeface="Times New Roman" panose="02020603050405020304" pitchFamily="18" charset="0"/>
              </a:rPr>
              <a:t> that are called upon for specialized response to disasters</a:t>
            </a:r>
          </a:p>
          <a:p>
            <a:pPr marL="742950" lvl="1" indent="-285750" algn="l">
              <a:buFont typeface="Arial" panose="020B0604020202020204" pitchFamily="34" charset="0"/>
              <a:buChar char="•"/>
            </a:pPr>
            <a:r>
              <a:rPr lang="en-US" sz="1800" b="1" i="0" dirty="0">
                <a:effectLst/>
                <a:latin typeface="Casper Bold" panose="02000806040000020004"/>
                <a:cs typeface="Times New Roman" panose="02020603050405020304" pitchFamily="18" charset="0"/>
              </a:rPr>
              <a:t>State and District level:</a:t>
            </a:r>
            <a:br>
              <a:rPr lang="en-US" sz="1800" b="0" i="0" dirty="0">
                <a:effectLst/>
                <a:latin typeface="Casper Bold" panose="02000806040000020004"/>
                <a:cs typeface="Times New Roman" panose="02020603050405020304" pitchFamily="18" charset="0"/>
              </a:rPr>
            </a:br>
            <a:endParaRPr lang="en-US" sz="1800" b="0" i="0" dirty="0">
              <a:effectLst/>
              <a:latin typeface="Casper Bold" panose="02000806040000020004"/>
              <a:cs typeface="Times New Roman" panose="02020603050405020304" pitchFamily="18" charset="0"/>
            </a:endParaRPr>
          </a:p>
          <a:p>
            <a:pPr marL="1143000" lvl="2" indent="-228600" algn="l">
              <a:buFont typeface="Arial" panose="020B0604020202020204" pitchFamily="34" charset="0"/>
              <a:buChar char="•"/>
            </a:pPr>
            <a:r>
              <a:rPr lang="en-US" sz="1800" b="0" i="0" dirty="0">
                <a:effectLst/>
                <a:latin typeface="Casper Bold" panose="02000806040000020004"/>
                <a:cs typeface="Times New Roman" panose="02020603050405020304" pitchFamily="18" charset="0"/>
              </a:rPr>
              <a:t>The Act also provides for state and district level authorities responsible for, among other things, </a:t>
            </a:r>
            <a:r>
              <a:rPr lang="en-US" sz="1800" b="1" i="0" dirty="0">
                <a:effectLst/>
                <a:latin typeface="Casper Bold" panose="02000806040000020004"/>
                <a:cs typeface="Times New Roman" panose="02020603050405020304" pitchFamily="18" charset="0"/>
              </a:rPr>
              <a:t>drawing plans for implementation of national plans and preparing local plans.</a:t>
            </a:r>
            <a:br>
              <a:rPr lang="en-US" sz="1800" b="0" i="0" dirty="0">
                <a:effectLst/>
                <a:latin typeface="Casper Bold" panose="02000806040000020004"/>
                <a:cs typeface="Times New Roman" panose="02020603050405020304" pitchFamily="18" charset="0"/>
              </a:rPr>
            </a:br>
            <a:endParaRPr lang="en-US" sz="1800" b="0" i="0" dirty="0">
              <a:effectLst/>
              <a:latin typeface="Casper Bold" panose="02000806040000020004"/>
              <a:cs typeface="Times New Roman" panose="02020603050405020304" pitchFamily="18" charset="0"/>
            </a:endParaRPr>
          </a:p>
          <a:p>
            <a:pPr marL="1600200" lvl="3" indent="-228600" algn="l">
              <a:buFont typeface="Arial" panose="020B0604020202020204" pitchFamily="34" charset="0"/>
              <a:buChar char="•"/>
            </a:pPr>
            <a:r>
              <a:rPr lang="en-US" b="1" i="0" dirty="0">
                <a:effectLst/>
                <a:latin typeface="Casper Bold" panose="02000806040000020004"/>
                <a:cs typeface="Times New Roman" panose="02020603050405020304" pitchFamily="18" charset="0"/>
              </a:rPr>
              <a:t>State Disaster Management Authority</a:t>
            </a:r>
            <a:endParaRPr lang="en-US" b="0" i="0" dirty="0">
              <a:effectLst/>
              <a:latin typeface="Casper Bold" panose="02000806040000020004"/>
              <a:cs typeface="Times New Roman" panose="02020603050405020304" pitchFamily="18" charset="0"/>
            </a:endParaRPr>
          </a:p>
          <a:p>
            <a:pPr marL="1600200" lvl="3" indent="-228600" algn="l">
              <a:buFont typeface="Arial" panose="020B0604020202020204" pitchFamily="34" charset="0"/>
              <a:buChar char="•"/>
            </a:pPr>
            <a:r>
              <a:rPr lang="en-US" b="1" i="0" dirty="0">
                <a:effectLst/>
                <a:latin typeface="Casper Bold" panose="02000806040000020004"/>
                <a:cs typeface="Times New Roman" panose="02020603050405020304" pitchFamily="18" charset="0"/>
              </a:rPr>
              <a:t>District Disaster Management Authority.</a:t>
            </a:r>
            <a:endParaRPr lang="en-US" b="0" i="0" dirty="0">
              <a:effectLst/>
              <a:latin typeface="Casper Bold" panose="02000806040000020004"/>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19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87538" y="6334780"/>
            <a:ext cx="5145206" cy="307777"/>
          </a:xfrm>
          <a:prstGeom prst="rect">
            <a:avLst/>
          </a:prstGeom>
          <a:noFill/>
        </p:spPr>
        <p:txBody>
          <a:bodyPr wrap="square" rtlCol="0">
            <a:spAutoFit/>
          </a:bodyPr>
          <a:lstStyle/>
          <a:p>
            <a:r>
              <a:rPr lang="en-US" sz="1400"/>
              <a:t>http://www.masslocalinstitute.info/EPinMA/EPinMA_print.html</a:t>
            </a:r>
          </a:p>
        </p:txBody>
      </p:sp>
    </p:spTree>
    <p:extLst>
      <p:ext uri="{BB962C8B-B14F-4D97-AF65-F5344CB8AC3E}">
        <p14:creationId xmlns:p14="http://schemas.microsoft.com/office/powerpoint/2010/main" val="233563984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7"/>
          <p:cNvSpPr>
            <a:spLocks noGrp="1" noChangeArrowheads="1"/>
          </p:cNvSpPr>
          <p:nvPr>
            <p:ph type="title"/>
          </p:nvPr>
        </p:nvSpPr>
        <p:spPr>
          <a:xfrm>
            <a:off x="550636" y="172938"/>
            <a:ext cx="5199063" cy="2308324"/>
          </a:xfrm>
        </p:spPr>
        <p:txBody>
          <a:bodyPr>
            <a:spAutoFit/>
          </a:bodyPr>
          <a:lstStyle/>
          <a:p>
            <a:pPr algn="ctr"/>
            <a:r>
              <a:rPr lang="en-US" sz="3600" b="1" dirty="0">
                <a:latin typeface="Casper Bold" panose="02000806040000020004" pitchFamily="2" charset="0"/>
                <a:ea typeface="Karla" pitchFamily="2" charset="0"/>
                <a:cs typeface="Karla" pitchFamily="2" charset="0"/>
              </a:rPr>
              <a:t>DISASTER PREPAREDNESS, RESPONSE, RECOVERY</a:t>
            </a:r>
            <a:br>
              <a:rPr lang="en-US" altLang="en-US" dirty="0">
                <a:latin typeface="Karla"/>
                <a:ea typeface="Karla"/>
                <a:cs typeface="Karla"/>
              </a:rPr>
            </a:br>
            <a:endParaRPr lang="en-US" altLang="en-US" sz="1600" dirty="0">
              <a:latin typeface="Raleway ExtraBold"/>
            </a:endParaRPr>
          </a:p>
        </p:txBody>
      </p:sp>
      <p:sp>
        <p:nvSpPr>
          <p:cNvPr id="2" name="Rectangle 1"/>
          <p:cNvSpPr/>
          <p:nvPr/>
        </p:nvSpPr>
        <p:spPr>
          <a:xfrm>
            <a:off x="6011863" y="838200"/>
            <a:ext cx="5151437"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9"/>
          <p:cNvSpPr/>
          <p:nvPr/>
        </p:nvSpPr>
        <p:spPr>
          <a:xfrm>
            <a:off x="11217275"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606" name="Rectangle 10"/>
          <p:cNvSpPr>
            <a:spLocks noChangeArrowheads="1"/>
          </p:cNvSpPr>
          <p:nvPr/>
        </p:nvSpPr>
        <p:spPr bwMode="auto">
          <a:xfrm>
            <a:off x="0" y="2228850"/>
            <a:ext cx="23749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en-US" sz="2400" b="1" dirty="0">
                <a:latin typeface="Calibri" pitchFamily="34" charset="0"/>
              </a:rPr>
              <a:t>Course Outcome </a:t>
            </a:r>
          </a:p>
        </p:txBody>
      </p:sp>
      <p:graphicFrame>
        <p:nvGraphicFramePr>
          <p:cNvPr id="11" name="Table 10"/>
          <p:cNvGraphicFramePr>
            <a:graphicFrameLocks noGrp="1"/>
          </p:cNvGraphicFramePr>
          <p:nvPr>
            <p:extLst>
              <p:ext uri="{D42A27DB-BD31-4B8C-83A1-F6EECF244321}">
                <p14:modId xmlns:p14="http://schemas.microsoft.com/office/powerpoint/2010/main" val="507014314"/>
              </p:ext>
            </p:extLst>
          </p:nvPr>
        </p:nvGraphicFramePr>
        <p:xfrm>
          <a:off x="0" y="2666960"/>
          <a:ext cx="5586412" cy="4040213"/>
        </p:xfrm>
        <a:graphic>
          <a:graphicData uri="http://schemas.openxmlformats.org/drawingml/2006/table">
            <a:tbl>
              <a:tblPr firstRow="1" firstCol="1" bandRow="1">
                <a:tableStyleId>{5940675A-B579-460E-94D1-54222C63F5DA}</a:tableStyleId>
              </a:tblPr>
              <a:tblGrid>
                <a:gridCol w="820328">
                  <a:extLst>
                    <a:ext uri="{9D8B030D-6E8A-4147-A177-3AD203B41FA5}">
                      <a16:colId xmlns:a16="http://schemas.microsoft.com/office/drawing/2014/main" val="20000"/>
                    </a:ext>
                  </a:extLst>
                </a:gridCol>
                <a:gridCol w="3621940">
                  <a:extLst>
                    <a:ext uri="{9D8B030D-6E8A-4147-A177-3AD203B41FA5}">
                      <a16:colId xmlns:a16="http://schemas.microsoft.com/office/drawing/2014/main" val="20001"/>
                    </a:ext>
                  </a:extLst>
                </a:gridCol>
                <a:gridCol w="1144144">
                  <a:extLst>
                    <a:ext uri="{9D8B030D-6E8A-4147-A177-3AD203B41FA5}">
                      <a16:colId xmlns:a16="http://schemas.microsoft.com/office/drawing/2014/main" val="20002"/>
                    </a:ext>
                  </a:extLst>
                </a:gridCol>
              </a:tblGrid>
              <a:tr h="606782">
                <a:tc>
                  <a:txBody>
                    <a:bodyPr/>
                    <a:lstStyle/>
                    <a:p>
                      <a:pPr marL="0" marR="0">
                        <a:lnSpc>
                          <a:spcPct val="115000"/>
                        </a:lnSpc>
                        <a:spcBef>
                          <a:spcPts val="0"/>
                        </a:spcBef>
                        <a:spcAft>
                          <a:spcPts val="0"/>
                        </a:spcAft>
                      </a:pPr>
                      <a:r>
                        <a:rPr lang="en-US" sz="1600" dirty="0">
                          <a:effectLst/>
                          <a:latin typeface="+mn-lt"/>
                        </a:rPr>
                        <a:t>CO Number</a:t>
                      </a:r>
                      <a:endParaRPr lang="en-US" sz="1600" dirty="0">
                        <a:effectLst/>
                        <a:latin typeface="+mn-lt"/>
                        <a:ea typeface="Times New Roman" panose="02020603050405020304" pitchFamily="18" charset="0"/>
                        <a:cs typeface="Times New Roman" panose="02020603050405020304" pitchFamily="18" charset="0"/>
                      </a:endParaRPr>
                    </a:p>
                  </a:txBody>
                  <a:tcPr marL="68585" marR="68585" marT="0" marB="0"/>
                </a:tc>
                <a:tc>
                  <a:txBody>
                    <a:bodyPr/>
                    <a:lstStyle/>
                    <a:p>
                      <a:pPr marL="0" marR="0">
                        <a:lnSpc>
                          <a:spcPct val="115000"/>
                        </a:lnSpc>
                        <a:spcBef>
                          <a:spcPts val="0"/>
                        </a:spcBef>
                        <a:spcAft>
                          <a:spcPts val="0"/>
                        </a:spcAft>
                      </a:pPr>
                      <a:r>
                        <a:rPr lang="en-US" sz="1600" dirty="0">
                          <a:effectLst/>
                          <a:latin typeface="+mn-lt"/>
                        </a:rPr>
                        <a:t>Title </a:t>
                      </a:r>
                      <a:endParaRPr lang="en-US" sz="1600" dirty="0">
                        <a:effectLst/>
                        <a:latin typeface="+mn-lt"/>
                        <a:ea typeface="Times New Roman" panose="02020603050405020304" pitchFamily="18" charset="0"/>
                        <a:cs typeface="Times New Roman" panose="02020603050405020304" pitchFamily="18" charset="0"/>
                      </a:endParaRPr>
                    </a:p>
                  </a:txBody>
                  <a:tcPr marL="68585" marR="68585" marT="0" marB="0"/>
                </a:tc>
                <a:tc>
                  <a:txBody>
                    <a:bodyPr/>
                    <a:lstStyle/>
                    <a:p>
                      <a:pPr marL="0" marR="0">
                        <a:lnSpc>
                          <a:spcPct val="115000"/>
                        </a:lnSpc>
                        <a:spcBef>
                          <a:spcPts val="0"/>
                        </a:spcBef>
                        <a:spcAft>
                          <a:spcPts val="0"/>
                        </a:spcAft>
                      </a:pPr>
                      <a:r>
                        <a:rPr lang="en-US" sz="1600">
                          <a:effectLst/>
                          <a:latin typeface="+mn-lt"/>
                        </a:rPr>
                        <a:t>Level </a:t>
                      </a:r>
                      <a:endParaRPr lang="en-US" sz="1600">
                        <a:effectLst/>
                        <a:latin typeface="+mn-lt"/>
                        <a:ea typeface="Times New Roman" panose="02020603050405020304" pitchFamily="18" charset="0"/>
                        <a:cs typeface="Times New Roman" panose="02020603050405020304" pitchFamily="18" charset="0"/>
                      </a:endParaRPr>
                    </a:p>
                  </a:txBody>
                  <a:tcPr marL="68585" marR="68585" marT="0" marB="0"/>
                </a:tc>
                <a:extLst>
                  <a:ext uri="{0D108BD9-81ED-4DB2-BD59-A6C34878D82A}">
                    <a16:rowId xmlns:a16="http://schemas.microsoft.com/office/drawing/2014/main" val="10000"/>
                  </a:ext>
                </a:extLst>
              </a:tr>
              <a:tr h="1304593">
                <a:tc>
                  <a:txBody>
                    <a:bodyPr/>
                    <a:lstStyle/>
                    <a:p>
                      <a:pPr marL="0" marR="0">
                        <a:lnSpc>
                          <a:spcPct val="115000"/>
                        </a:lnSpc>
                        <a:spcBef>
                          <a:spcPts val="0"/>
                        </a:spcBef>
                        <a:spcAft>
                          <a:spcPts val="0"/>
                        </a:spcAft>
                      </a:pPr>
                      <a:r>
                        <a:rPr lang="en-US" sz="1600" b="0" dirty="0">
                          <a:solidFill>
                            <a:schemeClr val="tx1"/>
                          </a:solidFill>
                          <a:effectLst/>
                          <a:latin typeface="+mn-lt"/>
                        </a:rPr>
                        <a:t>CO1</a:t>
                      </a:r>
                      <a:endParaRPr lang="en-US"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5" marR="68585" marT="0" marB="0"/>
                </a:tc>
                <a:tc>
                  <a:txBody>
                    <a:bodyPr/>
                    <a:lstStyle/>
                    <a:p>
                      <a:pPr marL="0" marR="0">
                        <a:lnSpc>
                          <a:spcPct val="107000"/>
                        </a:lnSpc>
                        <a:spcBef>
                          <a:spcPts val="0"/>
                        </a:spcBef>
                        <a:spcAft>
                          <a:spcPts val="0"/>
                        </a:spcAft>
                      </a:pPr>
                      <a:r>
                        <a:rPr lang="en-US" sz="1600" b="0" dirty="0">
                          <a:solidFill>
                            <a:schemeClr val="tx1"/>
                          </a:solidFill>
                          <a:effectLst/>
                          <a:latin typeface="+mn-lt"/>
                          <a:ea typeface="Calibri"/>
                          <a:cs typeface="Calibri"/>
                        </a:rPr>
                        <a:t>Understudies will be able to identify different dimensions of environmental studies; problems related to the environmental degradation &amp; will be able to take remedial steps.</a:t>
                      </a:r>
                      <a:endParaRPr lang="en-US" sz="1600" b="0" dirty="0">
                        <a:solidFill>
                          <a:schemeClr val="tx1"/>
                        </a:solidFill>
                        <a:effectLst/>
                        <a:latin typeface="+mn-lt"/>
                        <a:ea typeface="Calibri"/>
                        <a:cs typeface="Raavi"/>
                      </a:endParaRPr>
                    </a:p>
                  </a:txBody>
                  <a:tcPr marL="68585" marR="68585" marT="0" marB="0"/>
                </a:tc>
                <a:tc>
                  <a:txBody>
                    <a:bodyPr/>
                    <a:lstStyle/>
                    <a:p>
                      <a:pPr marL="0" marR="0">
                        <a:lnSpc>
                          <a:spcPct val="115000"/>
                        </a:lnSpc>
                        <a:spcBef>
                          <a:spcPts val="0"/>
                        </a:spcBef>
                        <a:spcAft>
                          <a:spcPts val="0"/>
                        </a:spcAft>
                      </a:pPr>
                      <a:r>
                        <a:rPr lang="en-US" sz="1600" b="0">
                          <a:solidFill>
                            <a:schemeClr val="tx1"/>
                          </a:solidFill>
                          <a:effectLst/>
                          <a:latin typeface="+mn-lt"/>
                        </a:rPr>
                        <a:t>Remember</a:t>
                      </a:r>
                    </a:p>
                    <a:p>
                      <a:pPr marL="0" marR="0">
                        <a:lnSpc>
                          <a:spcPct val="115000"/>
                        </a:lnSpc>
                        <a:spcBef>
                          <a:spcPts val="0"/>
                        </a:spcBef>
                        <a:spcAft>
                          <a:spcPts val="0"/>
                        </a:spcAft>
                      </a:pPr>
                      <a:r>
                        <a:rPr lang="en-US" sz="1600" b="0">
                          <a:solidFill>
                            <a:schemeClr val="tx1"/>
                          </a:solidFill>
                          <a:effectLst/>
                          <a:latin typeface="+mn-lt"/>
                        </a:rPr>
                        <a:t> </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5" marR="68585" marT="0" marB="0"/>
                </a:tc>
                <a:extLst>
                  <a:ext uri="{0D108BD9-81ED-4DB2-BD59-A6C34878D82A}">
                    <a16:rowId xmlns:a16="http://schemas.microsoft.com/office/drawing/2014/main" val="10001"/>
                  </a:ext>
                </a:extLst>
              </a:tr>
              <a:tr h="946139">
                <a:tc>
                  <a:txBody>
                    <a:bodyPr/>
                    <a:lstStyle/>
                    <a:p>
                      <a:pPr marL="0" marR="0">
                        <a:lnSpc>
                          <a:spcPct val="115000"/>
                        </a:lnSpc>
                        <a:spcBef>
                          <a:spcPts val="0"/>
                        </a:spcBef>
                        <a:spcAft>
                          <a:spcPts val="0"/>
                        </a:spcAft>
                      </a:pPr>
                      <a:r>
                        <a:rPr lang="en-US" sz="1600" b="1" dirty="0">
                          <a:solidFill>
                            <a:srgbClr val="C00000"/>
                          </a:solidFill>
                          <a:effectLst/>
                          <a:latin typeface="+mn-lt"/>
                        </a:rPr>
                        <a:t>CO2</a:t>
                      </a:r>
                      <a:endParaRPr lang="en-US" sz="1600" b="1" dirty="0">
                        <a:solidFill>
                          <a:srgbClr val="C00000"/>
                        </a:solidFill>
                        <a:effectLst/>
                        <a:latin typeface="+mn-lt"/>
                        <a:ea typeface="Times New Roman" panose="02020603050405020304" pitchFamily="18" charset="0"/>
                        <a:cs typeface="Times New Roman" panose="02020603050405020304" pitchFamily="18" charset="0"/>
                      </a:endParaRPr>
                    </a:p>
                  </a:txBody>
                  <a:tcPr marL="68585" marR="68585" marT="0" marB="0"/>
                </a:tc>
                <a:tc>
                  <a:txBody>
                    <a:bodyPr/>
                    <a:lstStyle/>
                    <a:p>
                      <a:pPr marL="0" marR="0">
                        <a:lnSpc>
                          <a:spcPct val="97000"/>
                        </a:lnSpc>
                        <a:spcBef>
                          <a:spcPts val="0"/>
                        </a:spcBef>
                        <a:spcAft>
                          <a:spcPts val="0"/>
                        </a:spcAft>
                      </a:pPr>
                      <a:r>
                        <a:rPr lang="en-US" sz="1600" b="1" dirty="0">
                          <a:solidFill>
                            <a:srgbClr val="C00000"/>
                          </a:solidFill>
                          <a:effectLst/>
                          <a:latin typeface="+mn-lt"/>
                          <a:ea typeface="Times New Roman"/>
                          <a:cs typeface="Calibri"/>
                        </a:rPr>
                        <a:t>Disciples will learn about different type of disaster that occur in nature consequently learning to develop the preparedness and remedial techniques</a:t>
                      </a:r>
                      <a:endParaRPr lang="en-US" sz="1600" b="1" dirty="0">
                        <a:solidFill>
                          <a:srgbClr val="C00000"/>
                        </a:solidFill>
                        <a:effectLst/>
                        <a:latin typeface="+mn-lt"/>
                        <a:ea typeface="Calibri"/>
                        <a:cs typeface="Raavi"/>
                      </a:endParaRPr>
                    </a:p>
                  </a:txBody>
                  <a:tcPr marL="68585" marR="68585" marT="0" marB="0"/>
                </a:tc>
                <a:tc>
                  <a:txBody>
                    <a:bodyPr/>
                    <a:lstStyle/>
                    <a:p>
                      <a:pPr marL="0" marR="0">
                        <a:lnSpc>
                          <a:spcPct val="115000"/>
                        </a:lnSpc>
                        <a:spcBef>
                          <a:spcPts val="0"/>
                        </a:spcBef>
                        <a:spcAft>
                          <a:spcPts val="0"/>
                        </a:spcAft>
                      </a:pPr>
                      <a:r>
                        <a:rPr lang="en-US" sz="1600" b="1" dirty="0">
                          <a:solidFill>
                            <a:srgbClr val="C00000"/>
                          </a:solidFill>
                          <a:effectLst/>
                          <a:latin typeface="+mn-lt"/>
                        </a:rPr>
                        <a:t>Understand </a:t>
                      </a:r>
                    </a:p>
                    <a:p>
                      <a:pPr marL="0" marR="0">
                        <a:lnSpc>
                          <a:spcPct val="115000"/>
                        </a:lnSpc>
                        <a:spcBef>
                          <a:spcPts val="0"/>
                        </a:spcBef>
                        <a:spcAft>
                          <a:spcPts val="0"/>
                        </a:spcAft>
                      </a:pPr>
                      <a:r>
                        <a:rPr lang="en-US" sz="1600" b="1" dirty="0">
                          <a:solidFill>
                            <a:srgbClr val="C00000"/>
                          </a:solidFill>
                          <a:effectLst/>
                          <a:latin typeface="+mn-lt"/>
                        </a:rPr>
                        <a:t> </a:t>
                      </a:r>
                      <a:endParaRPr lang="en-US" sz="1600" b="1" dirty="0">
                        <a:solidFill>
                          <a:srgbClr val="C00000"/>
                        </a:solidFill>
                        <a:effectLst/>
                        <a:latin typeface="+mn-lt"/>
                        <a:ea typeface="Times New Roman" panose="02020603050405020304" pitchFamily="18" charset="0"/>
                        <a:cs typeface="Times New Roman" panose="02020603050405020304" pitchFamily="18" charset="0"/>
                      </a:endParaRPr>
                    </a:p>
                  </a:txBody>
                  <a:tcPr marL="68585" marR="68585" marT="0" marB="0"/>
                </a:tc>
                <a:extLst>
                  <a:ext uri="{0D108BD9-81ED-4DB2-BD59-A6C34878D82A}">
                    <a16:rowId xmlns:a16="http://schemas.microsoft.com/office/drawing/2014/main" val="10002"/>
                  </a:ext>
                </a:extLst>
              </a:tr>
              <a:tr h="1182674">
                <a:tc>
                  <a:txBody>
                    <a:bodyPr/>
                    <a:lstStyle/>
                    <a:p>
                      <a:pPr marL="0" marR="0">
                        <a:lnSpc>
                          <a:spcPct val="115000"/>
                        </a:lnSpc>
                        <a:spcBef>
                          <a:spcPts val="0"/>
                        </a:spcBef>
                        <a:spcAft>
                          <a:spcPts val="0"/>
                        </a:spcAft>
                      </a:pPr>
                      <a:r>
                        <a:rPr lang="en-US" sz="1600" b="0">
                          <a:solidFill>
                            <a:schemeClr val="tx1"/>
                          </a:solidFill>
                          <a:effectLst/>
                          <a:latin typeface="+mn-lt"/>
                        </a:rPr>
                        <a:t>CO3</a:t>
                      </a:r>
                      <a:endParaRPr lang="en-US" sz="1600" b="0">
                        <a:solidFill>
                          <a:schemeClr val="tx1"/>
                        </a:solidFill>
                        <a:effectLst/>
                        <a:latin typeface="+mn-lt"/>
                        <a:ea typeface="Times New Roman" panose="02020603050405020304" pitchFamily="18" charset="0"/>
                        <a:cs typeface="Times New Roman" panose="02020603050405020304" pitchFamily="18" charset="0"/>
                      </a:endParaRPr>
                    </a:p>
                  </a:txBody>
                  <a:tcPr marL="68585" marR="68585" marT="0" marB="0"/>
                </a:tc>
                <a:tc>
                  <a:txBody>
                    <a:bodyPr/>
                    <a:lstStyle/>
                    <a:p>
                      <a:pPr marL="0" marR="0">
                        <a:lnSpc>
                          <a:spcPct val="97000"/>
                        </a:lnSpc>
                        <a:spcBef>
                          <a:spcPts val="0"/>
                        </a:spcBef>
                        <a:spcAft>
                          <a:spcPts val="0"/>
                        </a:spcAft>
                      </a:pPr>
                      <a:r>
                        <a:rPr lang="en-US" sz="1600" b="0" dirty="0">
                          <a:solidFill>
                            <a:schemeClr val="tx1"/>
                          </a:solidFill>
                          <a:effectLst/>
                          <a:latin typeface="+mn-lt"/>
                          <a:ea typeface="Times New Roman"/>
                          <a:cs typeface="Calibri"/>
                        </a:rPr>
                        <a:t>Upon learning the problems related to environmental waste students will be able to segregate the waste in different categories and will learn its effective management techniques</a:t>
                      </a:r>
                      <a:endParaRPr lang="en-US" sz="1600" b="0" dirty="0">
                        <a:solidFill>
                          <a:schemeClr val="tx1"/>
                        </a:solidFill>
                        <a:effectLst/>
                        <a:latin typeface="+mn-lt"/>
                        <a:ea typeface="Calibri"/>
                        <a:cs typeface="Raavi"/>
                      </a:endParaRPr>
                    </a:p>
                  </a:txBody>
                  <a:tcPr marL="68585" marR="68585" marT="0" marB="0" anchor="b"/>
                </a:tc>
                <a:tc>
                  <a:txBody>
                    <a:bodyPr/>
                    <a:lstStyle/>
                    <a:p>
                      <a:pPr marL="0" marR="0">
                        <a:lnSpc>
                          <a:spcPct val="115000"/>
                        </a:lnSpc>
                        <a:spcBef>
                          <a:spcPts val="0"/>
                        </a:spcBef>
                        <a:spcAft>
                          <a:spcPts val="0"/>
                        </a:spcAft>
                      </a:pPr>
                      <a:r>
                        <a:rPr lang="en-US" sz="1600" b="0" dirty="0">
                          <a:solidFill>
                            <a:schemeClr val="tx1"/>
                          </a:solidFill>
                          <a:effectLst/>
                          <a:latin typeface="+mn-lt"/>
                        </a:rPr>
                        <a:t>Understand</a:t>
                      </a:r>
                      <a:endParaRPr lang="en-US" sz="1600" b="0" dirty="0">
                        <a:solidFill>
                          <a:schemeClr val="tx1"/>
                        </a:solidFill>
                        <a:effectLst/>
                        <a:latin typeface="+mn-lt"/>
                        <a:ea typeface="Times New Roman" panose="02020603050405020304" pitchFamily="18" charset="0"/>
                        <a:cs typeface="Times New Roman" panose="02020603050405020304" pitchFamily="18" charset="0"/>
                      </a:endParaRPr>
                    </a:p>
                  </a:txBody>
                  <a:tcPr marL="68585" marR="68585" marT="0" marB="0"/>
                </a:tc>
                <a:extLst>
                  <a:ext uri="{0D108BD9-81ED-4DB2-BD59-A6C34878D82A}">
                    <a16:rowId xmlns:a16="http://schemas.microsoft.com/office/drawing/2014/main" val="10003"/>
                  </a:ext>
                </a:extLst>
              </a:tr>
            </a:tbl>
          </a:graphicData>
        </a:graphic>
      </p:graphicFrame>
      <p:pic>
        <p:nvPicPr>
          <p:cNvPr id="25629" name="Picture 32" descr="Chandigarh University Employee Benefits and Perks | Glassdoor.c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
            <a:ext cx="66675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33" name="Picture 33"/>
          <p:cNvPicPr>
            <a:picLocks noChangeAspect="1" noChangeArrowheads="1"/>
          </p:cNvPicPr>
          <p:nvPr/>
        </p:nvPicPr>
        <p:blipFill>
          <a:blip r:embed="rId3"/>
          <a:srcRect/>
          <a:stretch>
            <a:fillRect/>
          </a:stretch>
        </p:blipFill>
        <p:spPr bwMode="auto">
          <a:xfrm>
            <a:off x="11809413" y="5916613"/>
            <a:ext cx="171450" cy="790575"/>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348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1835" y="1219199"/>
            <a:ext cx="4587422" cy="48477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85554814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algn="ctr"/>
            <a:r>
              <a:rPr lang="en-US" b="1">
                <a:latin typeface="Casper Bold"/>
                <a:cs typeface="Arial" panose="020B0604020202020204" pitchFamily="34" charset="0"/>
              </a:rPr>
              <a:t>ASSESSMENT PATTERN </a:t>
            </a:r>
            <a:r>
              <a:rPr lang="en-US" b="1">
                <a:latin typeface="Casper Bold"/>
              </a:rPr>
              <a:t>  </a:t>
            </a:r>
          </a:p>
        </p:txBody>
      </p:sp>
      <p:sp>
        <p:nvSpPr>
          <p:cNvPr id="3" name="Content Placeholder 2"/>
          <p:cNvSpPr>
            <a:spLocks noGrp="1"/>
          </p:cNvSpPr>
          <p:nvPr>
            <p:ph idx="1"/>
          </p:nvPr>
        </p:nvSpPr>
        <p:spPr/>
        <p:txBody>
          <a:bodyPr>
            <a:normAutofit/>
          </a:bodyPr>
          <a:lstStyle/>
          <a:p>
            <a:pPr marL="0" indent="0" algn="ctr">
              <a:buNone/>
            </a:pPr>
            <a:r>
              <a:rPr lang="en-US" sz="1600" b="1" dirty="0">
                <a:latin typeface="Casper"/>
                <a:cs typeface="Arial" panose="020B0604020202020204" pitchFamily="34" charset="0"/>
              </a:rPr>
              <a:t> FAQ’s</a:t>
            </a:r>
          </a:p>
          <a:p>
            <a:pPr marL="0" indent="0" algn="ctr">
              <a:buNone/>
            </a:pPr>
            <a:endParaRPr lang="en-US" sz="1600" b="1" dirty="0">
              <a:latin typeface="Casper"/>
              <a:cs typeface="Arial" panose="020B0604020202020204" pitchFamily="34" charset="0"/>
            </a:endParaRPr>
          </a:p>
          <a:p>
            <a:pPr marL="342900" lvl="0" indent="-342900">
              <a:spcBef>
                <a:spcPct val="20000"/>
              </a:spcBef>
            </a:pPr>
            <a:r>
              <a:rPr lang="en-US" sz="1600" dirty="0">
                <a:latin typeface="Casper"/>
              </a:rPr>
              <a:t>Discuss various features of disaster preparedness.</a:t>
            </a:r>
          </a:p>
          <a:p>
            <a:pPr marL="342900" lvl="0" indent="-342900">
              <a:spcBef>
                <a:spcPct val="20000"/>
              </a:spcBef>
            </a:pPr>
            <a:endParaRPr lang="en-US" sz="1600" dirty="0">
              <a:latin typeface="Casper"/>
            </a:endParaRPr>
          </a:p>
          <a:p>
            <a:pPr marL="342900" lvl="0" indent="-342900">
              <a:spcBef>
                <a:spcPct val="20000"/>
              </a:spcBef>
            </a:pPr>
            <a:r>
              <a:rPr lang="en-US" sz="1600" dirty="0">
                <a:latin typeface="Casper"/>
              </a:rPr>
              <a:t>State various features of response phase in disaster management.</a:t>
            </a:r>
          </a:p>
          <a:p>
            <a:pPr marL="342900" lvl="0" indent="-342900">
              <a:spcBef>
                <a:spcPct val="20000"/>
              </a:spcBef>
            </a:pPr>
            <a:endParaRPr lang="en-US" sz="1600" dirty="0">
              <a:latin typeface="Casper"/>
            </a:endParaRPr>
          </a:p>
          <a:p>
            <a:pPr marL="342900" lvl="0" indent="-342900">
              <a:spcBef>
                <a:spcPct val="20000"/>
              </a:spcBef>
            </a:pPr>
            <a:r>
              <a:rPr lang="en-US" sz="1600" dirty="0">
                <a:latin typeface="Casper"/>
              </a:rPr>
              <a:t>Mention various elements of early warning system</a:t>
            </a:r>
          </a:p>
          <a:p>
            <a:pPr marL="342900" lvl="0" indent="-342900">
              <a:spcBef>
                <a:spcPct val="20000"/>
              </a:spcBef>
            </a:pPr>
            <a:endParaRPr lang="en-US" sz="1600" dirty="0">
              <a:latin typeface="Casper"/>
            </a:endParaRPr>
          </a:p>
          <a:p>
            <a:pPr marL="342900" lvl="0" indent="-342900">
              <a:spcBef>
                <a:spcPct val="20000"/>
              </a:spcBef>
            </a:pPr>
            <a:r>
              <a:rPr lang="en-US" sz="1600" dirty="0">
                <a:latin typeface="Casper"/>
              </a:rPr>
              <a:t>Disaster preparedness planning plays an important role in disaster management. Justify the statement.</a:t>
            </a:r>
          </a:p>
          <a:p>
            <a:pPr marL="342900" lvl="0" indent="-342900">
              <a:spcBef>
                <a:spcPct val="20000"/>
              </a:spcBef>
            </a:pPr>
            <a:endParaRPr lang="en-US" sz="1600" dirty="0">
              <a:latin typeface="Casper"/>
            </a:endParaRPr>
          </a:p>
          <a:p>
            <a:pPr marL="342900" lvl="0" indent="-342900">
              <a:spcBef>
                <a:spcPct val="20000"/>
              </a:spcBef>
            </a:pPr>
            <a:r>
              <a:rPr lang="en-US" sz="1600" dirty="0">
                <a:latin typeface="Casper"/>
              </a:rPr>
              <a:t> How disaster and development can be interlinked?</a:t>
            </a:r>
          </a:p>
          <a:p>
            <a:pPr marL="342900" lvl="0" indent="-342900">
              <a:spcBef>
                <a:spcPct val="20000"/>
              </a:spcBef>
            </a:pPr>
            <a:endParaRPr lang="en-US" sz="1600" dirty="0">
              <a:latin typeface="Casper"/>
            </a:endParaRPr>
          </a:p>
          <a:p>
            <a:pPr marL="342900" lvl="0" indent="-342900">
              <a:spcBef>
                <a:spcPct val="20000"/>
              </a:spcBef>
            </a:pPr>
            <a:r>
              <a:rPr lang="en-US" sz="1600" dirty="0">
                <a:latin typeface="Casper"/>
              </a:rPr>
              <a:t> Discuss in detail about the </a:t>
            </a:r>
            <a:r>
              <a:rPr lang="en-US" sz="1600">
                <a:latin typeface="Casper"/>
              </a:rPr>
              <a:t>Disaster Management Act-2005.</a:t>
            </a:r>
            <a:endParaRPr lang="en-US" sz="1600" dirty="0">
              <a:latin typeface="Casper"/>
            </a:endParaRPr>
          </a:p>
          <a:p>
            <a:pPr marL="0" lvl="0" indent="0">
              <a:spcBef>
                <a:spcPct val="20000"/>
              </a:spcBef>
              <a:buNone/>
            </a:pPr>
            <a:endParaRPr lang="en-US" sz="1600" dirty="0">
              <a:latin typeface="Casper"/>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20</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9855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838200" y="360363"/>
            <a:ext cx="10515600" cy="1279525"/>
          </a:xfrm>
        </p:spPr>
        <p:txBody>
          <a:bodyPr/>
          <a:lstStyle/>
          <a:p>
            <a:pPr eaLnBrk="1" hangingPunct="1"/>
            <a:r>
              <a:rPr lang="en-US" altLang="en-US" b="1">
                <a:latin typeface="Casper Bold"/>
                <a:cs typeface="Arial" pitchFamily="34" charset="0"/>
              </a:rPr>
              <a:t>APPLICATIONS</a:t>
            </a:r>
            <a:endParaRPr lang="en-US" altLang="en-US" b="1"/>
          </a:p>
        </p:txBody>
      </p:sp>
      <p:sp>
        <p:nvSpPr>
          <p:cNvPr id="60419" name="Content Placeholder 2"/>
          <p:cNvSpPr>
            <a:spLocks noGrp="1"/>
          </p:cNvSpPr>
          <p:nvPr>
            <p:ph idx="1"/>
          </p:nvPr>
        </p:nvSpPr>
        <p:spPr>
          <a:xfrm>
            <a:off x="1538288" y="1600200"/>
            <a:ext cx="9056687" cy="4525963"/>
          </a:xfrm>
        </p:spPr>
        <p:txBody>
          <a:bodyPr/>
          <a:lstStyle/>
          <a:p>
            <a:pPr eaLnBrk="1" hangingPunct="1"/>
            <a:endParaRPr lang="en-US" altLang="en-US" sz="1600">
              <a:latin typeface="Casper"/>
              <a:cs typeface="Arial" pitchFamily="34" charset="0"/>
            </a:endParaRPr>
          </a:p>
          <a:p>
            <a:pPr eaLnBrk="1" hangingPunct="1"/>
            <a:endParaRPr lang="en-US" altLang="en-US" sz="1600">
              <a:latin typeface="Casper"/>
              <a:cs typeface="Arial" pitchFamily="34" charset="0"/>
            </a:endParaRPr>
          </a:p>
          <a:p>
            <a:pPr eaLnBrk="1" hangingPunct="1"/>
            <a:endParaRPr lang="en-US" altLang="en-US" sz="1600">
              <a:latin typeface="Casper"/>
              <a:cs typeface="Arial" pitchFamily="34" charset="0"/>
            </a:endParaRPr>
          </a:p>
          <a:p>
            <a:pPr eaLnBrk="1" hangingPunct="1"/>
            <a:endParaRPr lang="en-US" altLang="en-US" sz="1600">
              <a:latin typeface="Casper"/>
              <a:cs typeface="Arial" pitchFamily="34" charset="0"/>
            </a:endParaRPr>
          </a:p>
          <a:p>
            <a:pPr eaLnBrk="1" hangingPunct="1"/>
            <a:r>
              <a:rPr lang="en-US" altLang="en-US" sz="1600">
                <a:latin typeface="Casper"/>
                <a:cs typeface="Arial" pitchFamily="34" charset="0"/>
              </a:rPr>
              <a:t>To acquaint with the technical and scientific skills necessary for the wide range of disaster management areas ,both natural and anthropogenic, as earthquake, cyclone, nuclear and many others.</a:t>
            </a:r>
          </a:p>
          <a:p>
            <a:pPr eaLnBrk="1" hangingPunct="1"/>
            <a:endParaRPr lang="en-US" altLang="en-US" sz="1600">
              <a:latin typeface="Casper"/>
              <a:cs typeface="Arial" pitchFamily="34" charset="0"/>
            </a:endParaRPr>
          </a:p>
          <a:p>
            <a:pPr eaLnBrk="1" hangingPunct="1"/>
            <a:r>
              <a:rPr lang="en-US" altLang="en-US" sz="1600">
                <a:latin typeface="Casper"/>
                <a:cs typeface="Arial" pitchFamily="34" charset="0"/>
              </a:rPr>
              <a:t>To appreciate the mitigation measures for the various natural and man made disasters</a:t>
            </a:r>
          </a:p>
        </p:txBody>
      </p:sp>
      <p:sp>
        <p:nvSpPr>
          <p:cNvPr id="4" name="Slide Number Placeholder 3"/>
          <p:cNvSpPr>
            <a:spLocks noGrp="1"/>
          </p:cNvSpPr>
          <p:nvPr>
            <p:ph type="sldNum" sz="quarter" idx="4294967295"/>
          </p:nvPr>
        </p:nvSpPr>
        <p:spPr>
          <a:xfrm>
            <a:off x="8737600" y="6356350"/>
            <a:ext cx="2844800" cy="365125"/>
          </a:xfrm>
          <a:prstGeom prst="rect">
            <a:avLst/>
          </a:prstGeom>
        </p:spPr>
        <p:txBody>
          <a:bodyPr/>
          <a:lstStyle/>
          <a:p>
            <a:pPr>
              <a:defRPr/>
            </a:pPr>
            <a:fld id="{3415FEB0-2DF2-48EA-ADB7-82B8D11E8F35}" type="slidenum">
              <a:rPr lang="en-US"/>
              <a:pPr>
                <a:defRPr/>
              </a:pPr>
              <a:t>21</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838200" y="360363"/>
            <a:ext cx="10515600" cy="126365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60423" name="Picture 32" descr="Chandigarh University Employee Benefits and Perks | Glassdoor.co.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1450"/>
            <a:ext cx="66675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3"/>
          <p:cNvPicPr>
            <a:picLocks noChangeAspect="1" noChangeArrowheads="1"/>
          </p:cNvPicPr>
          <p:nvPr/>
        </p:nvPicPr>
        <p:blipFill>
          <a:blip r:embed="rId3"/>
          <a:srcRect/>
          <a:stretch>
            <a:fillRect/>
          </a:stretch>
        </p:blipFill>
        <p:spPr bwMode="auto">
          <a:xfrm>
            <a:off x="11809413" y="5916613"/>
            <a:ext cx="171450" cy="790575"/>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p14="http://schemas.microsoft.com/office/powerpoint/2010/main" val="307700433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49261" y="3605400"/>
            <a:ext cx="4900661" cy="2638592"/>
          </a:xfrm>
        </p:spPr>
        <p:txBody>
          <a:bodyPr>
            <a:normAutofit/>
          </a:bodyPr>
          <a:lstStyle/>
          <a:p>
            <a:pPr algn="ctr"/>
            <a:endParaRPr lang="en-US" dirty="0">
              <a:latin typeface="Casper  "/>
            </a:endParaRPr>
          </a:p>
          <a:p>
            <a:pPr algn="ctr"/>
            <a:r>
              <a:rPr lang="en-US" dirty="0">
                <a:latin typeface="Casper  "/>
              </a:rPr>
              <a:t>Disaster  management is about dealing with a disaster , avoiding risks and also looking for and implementing strategies that could prevent or at least minimize the chance of them happening again or minimizing their impact. </a:t>
            </a:r>
          </a:p>
          <a:p>
            <a:pPr algn="ctr"/>
            <a:endParaRPr lang="en-US" dirty="0"/>
          </a:p>
        </p:txBody>
      </p:sp>
      <p:sp>
        <p:nvSpPr>
          <p:cNvPr id="5" name="Slide Number Placeholder 4"/>
          <p:cNvSpPr>
            <a:spLocks noGrp="1"/>
          </p:cNvSpPr>
          <p:nvPr>
            <p:ph type="sldNum" sz="quarter" idx="12"/>
          </p:nvPr>
        </p:nvSpPr>
        <p:spPr>
          <a:xfrm>
            <a:off x="8839200" y="6356350"/>
            <a:ext cx="2743200" cy="365125"/>
          </a:xfrm>
        </p:spPr>
        <p:txBody>
          <a:bodyPr/>
          <a:lstStyle/>
          <a:p>
            <a:fld id="{BDCDBBEF-AA6C-4BA6-85B2-A17D7F280E38}" type="slidenum">
              <a:rPr lang="en-US" smtClean="0"/>
              <a:pPr/>
              <a:t>3</a:t>
            </a:fld>
            <a:endParaRPr lang="en-US"/>
          </a:p>
        </p:txBody>
      </p:sp>
      <p:sp>
        <p:nvSpPr>
          <p:cNvPr id="8" name="Title 7"/>
          <p:cNvSpPr txBox="1">
            <a:spLocks noGrp="1" noChangeArrowheads="1"/>
          </p:cNvSpPr>
          <p:nvPr>
            <p:ph type="title"/>
          </p:nvPr>
        </p:nvSpPr>
        <p:spPr bwMode="auto">
          <a:xfrm>
            <a:off x="558443" y="1565897"/>
            <a:ext cx="4456567" cy="131112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4400" b="1" dirty="0">
                <a:latin typeface="Casper Bold" panose="02000806040000020004" pitchFamily="2" charset="0"/>
                <a:ea typeface="Karla" pitchFamily="2" charset="0"/>
                <a:cs typeface="Karla" pitchFamily="2" charset="0"/>
              </a:rPr>
              <a:t>DISASTER MANAGEMENT</a:t>
            </a:r>
            <a:endParaRPr lang="en-US" sz="1600" dirty="0">
              <a:latin typeface="Raleway ExtraBold" pitchFamily="34" charset="-52"/>
            </a:endParaRPr>
          </a:p>
        </p:txBody>
      </p:sp>
      <p:sp>
        <p:nvSpPr>
          <p:cNvPr id="9" name="Rectangle 8"/>
          <p:cNvSpPr/>
          <p:nvPr/>
        </p:nvSpPr>
        <p:spPr>
          <a:xfrm>
            <a:off x="449261" y="3548361"/>
            <a:ext cx="4900661" cy="28079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sper"/>
            </a:endParaRPr>
          </a:p>
        </p:txBody>
      </p:sp>
      <p:sp>
        <p:nvSpPr>
          <p:cNvPr id="10" name="Oval 9"/>
          <p:cNvSpPr/>
          <p:nvPr/>
        </p:nvSpPr>
        <p:spPr>
          <a:xfrm>
            <a:off x="11217276" y="6324600"/>
            <a:ext cx="444500"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45839" y="401471"/>
            <a:ext cx="5766971" cy="53193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3" name="TextBox 2"/>
          <p:cNvSpPr txBox="1"/>
          <p:nvPr/>
        </p:nvSpPr>
        <p:spPr>
          <a:xfrm>
            <a:off x="5909481" y="5720772"/>
            <a:ext cx="5145206" cy="523220"/>
          </a:xfrm>
          <a:prstGeom prst="rect">
            <a:avLst/>
          </a:prstGeom>
          <a:noFill/>
        </p:spPr>
        <p:txBody>
          <a:bodyPr wrap="square" rtlCol="0">
            <a:spAutoFit/>
          </a:bodyPr>
          <a:lstStyle/>
          <a:p>
            <a:r>
              <a:rPr lang="en-US" sz="1400"/>
              <a:t>Source: http://www.masslocalinstitute.info/EPinMA/EPinMA_print.html</a:t>
            </a:r>
          </a:p>
        </p:txBody>
      </p:sp>
    </p:spTree>
    <p:extLst>
      <p:ext uri="{BB962C8B-B14F-4D97-AF65-F5344CB8AC3E}">
        <p14:creationId xmlns:p14="http://schemas.microsoft.com/office/powerpoint/2010/main" val="69380159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DISASTER MANAGMENT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1167062" y="1624012"/>
            <a:ext cx="9745579" cy="4499810"/>
          </a:xfrm>
          <a:prstGeom prst="rect">
            <a:avLst/>
          </a:prstGeom>
          <a:solidFill>
            <a:srgbClr val="FFFF00">
              <a:alpha val="50195"/>
            </a:srgbClr>
          </a:solidFill>
          <a:ln w="28575">
            <a:solidFill>
              <a:schemeClr val="tx1"/>
            </a:solidFill>
            <a:miter lim="800000"/>
          </a:ln>
        </p:spPr>
      </p:pic>
      <p:sp>
        <p:nvSpPr>
          <p:cNvPr id="3" name="TextBox 2"/>
          <p:cNvSpPr txBox="1"/>
          <p:nvPr/>
        </p:nvSpPr>
        <p:spPr>
          <a:xfrm>
            <a:off x="8415100" y="6123822"/>
            <a:ext cx="2497541" cy="261610"/>
          </a:xfrm>
          <a:prstGeom prst="rect">
            <a:avLst/>
          </a:prstGeom>
          <a:noFill/>
        </p:spPr>
        <p:txBody>
          <a:bodyPr wrap="square" rtlCol="0">
            <a:spAutoFit/>
          </a:bodyPr>
          <a:lstStyle/>
          <a:p>
            <a:r>
              <a:rPr lang="en-US" sz="1100"/>
              <a:t>Google images</a:t>
            </a:r>
          </a:p>
        </p:txBody>
      </p:sp>
    </p:spTree>
    <p:extLst>
      <p:ext uri="{BB962C8B-B14F-4D97-AF65-F5344CB8AC3E}">
        <p14:creationId xmlns:p14="http://schemas.microsoft.com/office/powerpoint/2010/main" val="33236621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DISASTER PREPAREDNESS</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1600" dirty="0">
              <a:latin typeface="Casper"/>
            </a:endParaRPr>
          </a:p>
          <a:p>
            <a:pPr marL="0" indent="0" algn="ctr">
              <a:buNone/>
            </a:pPr>
            <a:r>
              <a:rPr lang="en-US" sz="1600" dirty="0">
                <a:latin typeface="Casper"/>
              </a:rPr>
              <a:t>Disaster preparedness refers to measures taken to prepare for and reduce the effects of disasters. That is, to predict and—where possible—prevent them, mitigate their impact on vulnerable populations, and respond to and effectively cope with their consequences.</a:t>
            </a:r>
          </a:p>
          <a:p>
            <a:pPr marL="0" indent="0">
              <a:buNone/>
            </a:pPr>
            <a:endParaRPr lang="en-US" sz="1600" dirty="0">
              <a:latin typeface="Casper"/>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sper"/>
            </a:endParaRPr>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sper Bold"/>
            </a:endParaRPr>
          </a:p>
        </p:txBody>
      </p:sp>
      <p:sp>
        <p:nvSpPr>
          <p:cNvPr id="7" name="TextBox 6"/>
          <p:cNvSpPr txBox="1"/>
          <p:nvPr/>
        </p:nvSpPr>
        <p:spPr>
          <a:xfrm>
            <a:off x="818866" y="6334780"/>
            <a:ext cx="5145206" cy="307777"/>
          </a:xfrm>
          <a:prstGeom prst="rect">
            <a:avLst/>
          </a:prstGeom>
          <a:noFill/>
        </p:spPr>
        <p:txBody>
          <a:bodyPr wrap="square" rtlCol="0">
            <a:spAutoFit/>
          </a:bodyPr>
          <a:lstStyle/>
          <a:p>
            <a:r>
              <a:rPr lang="en-US" sz="1400"/>
              <a:t>http://www.masslocalinstitute.info/EPinMA/EPinMA_print.html</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771" y="3418466"/>
            <a:ext cx="6066972" cy="25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9281710" y="5696856"/>
            <a:ext cx="2497541" cy="261610"/>
          </a:xfrm>
          <a:prstGeom prst="rect">
            <a:avLst/>
          </a:prstGeom>
          <a:noFill/>
        </p:spPr>
        <p:txBody>
          <a:bodyPr wrap="square" rtlCol="0">
            <a:spAutoFit/>
          </a:bodyPr>
          <a:lstStyle/>
          <a:p>
            <a:r>
              <a:rPr lang="en-US" sz="1100" dirty="0"/>
              <a:t>Google images</a:t>
            </a:r>
          </a:p>
        </p:txBody>
      </p:sp>
    </p:spTree>
    <p:extLst>
      <p:ext uri="{BB962C8B-B14F-4D97-AF65-F5344CB8AC3E}">
        <p14:creationId xmlns:p14="http://schemas.microsoft.com/office/powerpoint/2010/main" val="8237023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lvl="0" algn="ctr"/>
            <a:r>
              <a:rPr lang="en-IN" dirty="0">
                <a:latin typeface="Casper Bold"/>
                <a:cs typeface="Times New Roman" panose="02020603050405020304" pitchFamily="18" charset="0"/>
              </a:rPr>
              <a:t>DISASTER PREPAREDNESS OBJECTIVE</a:t>
            </a:r>
          </a:p>
        </p:txBody>
      </p:sp>
      <p:sp>
        <p:nvSpPr>
          <p:cNvPr id="3" name="Content Placeholder 2"/>
          <p:cNvSpPr>
            <a:spLocks noGrp="1"/>
          </p:cNvSpPr>
          <p:nvPr>
            <p:ph idx="1"/>
          </p:nvPr>
        </p:nvSpPr>
        <p:spPr/>
        <p:txBody>
          <a:bodyPr>
            <a:normAutofit/>
          </a:bodyPr>
          <a:lstStyle/>
          <a:p>
            <a:endParaRPr lang="en-US" sz="1600" dirty="0"/>
          </a:p>
          <a:p>
            <a:r>
              <a:rPr lang="en-US" sz="1600" dirty="0"/>
              <a:t>Keeping ready Rapid Response Teams, Search and Rescue personnel along with Emergency Medical Teams</a:t>
            </a:r>
          </a:p>
          <a:p>
            <a:endParaRPr lang="en-US" sz="1600" dirty="0"/>
          </a:p>
          <a:p>
            <a:pPr lvl="0"/>
            <a:r>
              <a:rPr lang="en-US" sz="1600" dirty="0"/>
              <a:t>Making available relief activities including emergency shelters, medical, food, first aid services, and security arrangements</a:t>
            </a:r>
          </a:p>
          <a:p>
            <a:pPr lvl="0"/>
            <a:endParaRPr lang="en-US" sz="1600" dirty="0"/>
          </a:p>
          <a:p>
            <a:pPr lvl="0"/>
            <a:r>
              <a:rPr lang="en-US" sz="1600" dirty="0"/>
              <a:t>  Strengthening warning systems and meteorological studies </a:t>
            </a:r>
          </a:p>
          <a:p>
            <a:pPr lvl="0"/>
            <a:endParaRPr lang="en-US" sz="1600" dirty="0"/>
          </a:p>
          <a:p>
            <a:pPr lvl="0"/>
            <a:r>
              <a:rPr lang="en-US" sz="1600" dirty="0"/>
              <a:t>  Setting up secure and safe shelters to house the rescued </a:t>
            </a:r>
          </a:p>
          <a:p>
            <a:pPr lvl="0"/>
            <a:endParaRPr lang="en-US" sz="1600" dirty="0"/>
          </a:p>
          <a:p>
            <a:pPr lvl="0"/>
            <a:r>
              <a:rPr lang="en-US" sz="1600" dirty="0"/>
              <a:t> Putting in place emergency evacuation procedures </a:t>
            </a:r>
          </a:p>
          <a:p>
            <a:pPr marL="0" indent="0">
              <a:buNone/>
            </a:pPr>
            <a:endParaRPr lang="en-US" sz="1600" dirty="0">
              <a:latin typeface="Casper"/>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sper"/>
            </a:endParaRPr>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sper Bold"/>
            </a:endParaRPr>
          </a:p>
        </p:txBody>
      </p:sp>
      <p:sp>
        <p:nvSpPr>
          <p:cNvPr id="7" name="TextBox 6"/>
          <p:cNvSpPr txBox="1"/>
          <p:nvPr/>
        </p:nvSpPr>
        <p:spPr>
          <a:xfrm>
            <a:off x="818866" y="6334780"/>
            <a:ext cx="5145206" cy="307777"/>
          </a:xfrm>
          <a:prstGeom prst="rect">
            <a:avLst/>
          </a:prstGeom>
          <a:noFill/>
        </p:spPr>
        <p:txBody>
          <a:bodyPr wrap="square" rtlCol="0">
            <a:spAutoFit/>
          </a:bodyPr>
          <a:lstStyle/>
          <a:p>
            <a:r>
              <a:rPr lang="en-US" sz="1400"/>
              <a:t>http://www.masslocalinstitute.info/EPinMA/EPinMA_print.html</a:t>
            </a:r>
          </a:p>
        </p:txBody>
      </p:sp>
    </p:spTree>
    <p:extLst>
      <p:ext uri="{BB962C8B-B14F-4D97-AF65-F5344CB8AC3E}">
        <p14:creationId xmlns:p14="http://schemas.microsoft.com/office/powerpoint/2010/main" val="392689176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normAutofit/>
          </a:bodyPr>
          <a:lstStyle/>
          <a:p>
            <a:pPr lvl="0" algn="ctr"/>
            <a:r>
              <a:rPr lang="en-IN" dirty="0">
                <a:latin typeface="Casper Bold"/>
                <a:cs typeface="Times New Roman" panose="02020603050405020304" pitchFamily="18" charset="0"/>
              </a:rPr>
              <a:t>DISASTER PREPAREDNESS</a:t>
            </a:r>
          </a:p>
        </p:txBody>
      </p:sp>
      <p:sp>
        <p:nvSpPr>
          <p:cNvPr id="3" name="Content Placeholder 2"/>
          <p:cNvSpPr>
            <a:spLocks noGrp="1"/>
          </p:cNvSpPr>
          <p:nvPr>
            <p:ph idx="1"/>
          </p:nvPr>
        </p:nvSpPr>
        <p:spPr/>
        <p:txBody>
          <a:bodyPr>
            <a:normAutofit/>
          </a:bodyPr>
          <a:lstStyle/>
          <a:p>
            <a:pPr marL="0" indent="0">
              <a:buNone/>
            </a:pPr>
            <a:r>
              <a:rPr lang="en-US" sz="1600" dirty="0">
                <a:latin typeface="Casper"/>
              </a:rPr>
              <a:t>Preparing to handle an emergency</a:t>
            </a:r>
          </a:p>
          <a:p>
            <a:pPr lvl="0"/>
            <a:r>
              <a:rPr lang="en-US" sz="1600" dirty="0">
                <a:latin typeface="Casper"/>
              </a:rPr>
              <a:t>Includes strategies and preparations made to save lives and/or to help response and rescue operations. </a:t>
            </a:r>
          </a:p>
          <a:p>
            <a:pPr lvl="0"/>
            <a:r>
              <a:rPr lang="en-US" sz="1600" dirty="0">
                <a:latin typeface="Casper"/>
              </a:rPr>
              <a:t>Evacuation plans and storing food and water are both examples of preparedness. </a:t>
            </a:r>
          </a:p>
          <a:p>
            <a:pPr lvl="0"/>
            <a:r>
              <a:rPr lang="en-US" sz="1600" dirty="0">
                <a:latin typeface="Casper"/>
              </a:rPr>
              <a:t>Preparedness happens much </a:t>
            </a:r>
            <a:r>
              <a:rPr lang="en-US" sz="1600" b="1" dirty="0">
                <a:latin typeface="Casper"/>
              </a:rPr>
              <a:t>before</a:t>
            </a:r>
            <a:r>
              <a:rPr lang="en-US" sz="1600" dirty="0">
                <a:latin typeface="Casper"/>
              </a:rPr>
              <a:t> an emergency occurs.</a:t>
            </a:r>
          </a:p>
          <a:p>
            <a:pPr marL="0" indent="0">
              <a:lnSpc>
                <a:spcPct val="150000"/>
              </a:lnSpc>
              <a:spcBef>
                <a:spcPct val="0"/>
              </a:spcBef>
              <a:buFont typeface="Arial"/>
              <a:buNone/>
              <a:defRPr/>
            </a:pPr>
            <a:r>
              <a:rPr lang="en-US" sz="1600" dirty="0">
                <a:latin typeface="Casper"/>
                <a:cs typeface="Segoe UI Semibold" pitchFamily="34" charset="0"/>
              </a:rPr>
              <a:t>Co-ordination of various sectors to:</a:t>
            </a:r>
          </a:p>
          <a:p>
            <a:pPr marL="460375" indent="-65088">
              <a:lnSpc>
                <a:spcPct val="150000"/>
              </a:lnSpc>
              <a:spcBef>
                <a:spcPct val="0"/>
              </a:spcBef>
              <a:buFont typeface="Wingdings" pitchFamily="2" charset="2"/>
              <a:buChar char="Ø"/>
              <a:defRPr/>
            </a:pPr>
            <a:r>
              <a:rPr lang="en-US" sz="1600" dirty="0">
                <a:latin typeface="Casper"/>
                <a:cs typeface="Segoe UI Semibold" pitchFamily="34" charset="0"/>
              </a:rPr>
              <a:t> Evaluate risk</a:t>
            </a:r>
          </a:p>
          <a:p>
            <a:pPr marL="400050" lvl="1" indent="0">
              <a:lnSpc>
                <a:spcPct val="150000"/>
              </a:lnSpc>
              <a:spcBef>
                <a:spcPct val="0"/>
              </a:spcBef>
              <a:buFont typeface="Wingdings" pitchFamily="2" charset="2"/>
              <a:buChar char="Ø"/>
              <a:defRPr/>
            </a:pPr>
            <a:r>
              <a:rPr lang="en-US" sz="1600" dirty="0">
                <a:latin typeface="Casper"/>
                <a:cs typeface="Segoe UI Semibold" pitchFamily="34" charset="0"/>
              </a:rPr>
              <a:t> Adopt standards/guidelines and regulations.</a:t>
            </a:r>
          </a:p>
          <a:p>
            <a:pPr marL="400050" lvl="1" indent="0">
              <a:lnSpc>
                <a:spcPct val="150000"/>
              </a:lnSpc>
              <a:spcBef>
                <a:spcPct val="0"/>
              </a:spcBef>
              <a:buFont typeface="Wingdings" pitchFamily="2" charset="2"/>
              <a:buChar char="Ø"/>
              <a:defRPr/>
            </a:pPr>
            <a:r>
              <a:rPr lang="en-US" sz="1600" dirty="0">
                <a:latin typeface="Casper"/>
                <a:cs typeface="Segoe UI Semibold" pitchFamily="34" charset="0"/>
              </a:rPr>
              <a:t> Organize communication and response mechanism.</a:t>
            </a:r>
          </a:p>
          <a:p>
            <a:pPr marL="400050" lvl="1" indent="0">
              <a:lnSpc>
                <a:spcPct val="150000"/>
              </a:lnSpc>
              <a:spcBef>
                <a:spcPct val="0"/>
              </a:spcBef>
              <a:buFont typeface="Wingdings" pitchFamily="2" charset="2"/>
              <a:buChar char="Ø"/>
              <a:defRPr/>
            </a:pPr>
            <a:r>
              <a:rPr lang="en-US" sz="1600" dirty="0">
                <a:latin typeface="Casper"/>
                <a:cs typeface="Segoe UI Semibold" pitchFamily="34" charset="0"/>
              </a:rPr>
              <a:t> Ensure all resources are ready and can be easily mobilized.</a:t>
            </a:r>
          </a:p>
          <a:p>
            <a:pPr marL="400050" lvl="1" indent="0">
              <a:lnSpc>
                <a:spcPct val="150000"/>
              </a:lnSpc>
              <a:spcBef>
                <a:spcPct val="0"/>
              </a:spcBef>
              <a:buFont typeface="Wingdings" pitchFamily="2" charset="2"/>
              <a:buChar char="Ø"/>
              <a:defRPr/>
            </a:pPr>
            <a:r>
              <a:rPr lang="en-US" sz="1600" dirty="0">
                <a:latin typeface="Casper"/>
                <a:cs typeface="Segoe UI Semibold" pitchFamily="34" charset="0"/>
              </a:rPr>
              <a:t> Public education </a:t>
            </a:r>
            <a:r>
              <a:rPr lang="en-US" sz="1600" dirty="0" err="1">
                <a:latin typeface="Casper"/>
                <a:cs typeface="Segoe UI Semibold" pitchFamily="34" charset="0"/>
              </a:rPr>
              <a:t>programmes</a:t>
            </a:r>
            <a:r>
              <a:rPr lang="en-US" sz="1600" dirty="0">
                <a:latin typeface="Casper"/>
                <a:cs typeface="Segoe UI Semibold" pitchFamily="34" charset="0"/>
              </a:rPr>
              <a:t>.</a:t>
            </a:r>
          </a:p>
          <a:p>
            <a:pPr marL="400050" lvl="1" indent="0">
              <a:lnSpc>
                <a:spcPct val="150000"/>
              </a:lnSpc>
              <a:spcBef>
                <a:spcPct val="0"/>
              </a:spcBef>
              <a:buFont typeface="Wingdings" pitchFamily="2" charset="2"/>
              <a:buChar char="Ø"/>
              <a:defRPr/>
            </a:pPr>
            <a:r>
              <a:rPr lang="en-US" sz="1600" dirty="0">
                <a:latin typeface="Casper"/>
                <a:cs typeface="Segoe UI Semibold" pitchFamily="34" charset="0"/>
              </a:rPr>
              <a:t> Disseminate information through media.  </a:t>
            </a:r>
          </a:p>
          <a:p>
            <a:pPr marL="400050" lvl="1" indent="0">
              <a:lnSpc>
                <a:spcPct val="150000"/>
              </a:lnSpc>
              <a:spcBef>
                <a:spcPct val="0"/>
              </a:spcBef>
              <a:buFont typeface="Wingdings" pitchFamily="2" charset="2"/>
              <a:buChar char="Ø"/>
              <a:defRPr/>
            </a:pPr>
            <a:r>
              <a:rPr lang="en-US" sz="1600" dirty="0">
                <a:latin typeface="Casper"/>
                <a:cs typeface="Segoe UI Semibold" pitchFamily="34" charset="0"/>
              </a:rPr>
              <a:t> Disaster simulation exercises.</a:t>
            </a:r>
          </a:p>
          <a:p>
            <a:pPr marL="0" indent="0">
              <a:buNone/>
            </a:pPr>
            <a:endParaRPr lang="en-US" sz="1600" dirty="0">
              <a:latin typeface="Casper"/>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sper"/>
            </a:endParaRPr>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sper Bold"/>
            </a:endParaRPr>
          </a:p>
        </p:txBody>
      </p:sp>
      <p:sp>
        <p:nvSpPr>
          <p:cNvPr id="7" name="TextBox 6"/>
          <p:cNvSpPr txBox="1"/>
          <p:nvPr/>
        </p:nvSpPr>
        <p:spPr>
          <a:xfrm>
            <a:off x="818866" y="6334780"/>
            <a:ext cx="5145206" cy="307777"/>
          </a:xfrm>
          <a:prstGeom prst="rect">
            <a:avLst/>
          </a:prstGeom>
          <a:noFill/>
        </p:spPr>
        <p:txBody>
          <a:bodyPr wrap="square" rtlCol="0">
            <a:spAutoFit/>
          </a:bodyPr>
          <a:lstStyle/>
          <a:p>
            <a:r>
              <a:rPr lang="en-US" sz="1400"/>
              <a:t>http://www.masslocalinstitute.info/EPinMA/EPinMA_print.html</a:t>
            </a:r>
          </a:p>
        </p:txBody>
      </p:sp>
    </p:spTree>
    <p:extLst>
      <p:ext uri="{BB962C8B-B14F-4D97-AF65-F5344CB8AC3E}">
        <p14:creationId xmlns:p14="http://schemas.microsoft.com/office/powerpoint/2010/main" val="204165197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DISASTER PREPAREDNESS</a:t>
            </a:r>
            <a:endParaRPr lang="en-US" dirty="0"/>
          </a:p>
        </p:txBody>
      </p:sp>
      <p:sp>
        <p:nvSpPr>
          <p:cNvPr id="3" name="Content Placeholder 2"/>
          <p:cNvSpPr>
            <a:spLocks noGrp="1"/>
          </p:cNvSpPr>
          <p:nvPr>
            <p:ph idx="1"/>
          </p:nvPr>
        </p:nvSpPr>
        <p:spPr/>
        <p:txBody>
          <a:bodyPr>
            <a:normAutofit/>
          </a:bodyPr>
          <a:lstStyle/>
          <a:p>
            <a:pPr indent="-273050">
              <a:lnSpc>
                <a:spcPct val="150000"/>
              </a:lnSpc>
              <a:buNone/>
            </a:pPr>
            <a:r>
              <a:rPr lang="en-IN" sz="1600">
                <a:latin typeface="Casper"/>
                <a:cs typeface="Andalus" pitchFamily="18" charset="-78"/>
              </a:rPr>
              <a:t>Preparedness should be in the form of money, manpower and materials : </a:t>
            </a:r>
          </a:p>
          <a:p>
            <a:pPr indent="-273050">
              <a:lnSpc>
                <a:spcPct val="150000"/>
              </a:lnSpc>
            </a:pPr>
            <a:r>
              <a:rPr lang="en-IN" sz="1600">
                <a:latin typeface="Casper"/>
                <a:cs typeface="Andalus" pitchFamily="18" charset="-78"/>
              </a:rPr>
              <a:t>Learning from past experiences and evaluating.</a:t>
            </a:r>
          </a:p>
          <a:p>
            <a:pPr indent="-273050">
              <a:lnSpc>
                <a:spcPct val="150000"/>
              </a:lnSpc>
            </a:pPr>
            <a:r>
              <a:rPr lang="en-IN" sz="1600">
                <a:latin typeface="Casper"/>
                <a:cs typeface="Andalus" pitchFamily="18" charset="-78"/>
              </a:rPr>
              <a:t>Identifying location of disaster prone areas </a:t>
            </a:r>
          </a:p>
          <a:p>
            <a:pPr indent="-273050">
              <a:lnSpc>
                <a:spcPct val="150000"/>
              </a:lnSpc>
            </a:pPr>
            <a:r>
              <a:rPr lang="en-IN" sz="1600">
                <a:latin typeface="Casper"/>
                <a:cs typeface="Andalus" pitchFamily="18" charset="-78"/>
              </a:rPr>
              <a:t>Organization of communication, information and warning system </a:t>
            </a:r>
          </a:p>
          <a:p>
            <a:pPr indent="-273050">
              <a:lnSpc>
                <a:spcPct val="150000"/>
              </a:lnSpc>
            </a:pPr>
            <a:r>
              <a:rPr lang="en-IN" sz="1600">
                <a:latin typeface="Casper"/>
                <a:cs typeface="Andalus" pitchFamily="18" charset="-78"/>
              </a:rPr>
              <a:t>Ensuring efficient functioning of co-ordination and response mechanisms </a:t>
            </a:r>
          </a:p>
          <a:p>
            <a:pPr algn="just" eaLnBrk="0" hangingPunct="0">
              <a:defRPr/>
            </a:pPr>
            <a:r>
              <a:rPr lang="en-US" sz="1600">
                <a:latin typeface="Casper"/>
                <a:cs typeface="Arial"/>
              </a:rPr>
              <a:t>Planning, training &amp; educational activities for things that cant be mitigated.</a:t>
            </a:r>
          </a:p>
          <a:p>
            <a:pPr algn="just" eaLnBrk="0" hangingPunct="0">
              <a:defRPr/>
            </a:pPr>
            <a:r>
              <a:rPr lang="en-US" sz="1600">
                <a:solidFill>
                  <a:srgbClr val="000000"/>
                </a:solidFill>
                <a:latin typeface="Casper"/>
                <a:ea typeface="Times New Roman" panose="02020603050405020304" pitchFamily="18" charset="0"/>
              </a:rPr>
              <a:t>The goal of emergency preparedness programs is to achieve a satisfactory level of readiness to respond to any emergency situation through programs that strengthen the technical and managerial capacity of governments, organizations, and communities. </a:t>
            </a:r>
          </a:p>
          <a:p>
            <a:pPr marL="0" indent="0">
              <a:lnSpc>
                <a:spcPct val="150000"/>
              </a:lnSpc>
              <a:buNone/>
            </a:pPr>
            <a:endParaRPr lang="en-IN" sz="1600">
              <a:latin typeface="Casper"/>
              <a:cs typeface="Andalus" pitchFamily="18" charset="-78"/>
            </a:endParaRPr>
          </a:p>
          <a:p>
            <a:pPr marL="0" indent="0">
              <a:buNone/>
            </a:pPr>
            <a:endParaRPr lang="en-US" sz="1600">
              <a:latin typeface="Casper"/>
              <a:cs typeface="Arial" panose="020B0604020202020204" pitchFamily="34"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8</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sper Bold"/>
            </a:endParaRPr>
          </a:p>
        </p:txBody>
      </p:sp>
      <p:sp>
        <p:nvSpPr>
          <p:cNvPr id="7" name="TextBox 6"/>
          <p:cNvSpPr txBox="1"/>
          <p:nvPr/>
        </p:nvSpPr>
        <p:spPr>
          <a:xfrm>
            <a:off x="818866" y="6334780"/>
            <a:ext cx="5145206" cy="307777"/>
          </a:xfrm>
          <a:prstGeom prst="rect">
            <a:avLst/>
          </a:prstGeom>
          <a:noFill/>
        </p:spPr>
        <p:txBody>
          <a:bodyPr wrap="square" rtlCol="0">
            <a:spAutoFit/>
          </a:bodyPr>
          <a:lstStyle/>
          <a:p>
            <a:r>
              <a:rPr lang="en-US" sz="1400"/>
              <a:t>http://www.masslocalinstitute.info/EPinMA/EPinMA_print.html</a:t>
            </a:r>
          </a:p>
        </p:txBody>
      </p:sp>
    </p:spTree>
    <p:extLst>
      <p:ext uri="{BB962C8B-B14F-4D97-AF65-F5344CB8AC3E}">
        <p14:creationId xmlns:p14="http://schemas.microsoft.com/office/powerpoint/2010/main" val="40488454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0361"/>
            <a:ext cx="10515600" cy="1279527"/>
          </a:xfrm>
        </p:spPr>
        <p:txBody>
          <a:bodyPr/>
          <a:lstStyle/>
          <a:p>
            <a:pPr algn="ctr"/>
            <a:r>
              <a:rPr lang="en-US" dirty="0">
                <a:latin typeface="Casper Bold" panose="02000806040000020004" pitchFamily="2" charset="0"/>
                <a:cs typeface="Arial" panose="020B0604020202020204" pitchFamily="34" charset="0"/>
              </a:rPr>
              <a:t>RESPONSE</a:t>
            </a:r>
            <a:endParaRPr lang="en-US" dirty="0"/>
          </a:p>
        </p:txBody>
      </p:sp>
      <p:sp>
        <p:nvSpPr>
          <p:cNvPr id="3" name="Content Placeholder 2"/>
          <p:cNvSpPr>
            <a:spLocks noGrp="1"/>
          </p:cNvSpPr>
          <p:nvPr>
            <p:ph idx="1"/>
          </p:nvPr>
        </p:nvSpPr>
        <p:spPr/>
        <p:txBody>
          <a:bodyPr>
            <a:normAutofit/>
          </a:bodyPr>
          <a:lstStyle/>
          <a:p>
            <a:pPr algn="just">
              <a:buNone/>
            </a:pPr>
            <a:endParaRPr lang="en-US" sz="1600">
              <a:latin typeface="Casper"/>
              <a:ea typeface="Segoe UI Semibold" pitchFamily="34" charset="0"/>
              <a:cs typeface="Segoe UI Semibold" pitchFamily="34" charset="0"/>
            </a:endParaRPr>
          </a:p>
          <a:p>
            <a:pPr algn="just">
              <a:buNone/>
            </a:pPr>
            <a:r>
              <a:rPr lang="en-US" sz="1600">
                <a:latin typeface="Casper"/>
                <a:ea typeface="Segoe UI Semibold" pitchFamily="34" charset="0"/>
                <a:cs typeface="Segoe UI Semibold" pitchFamily="34" charset="0"/>
              </a:rPr>
              <a:t>Immediate reaction to disaster as the disaster is anticipated, or soon after it begins in order to assess the needs, reduce the suffering, limit the spread and consequences of the disaster, open up the way to rehabilitation. </a:t>
            </a:r>
          </a:p>
          <a:p>
            <a:pPr algn="just">
              <a:buNone/>
            </a:pPr>
            <a:r>
              <a:rPr lang="en-US" sz="1600">
                <a:latin typeface="Casper"/>
                <a:ea typeface="Segoe UI Semibold" pitchFamily="34" charset="0"/>
                <a:cs typeface="Segoe UI Semibold" pitchFamily="34" charset="0"/>
              </a:rPr>
              <a:t>By-</a:t>
            </a:r>
          </a:p>
          <a:p>
            <a:pPr algn="just">
              <a:buFont typeface="Wingdings" pitchFamily="2" charset="2"/>
              <a:buChar char="Ø"/>
            </a:pPr>
            <a:r>
              <a:rPr lang="en-US" sz="1600">
                <a:latin typeface="Casper"/>
                <a:ea typeface="Segoe UI Semibold" pitchFamily="34" charset="0"/>
                <a:cs typeface="Segoe UI Semibold" pitchFamily="34" charset="0"/>
              </a:rPr>
              <a:t>Mass evacuation </a:t>
            </a:r>
          </a:p>
          <a:p>
            <a:pPr algn="just">
              <a:buFont typeface="Wingdings" pitchFamily="2" charset="2"/>
              <a:buChar char="Ø"/>
            </a:pPr>
            <a:r>
              <a:rPr lang="en-US" sz="1600">
                <a:latin typeface="Casper"/>
                <a:ea typeface="Segoe UI Semibold" pitchFamily="34" charset="0"/>
                <a:cs typeface="Segoe UI Semibold" pitchFamily="34" charset="0"/>
              </a:rPr>
              <a:t>Search and rescue</a:t>
            </a:r>
          </a:p>
          <a:p>
            <a:pPr algn="just">
              <a:buFont typeface="Wingdings" pitchFamily="2" charset="2"/>
              <a:buChar char="Ø"/>
            </a:pPr>
            <a:r>
              <a:rPr lang="en-US" sz="1600">
                <a:latin typeface="Casper"/>
                <a:ea typeface="Segoe UI Semibold" pitchFamily="34" charset="0"/>
                <a:cs typeface="Segoe UI Semibold" pitchFamily="34" charset="0"/>
              </a:rPr>
              <a:t>Emergency medical services</a:t>
            </a:r>
          </a:p>
          <a:p>
            <a:pPr algn="just">
              <a:buFont typeface="Wingdings" pitchFamily="2" charset="2"/>
              <a:buChar char="Ø"/>
            </a:pPr>
            <a:r>
              <a:rPr lang="en-US" sz="1600">
                <a:latin typeface="Casper"/>
                <a:ea typeface="Segoe UI Semibold" pitchFamily="34" charset="0"/>
                <a:cs typeface="Segoe UI Semibold" pitchFamily="34" charset="0"/>
              </a:rPr>
              <a:t>Securing food and water</a:t>
            </a:r>
          </a:p>
        </p:txBody>
      </p:sp>
      <p:sp>
        <p:nvSpPr>
          <p:cNvPr id="4" name="Slide Number Placeholder 3"/>
          <p:cNvSpPr>
            <a:spLocks noGrp="1"/>
          </p:cNvSpPr>
          <p:nvPr>
            <p:ph type="sldNum" sz="quarter" idx="12"/>
          </p:nvPr>
        </p:nvSpPr>
        <p:spPr/>
        <p:txBody>
          <a:bodyPr/>
          <a:lstStyle/>
          <a:p>
            <a:fld id="{BDCDBBEF-AA6C-4BA6-85B2-A17D7F280E38}" type="slidenum">
              <a:rPr lang="en-US" smtClean="0"/>
              <a:pPr/>
              <a:t>9</a:t>
            </a:fld>
            <a:endParaRPr lang="en-US"/>
          </a:p>
        </p:txBody>
      </p:sp>
      <p:sp>
        <p:nvSpPr>
          <p:cNvPr id="5" name="Rectangle 4"/>
          <p:cNvSpPr/>
          <p:nvPr/>
        </p:nvSpPr>
        <p:spPr>
          <a:xfrm>
            <a:off x="838200" y="1803400"/>
            <a:ext cx="10515600" cy="4368800"/>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360361"/>
            <a:ext cx="10515600" cy="12636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latin typeface="Casper Bold"/>
            </a:endParaRPr>
          </a:p>
        </p:txBody>
      </p:sp>
      <p:sp>
        <p:nvSpPr>
          <p:cNvPr id="7" name="TextBox 6"/>
          <p:cNvSpPr txBox="1"/>
          <p:nvPr/>
        </p:nvSpPr>
        <p:spPr>
          <a:xfrm>
            <a:off x="887538" y="6334780"/>
            <a:ext cx="5145206" cy="307777"/>
          </a:xfrm>
          <a:prstGeom prst="rect">
            <a:avLst/>
          </a:prstGeom>
          <a:noFill/>
        </p:spPr>
        <p:txBody>
          <a:bodyPr wrap="square" rtlCol="0">
            <a:spAutoFit/>
          </a:bodyPr>
          <a:lstStyle/>
          <a:p>
            <a:r>
              <a:rPr lang="en-US" sz="1400"/>
              <a:t>http://www.masslocalinstitute.info/EPinMA/EPinMA_print.html</a:t>
            </a:r>
          </a:p>
        </p:txBody>
      </p:sp>
      <p:pic>
        <p:nvPicPr>
          <p:cNvPr id="3686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11068" y="3294741"/>
            <a:ext cx="3805968" cy="21408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8614052" y="5693228"/>
            <a:ext cx="2497541" cy="261610"/>
          </a:xfrm>
          <a:prstGeom prst="rect">
            <a:avLst/>
          </a:prstGeom>
          <a:noFill/>
        </p:spPr>
        <p:txBody>
          <a:bodyPr wrap="square" rtlCol="0">
            <a:spAutoFit/>
          </a:bodyPr>
          <a:lstStyle/>
          <a:p>
            <a:r>
              <a:rPr lang="en-US" sz="1100" dirty="0"/>
              <a:t>Google images</a:t>
            </a:r>
          </a:p>
        </p:txBody>
      </p:sp>
    </p:spTree>
    <p:extLst>
      <p:ext uri="{BB962C8B-B14F-4D97-AF65-F5344CB8AC3E}">
        <p14:creationId xmlns:p14="http://schemas.microsoft.com/office/powerpoint/2010/main" val="310595746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7.01.13"/>
  <p:tag name="AS_TITLE" val="Aspose.Slides for .NET 4.0"/>
  <p:tag name="AS_VERSION" val="16.12.1.0"/>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Arial"/>
      </a:majorFont>
      <a:minorFont>
        <a:latin typeface="Arial"/>
        <a:ea typeface="Arial Unicode MS"/>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1040</TotalTime>
  <Words>1741</Words>
  <Application>Microsoft Office PowerPoint</Application>
  <PresentationFormat>Widescreen</PresentationFormat>
  <Paragraphs>208</Paragraphs>
  <Slides>21</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21</vt:i4>
      </vt:variant>
    </vt:vector>
  </HeadingPairs>
  <TitlesOfParts>
    <vt:vector size="34" baseType="lpstr">
      <vt:lpstr>Arial</vt:lpstr>
      <vt:lpstr>Calibri</vt:lpstr>
      <vt:lpstr>Calibri Light</vt:lpstr>
      <vt:lpstr>Casper</vt:lpstr>
      <vt:lpstr>Casper  </vt:lpstr>
      <vt:lpstr>Casper Bold</vt:lpstr>
      <vt:lpstr>Karla</vt:lpstr>
      <vt:lpstr>Raleway ExtraBold</vt:lpstr>
      <vt:lpstr>Times New Roman</vt:lpstr>
      <vt:lpstr>Wingdings</vt:lpstr>
      <vt:lpstr>1_Office Theme</vt:lpstr>
      <vt:lpstr>Contents Slide Master</vt:lpstr>
      <vt:lpstr>CorelDRAW</vt:lpstr>
      <vt:lpstr>PowerPoint Presentation</vt:lpstr>
      <vt:lpstr>DISASTER PREPAREDNESS, RESPONSE, RECOVERY </vt:lpstr>
      <vt:lpstr>DISASTER MANAGEMENT</vt:lpstr>
      <vt:lpstr>DISASTER MANAGMENT</vt:lpstr>
      <vt:lpstr>DISASTER PREPAREDNESS</vt:lpstr>
      <vt:lpstr>DISASTER PREPAREDNESS OBJECTIVE</vt:lpstr>
      <vt:lpstr>DISASTER PREPAREDNESS</vt:lpstr>
      <vt:lpstr>DISASTER PREPAREDNESS</vt:lpstr>
      <vt:lpstr>RESPONSE</vt:lpstr>
      <vt:lpstr>RESPONSE</vt:lpstr>
      <vt:lpstr>RECOVERY</vt:lpstr>
      <vt:lpstr>PREDICTION AND EARLY WARNING</vt:lpstr>
      <vt:lpstr>ELEMENTS OF PREDICTION AND EARLY WARNING</vt:lpstr>
      <vt:lpstr>INTER-RELATIONSHIP BETWEEN  DISASTERS AND DEVELOPMENT</vt:lpstr>
      <vt:lpstr>DISASTER MANAGEMENT ACT-2005</vt:lpstr>
      <vt:lpstr>DISASTER MANAGEMENT ACT-2005</vt:lpstr>
      <vt:lpstr>DISASTER MANAGEMENT ACT-2005</vt:lpstr>
      <vt:lpstr>DISASTER MANAGEMENT ACT-2005</vt:lpstr>
      <vt:lpstr>DISASTER MANAGEMENT ACT-2005</vt:lpstr>
      <vt:lpstr>ASSESSMENT PATTERN   </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Rahul Kumar</cp:lastModifiedBy>
  <cp:revision>92</cp:revision>
  <dcterms:created xsi:type="dcterms:W3CDTF">2019-01-09T10:33:58Z</dcterms:created>
  <dcterms:modified xsi:type="dcterms:W3CDTF">2023-11-26T13:57:25Z</dcterms:modified>
</cp:coreProperties>
</file>