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3"/>
  </p:notesMasterIdLst>
  <p:handoutMasterIdLst>
    <p:handoutMasterId r:id="rId34"/>
  </p:handoutMasterIdLst>
  <p:sldIdLst>
    <p:sldId id="315" r:id="rId3"/>
    <p:sldId id="316" r:id="rId4"/>
    <p:sldId id="280" r:id="rId5"/>
    <p:sldId id="285" r:id="rId6"/>
    <p:sldId id="286" r:id="rId7"/>
    <p:sldId id="290" r:id="rId8"/>
    <p:sldId id="287" r:id="rId9"/>
    <p:sldId id="317" r:id="rId10"/>
    <p:sldId id="288" r:id="rId11"/>
    <p:sldId id="320" r:id="rId12"/>
    <p:sldId id="318" r:id="rId13"/>
    <p:sldId id="319" r:id="rId14"/>
    <p:sldId id="321" r:id="rId15"/>
    <p:sldId id="289" r:id="rId16"/>
    <p:sldId id="322" r:id="rId17"/>
    <p:sldId id="291" r:id="rId18"/>
    <p:sldId id="292" r:id="rId19"/>
    <p:sldId id="295" r:id="rId20"/>
    <p:sldId id="336" r:id="rId21"/>
    <p:sldId id="296" r:id="rId22"/>
    <p:sldId id="327" r:id="rId23"/>
    <p:sldId id="297" r:id="rId24"/>
    <p:sldId id="328" r:id="rId25"/>
    <p:sldId id="298" r:id="rId26"/>
    <p:sldId id="299" r:id="rId27"/>
    <p:sldId id="300" r:id="rId28"/>
    <p:sldId id="329" r:id="rId29"/>
    <p:sldId id="331" r:id="rId30"/>
    <p:sldId id="332" r:id="rId31"/>
    <p:sldId id="33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91" d="100"/>
          <a:sy n="91" d="100"/>
        </p:scale>
        <p:origin x="34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5D8524F9-6F98-40E4-8C6A-CCDF62B14B8C}"/>
    <pc:docChg chg="delSld">
      <pc:chgData name="Rahul Kumar" userId="5d93dae5539c9652" providerId="LiveId" clId="{5D8524F9-6F98-40E4-8C6A-CCDF62B14B8C}" dt="2023-11-23T13:38:59.106" v="1" actId="2696"/>
      <pc:docMkLst>
        <pc:docMk/>
      </pc:docMkLst>
      <pc:sldChg chg="del">
        <pc:chgData name="Rahul Kumar" userId="5d93dae5539c9652" providerId="LiveId" clId="{5D8524F9-6F98-40E4-8C6A-CCDF62B14B8C}" dt="2023-11-23T13:38:52.746" v="0" actId="2696"/>
        <pc:sldMkLst>
          <pc:docMk/>
          <pc:sldMk cId="2656501266" sldId="279"/>
        </pc:sldMkLst>
      </pc:sldChg>
      <pc:sldChg chg="del">
        <pc:chgData name="Rahul Kumar" userId="5d93dae5539c9652" providerId="LiveId" clId="{5D8524F9-6F98-40E4-8C6A-CCDF62B14B8C}" dt="2023-11-23T13:38:59.106" v="1" actId="2696"/>
        <pc:sldMkLst>
          <pc:docMk/>
          <pc:sldMk cId="3102225815" sldId="313"/>
        </pc:sldMkLst>
      </pc:sldChg>
      <pc:sldMasterChg chg="delSldLayout">
        <pc:chgData name="Rahul Kumar" userId="5d93dae5539c9652" providerId="LiveId" clId="{5D8524F9-6F98-40E4-8C6A-CCDF62B14B8C}" dt="2023-11-23T13:38:52.746" v="0" actId="2696"/>
        <pc:sldMasterMkLst>
          <pc:docMk/>
          <pc:sldMasterMk cId="3333391393" sldId="2147483674"/>
        </pc:sldMasterMkLst>
        <pc:sldLayoutChg chg="del">
          <pc:chgData name="Rahul Kumar" userId="5d93dae5539c9652" providerId="LiveId" clId="{5D8524F9-6F98-40E4-8C6A-CCDF62B14B8C}" dt="2023-11-23T13:38:52.746" v="0" actId="2696"/>
          <pc:sldLayoutMkLst>
            <pc:docMk/>
            <pc:sldMasterMk cId="3333391393" sldId="2147483674"/>
            <pc:sldLayoutMk cId="2106835372"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525074763"/>
              </p:ext>
            </p:extLst>
          </p:nvPr>
        </p:nvGraphicFramePr>
        <p:xfrm>
          <a:off x="76788" y="3134599"/>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34599"/>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25"/>
          <p:cNvSpPr txBox="1">
            <a:spLocks noChangeArrowheads="1"/>
          </p:cNvSpPr>
          <p:nvPr/>
        </p:nvSpPr>
        <p:spPr bwMode="auto">
          <a:xfrm>
            <a:off x="-4763" y="1579563"/>
            <a:ext cx="12188826" cy="5552289"/>
          </a:xfrm>
          <a:prstGeom prst="rect">
            <a:avLst/>
          </a:prstGeom>
          <a:noFill/>
          <a:ln w="9525">
            <a:noFill/>
            <a:miter lim="800000"/>
            <a:headEnd/>
            <a:tailEnd/>
          </a:ln>
        </p:spPr>
        <p:txBody>
          <a:bodyPr>
            <a:spAutoFit/>
          </a:bodyPr>
          <a:lstStyle/>
          <a:p>
            <a:pPr algn="ctr" defTabSz="622300">
              <a:lnSpc>
                <a:spcPct val="90000"/>
              </a:lnSpc>
              <a:spcAft>
                <a:spcPct val="35000"/>
              </a:spcAft>
            </a:pPr>
            <a:r>
              <a:rPr lang="en-US" sz="3200" b="1" dirty="0">
                <a:solidFill>
                  <a:srgbClr val="262626"/>
                </a:solidFill>
                <a:latin typeface="Times New Roman" panose="02020603050405020304" pitchFamily="18" charset="0"/>
                <a:cs typeface="Times New Roman" pitchFamily="18" charset="0"/>
              </a:rPr>
              <a:t>ENVIRONEMT SCIENCE, WASTE AND DISASTER MANAGEMENT</a:t>
            </a:r>
          </a:p>
          <a:p>
            <a:pPr algn="ctr" defTabSz="622300">
              <a:lnSpc>
                <a:spcPct val="90000"/>
              </a:lnSpc>
              <a:spcAft>
                <a:spcPct val="35000"/>
              </a:spcAft>
            </a:pPr>
            <a:endParaRPr lang="en-US" sz="2000" b="1" dirty="0">
              <a:solidFill>
                <a:srgbClr val="1B3F5B"/>
              </a:solidFill>
              <a:latin typeface="Times New Roman" panose="02020603050405020304" pitchFamily="18" charset="0"/>
              <a:cs typeface="Times New Roman" pitchFamily="18" charset="0"/>
            </a:endParaRPr>
          </a:p>
          <a:p>
            <a:pPr algn="ctr" defTabSz="622300">
              <a:lnSpc>
                <a:spcPct val="90000"/>
              </a:lnSpc>
              <a:spcAft>
                <a:spcPct val="35000"/>
              </a:spcAft>
            </a:pPr>
            <a:r>
              <a:rPr lang="en-US" sz="2000" b="1" dirty="0">
                <a:solidFill>
                  <a:srgbClr val="1B3F5B"/>
                </a:solidFill>
                <a:latin typeface="Times New Roman" panose="02020603050405020304" pitchFamily="18" charset="0"/>
                <a:cs typeface="Times New Roman" pitchFamily="18" charset="0"/>
              </a:rPr>
              <a:t>Dr. </a:t>
            </a:r>
            <a:r>
              <a:rPr lang="en-US" sz="2000" b="1" dirty="0" err="1">
                <a:solidFill>
                  <a:srgbClr val="1B3F5B"/>
                </a:solidFill>
                <a:latin typeface="Times New Roman" panose="02020603050405020304" pitchFamily="18" charset="0"/>
                <a:cs typeface="Times New Roman" pitchFamily="18" charset="0"/>
              </a:rPr>
              <a:t>Akriti</a:t>
            </a:r>
            <a:r>
              <a:rPr lang="en-US" sz="2000" b="1" dirty="0">
                <a:solidFill>
                  <a:srgbClr val="1B3F5B"/>
                </a:solidFill>
                <a:latin typeface="Times New Roman" pitchFamily="18" charset="0"/>
                <a:cs typeface="Times New Roman" pitchFamily="18" charset="0"/>
              </a:rPr>
              <a:t> </a:t>
            </a:r>
          </a:p>
          <a:p>
            <a:pPr algn="ctr" defTabSz="622300">
              <a:lnSpc>
                <a:spcPct val="90000"/>
              </a:lnSpc>
              <a:spcAft>
                <a:spcPct val="35000"/>
              </a:spcAft>
            </a:pPr>
            <a:r>
              <a:rPr lang="en-US" sz="2000" b="1" dirty="0">
                <a:solidFill>
                  <a:srgbClr val="1B3F5B"/>
                </a:solidFill>
                <a:latin typeface="Times New Roman" pitchFamily="18" charset="0"/>
                <a:cs typeface="Times New Roman" pitchFamily="18" charset="0"/>
              </a:rPr>
              <a:t>Assistant Professor</a:t>
            </a:r>
          </a:p>
          <a:p>
            <a:pPr algn="ctr" defTabSz="622300">
              <a:lnSpc>
                <a:spcPct val="90000"/>
              </a:lnSpc>
              <a:spcAft>
                <a:spcPct val="35000"/>
              </a:spcAft>
            </a:pPr>
            <a:r>
              <a:rPr lang="en-US" sz="2000" b="1" dirty="0">
                <a:solidFill>
                  <a:srgbClr val="1B3F5B"/>
                </a:solidFill>
                <a:latin typeface="Times New Roman" pitchFamily="18" charset="0"/>
                <a:cs typeface="Times New Roman" pitchFamily="18" charset="0"/>
              </a:rPr>
              <a:t>Department Of Civil Engineering</a:t>
            </a:r>
          </a:p>
          <a:p>
            <a:pPr algn="ctr" defTabSz="622300">
              <a:lnSpc>
                <a:spcPct val="90000"/>
              </a:lnSpc>
              <a:spcAft>
                <a:spcPct val="35000"/>
              </a:spcAft>
            </a:pPr>
            <a:r>
              <a:rPr lang="en-US" sz="2000" b="1" dirty="0">
                <a:solidFill>
                  <a:srgbClr val="1B3F5B"/>
                </a:solidFill>
                <a:latin typeface="Times New Roman" pitchFamily="18" charset="0"/>
                <a:cs typeface="Times New Roman" pitchFamily="18" charset="0"/>
              </a:rPr>
              <a:t>Chandigarh University</a:t>
            </a:r>
          </a:p>
          <a:p>
            <a:pPr algn="ctr" defTabSz="622300">
              <a:lnSpc>
                <a:spcPct val="90000"/>
              </a:lnSpc>
              <a:spcAft>
                <a:spcPct val="35000"/>
              </a:spcAft>
            </a:pPr>
            <a:r>
              <a:rPr lang="en-US" sz="2000" b="1" dirty="0" err="1">
                <a:solidFill>
                  <a:srgbClr val="1B3F5B"/>
                </a:solidFill>
                <a:latin typeface="Times New Roman" panose="02020603050405020304" pitchFamily="18" charset="0"/>
                <a:cs typeface="Times New Roman" pitchFamily="18" charset="0"/>
              </a:rPr>
              <a:t>Gharuan</a:t>
            </a:r>
            <a:r>
              <a:rPr lang="en-US" sz="2000" b="1" dirty="0">
                <a:solidFill>
                  <a:srgbClr val="1B3F5B"/>
                </a:solidFill>
                <a:latin typeface="Times New Roman" panose="02020603050405020304" pitchFamily="18" charset="0"/>
                <a:cs typeface="Times New Roman" pitchFamily="18" charset="0"/>
              </a:rPr>
              <a:t>, </a:t>
            </a:r>
            <a:r>
              <a:rPr lang="en-US" sz="2000" b="1" dirty="0" err="1">
                <a:solidFill>
                  <a:srgbClr val="1B3F5B"/>
                </a:solidFill>
                <a:latin typeface="Times New Roman" panose="02020603050405020304" pitchFamily="18" charset="0"/>
                <a:cs typeface="Times New Roman" pitchFamily="18" charset="0"/>
              </a:rPr>
              <a:t>Mohali</a:t>
            </a:r>
            <a:r>
              <a:rPr lang="en-US" sz="2000" b="1" dirty="0">
                <a:solidFill>
                  <a:srgbClr val="1B3F5B"/>
                </a:solidFill>
                <a:latin typeface="Times New Roman" panose="02020603050405020304" pitchFamily="18" charset="0"/>
                <a:cs typeface="Times New Roman" pitchFamily="18" charset="0"/>
              </a:rPr>
              <a:t>, Punjab</a:t>
            </a:r>
          </a:p>
          <a:p>
            <a:pPr algn="ctr" defTabSz="622300">
              <a:lnSpc>
                <a:spcPct val="90000"/>
              </a:lnSpc>
              <a:spcAft>
                <a:spcPct val="35000"/>
              </a:spcAft>
            </a:pPr>
            <a:endParaRPr lang="en-US" sz="3200" b="1" dirty="0">
              <a:solidFill>
                <a:srgbClr val="262626"/>
              </a:solidFill>
              <a:latin typeface="Times New Roman" pitchFamily="18" charset="0"/>
              <a:cs typeface="Times New Roman" pitchFamily="18" charset="0"/>
            </a:endParaRPr>
          </a:p>
          <a:p>
            <a:pPr algn="ctr" defTabSz="622300">
              <a:lnSpc>
                <a:spcPct val="90000"/>
              </a:lnSpc>
              <a:spcAft>
                <a:spcPct val="35000"/>
              </a:spcAft>
            </a:pPr>
            <a:endParaRPr lang="en-US" sz="3200" b="1" dirty="0">
              <a:solidFill>
                <a:srgbClr val="262626"/>
              </a:solidFill>
              <a:latin typeface="Times New Roman" pitchFamily="18" charset="0"/>
              <a:cs typeface="Times New Roman" pitchFamily="18" charset="0"/>
            </a:endParaRPr>
          </a:p>
          <a:p>
            <a:pPr algn="ctr" defTabSz="622300">
              <a:lnSpc>
                <a:spcPct val="90000"/>
              </a:lnSpc>
              <a:spcAft>
                <a:spcPct val="35000"/>
              </a:spcAft>
            </a:pPr>
            <a:r>
              <a:rPr lang="en-US" sz="3200" b="1" dirty="0">
                <a:solidFill>
                  <a:srgbClr val="262626"/>
                </a:solidFill>
                <a:latin typeface="Times New Roman" pitchFamily="18" charset="0"/>
                <a:cs typeface="Times New Roman" pitchFamily="18" charset="0"/>
              </a:rPr>
              <a:t> </a:t>
            </a:r>
          </a:p>
          <a:p>
            <a:pPr defTabSz="622300" eaLnBrk="1" hangingPunct="1"/>
            <a:endParaRPr lang="en-US" sz="1600" dirty="0">
              <a:latin typeface="Times New Roman" panose="02020603050405020304" pitchFamily="18" charset="0"/>
              <a:cs typeface="Times New Roman" panose="02020603050405020304" pitchFamily="18" charset="0"/>
            </a:endParaRPr>
          </a:p>
        </p:txBody>
      </p:sp>
      <p:sp>
        <p:nvSpPr>
          <p:cNvPr id="16" name="TextBox 15"/>
          <p:cNvSpPr txBox="1">
            <a:spLocks noChangeArrowheads="1"/>
          </p:cNvSpPr>
          <p:nvPr/>
        </p:nvSpPr>
        <p:spPr bwMode="auto">
          <a:xfrm>
            <a:off x="0" y="6100870"/>
            <a:ext cx="6226629"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Introduction To Environment</a:t>
            </a:r>
          </a:p>
          <a:p>
            <a:pPr algn="ctr" defTabSz="622300">
              <a:lnSpc>
                <a:spcPct val="90000"/>
              </a:lnSpc>
              <a:spcBef>
                <a:spcPct val="0"/>
              </a:spcBef>
              <a:spcAft>
                <a:spcPct val="35000"/>
              </a:spcAft>
            </a:pPr>
            <a:endParaRPr lang="en-US" sz="1600" dirty="0">
              <a:latin typeface="Raleway ExtraBold" pitchFamily="34" charset="-52"/>
            </a:endParaRPr>
          </a:p>
        </p:txBody>
      </p:sp>
    </p:spTree>
    <p:extLst>
      <p:ext uri="{BB962C8B-B14F-4D97-AF65-F5344CB8AC3E}">
        <p14:creationId xmlns:p14="http://schemas.microsoft.com/office/powerpoint/2010/main" val="12397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ATMOSPHERE</a:t>
            </a:r>
          </a:p>
        </p:txBody>
      </p:sp>
      <p:sp>
        <p:nvSpPr>
          <p:cNvPr id="3" name="Content Placeholder 2"/>
          <p:cNvSpPr>
            <a:spLocks noGrp="1"/>
          </p:cNvSpPr>
          <p:nvPr>
            <p:ph idx="1"/>
          </p:nvPr>
        </p:nvSpPr>
        <p:spPr>
          <a:xfrm>
            <a:off x="838200" y="1825625"/>
            <a:ext cx="4533900" cy="4351338"/>
          </a:xfrm>
          <a:solidFill>
            <a:schemeClr val="bg1"/>
          </a:solidFill>
        </p:spPr>
        <p:txBody>
          <a:bodyPr>
            <a:normAutofit/>
          </a:bodyPr>
          <a:lstStyle/>
          <a:p>
            <a:pPr marL="0" indent="0">
              <a:buNone/>
            </a:pPr>
            <a:endParaRPr lang="en-US" altLang="en-US" sz="1600" dirty="0">
              <a:latin typeface="Casper"/>
            </a:endParaRPr>
          </a:p>
          <a:p>
            <a:pPr>
              <a:buNone/>
            </a:pPr>
            <a:r>
              <a:rPr lang="en-US" sz="2000" b="1" dirty="0">
                <a:solidFill>
                  <a:srgbClr val="C00000"/>
                </a:solidFill>
                <a:latin typeface="Times New Roman" panose="02020603050405020304" pitchFamily="18" charset="0"/>
                <a:cs typeface="Times New Roman" panose="02020603050405020304" pitchFamily="18" charset="0"/>
              </a:rPr>
              <a:t>The atmosphere is composed of:</a:t>
            </a:r>
          </a:p>
          <a:p>
            <a:pPr>
              <a:buNone/>
            </a:pPr>
            <a:endParaRPr lang="en-US"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Gases, </a:t>
            </a:r>
          </a:p>
          <a:p>
            <a:pPr lvl="1">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Water </a:t>
            </a:r>
            <a:r>
              <a:rPr lang="en-US" sz="2000" dirty="0" err="1">
                <a:latin typeface="Times New Roman" panose="02020603050405020304" pitchFamily="18" charset="0"/>
                <a:cs typeface="Times New Roman" panose="02020603050405020304" pitchFamily="18" charset="0"/>
              </a:rPr>
              <a:t>vapour</a:t>
            </a:r>
            <a:r>
              <a:rPr lang="en-US" sz="2000" dirty="0">
                <a:latin typeface="Times New Roman" panose="02020603050405020304" pitchFamily="18" charset="0"/>
                <a:cs typeface="Times New Roman" panose="02020603050405020304" pitchFamily="18" charset="0"/>
              </a:rPr>
              <a:t>, </a:t>
            </a:r>
          </a:p>
          <a:p>
            <a:pPr lvl="1">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Particulate matter.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
          <p:cNvPicPr>
            <a:picLocks noChangeAspect="1" noChangeArrowheads="1"/>
          </p:cNvPicPr>
          <p:nvPr/>
        </p:nvPicPr>
        <p:blipFill>
          <a:blip r:embed="rId2"/>
          <a:srcRect/>
          <a:stretch>
            <a:fillRect/>
          </a:stretch>
        </p:blipFill>
        <p:spPr bwMode="auto">
          <a:xfrm>
            <a:off x="4597400" y="2374900"/>
            <a:ext cx="6168528" cy="3187700"/>
          </a:xfrm>
          <a:prstGeom prst="rect">
            <a:avLst/>
          </a:prstGeom>
          <a:noFill/>
          <a:ln w="9525">
            <a:noFill/>
            <a:miter lim="800000"/>
            <a:headEnd/>
            <a:tailEnd/>
          </a:ln>
          <a:effectLst/>
        </p:spPr>
      </p:pic>
    </p:spTree>
    <p:extLst>
      <p:ext uri="{BB962C8B-B14F-4D97-AF65-F5344CB8AC3E}">
        <p14:creationId xmlns:p14="http://schemas.microsoft.com/office/powerpoint/2010/main" val="8764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ATMOSPHERE</a:t>
            </a:r>
          </a:p>
        </p:txBody>
      </p:sp>
      <p:sp>
        <p:nvSpPr>
          <p:cNvPr id="3" name="Content Placeholder 2"/>
          <p:cNvSpPr>
            <a:spLocks noGrp="1"/>
          </p:cNvSpPr>
          <p:nvPr>
            <p:ph idx="1"/>
          </p:nvPr>
        </p:nvSpPr>
        <p:spPr>
          <a:xfrm>
            <a:off x="838200" y="1825625"/>
            <a:ext cx="4533900" cy="4351338"/>
          </a:xfrm>
          <a:solidFill>
            <a:schemeClr val="bg1"/>
          </a:solidFill>
        </p:spPr>
        <p:txBody>
          <a:bodyPr>
            <a:normAutofit/>
          </a:bodyPr>
          <a:lstStyle/>
          <a:p>
            <a:pPr>
              <a:buNone/>
            </a:pPr>
            <a:endParaRPr lang="en-US" sz="1600" b="1" dirty="0">
              <a:solidFill>
                <a:srgbClr val="C00000"/>
              </a:solidFill>
              <a:latin typeface="Casper"/>
            </a:endParaRPr>
          </a:p>
          <a:p>
            <a:pPr>
              <a:buNone/>
            </a:pPr>
            <a:r>
              <a:rPr lang="en-US" sz="1800" b="1" dirty="0">
                <a:solidFill>
                  <a:srgbClr val="C00000"/>
                </a:solidFill>
                <a:latin typeface="Times New Roman" panose="02020603050405020304" pitchFamily="18" charset="0"/>
                <a:cs typeface="Times New Roman" panose="02020603050405020304" pitchFamily="18" charset="0"/>
              </a:rPr>
              <a:t>Structure of the Atmosphere</a:t>
            </a:r>
          </a:p>
          <a:p>
            <a:pPr>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sz="1800" dirty="0">
                <a:latin typeface="Times New Roman" panose="02020603050405020304" pitchFamily="18" charset="0"/>
                <a:cs typeface="Times New Roman" panose="02020603050405020304" pitchFamily="18" charset="0"/>
              </a:rPr>
              <a:t>The earth’s atmosphere consists of a few layers on the basis of temperature and related phenomena. Following are the layers from the earth’s surface upwards:</a:t>
            </a:r>
          </a:p>
          <a:p>
            <a:pPr algn="just">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Troposphere</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Stratosphere</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Mesosphere</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Thermosphere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Sphere of Earth"/>
          <p:cNvPicPr>
            <a:picLocks noChangeAspect="1" noChangeArrowheads="1"/>
          </p:cNvPicPr>
          <p:nvPr/>
        </p:nvPicPr>
        <p:blipFill>
          <a:blip r:embed="rId2"/>
          <a:srcRect/>
          <a:stretch>
            <a:fillRect/>
          </a:stretch>
        </p:blipFill>
        <p:spPr bwMode="auto">
          <a:xfrm>
            <a:off x="5915931" y="2115457"/>
            <a:ext cx="5084083" cy="3730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64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ATMOSPHERE</a:t>
            </a:r>
          </a:p>
        </p:txBody>
      </p:sp>
      <p:sp>
        <p:nvSpPr>
          <p:cNvPr id="3" name="Content Placeholder 2"/>
          <p:cNvSpPr>
            <a:spLocks noGrp="1"/>
          </p:cNvSpPr>
          <p:nvPr>
            <p:ph idx="1"/>
          </p:nvPr>
        </p:nvSpPr>
        <p:spPr>
          <a:xfrm>
            <a:off x="838199" y="1825625"/>
            <a:ext cx="4752975" cy="4351338"/>
          </a:xfrm>
          <a:solidFill>
            <a:schemeClr val="bg1"/>
          </a:solidFill>
          <a:ln>
            <a:solidFill>
              <a:schemeClr val="bg1"/>
            </a:solidFill>
          </a:ln>
        </p:spPr>
        <p:txBody>
          <a:bodyPr>
            <a:normAutofit fontScale="92500" lnSpcReduction="10000"/>
          </a:bodyPr>
          <a:lstStyle/>
          <a:p>
            <a:pPr>
              <a:buNone/>
            </a:pPr>
            <a:endParaRPr lang="en-US" sz="1700" b="1" dirty="0">
              <a:solidFill>
                <a:srgbClr val="C00000"/>
              </a:solidFill>
              <a:latin typeface="Casper"/>
            </a:endParaRPr>
          </a:p>
          <a:p>
            <a:pPr algn="just">
              <a:buNone/>
            </a:pPr>
            <a:r>
              <a:rPr lang="en-US" sz="1900" b="1" dirty="0">
                <a:solidFill>
                  <a:srgbClr val="C00000"/>
                </a:solidFill>
                <a:latin typeface="Times New Roman" panose="02020603050405020304" pitchFamily="18" charset="0"/>
                <a:cs typeface="Times New Roman" panose="02020603050405020304" pitchFamily="18" charset="0"/>
              </a:rPr>
              <a:t>Troposphere</a:t>
            </a:r>
          </a:p>
          <a:p>
            <a:pPr algn="just">
              <a:buFont typeface="Wingdings" pitchFamily="2" charset="2"/>
              <a:buChar char="§"/>
            </a:pPr>
            <a:r>
              <a:rPr lang="en-US" sz="1900" dirty="0">
                <a:latin typeface="Times New Roman" panose="02020603050405020304" pitchFamily="18" charset="0"/>
                <a:cs typeface="Times New Roman" panose="02020603050405020304" pitchFamily="18" charset="0"/>
              </a:rPr>
              <a:t>The troposphere is the lowest layer of Earth's atmosphere. </a:t>
            </a:r>
          </a:p>
          <a:p>
            <a:pPr algn="just">
              <a:buFont typeface="Wingdings" pitchFamily="2" charset="2"/>
              <a:buChar char="§"/>
            </a:pPr>
            <a:r>
              <a:rPr lang="en-US" sz="1900" dirty="0">
                <a:latin typeface="Times New Roman" panose="02020603050405020304" pitchFamily="18" charset="0"/>
                <a:cs typeface="Times New Roman" panose="02020603050405020304" pitchFamily="18" charset="0"/>
              </a:rPr>
              <a:t>It is the most important layer because all the weather phenomena e.g. clouds, rainfall, lightning, fog, etc. occur in this layer. </a:t>
            </a:r>
          </a:p>
          <a:p>
            <a:pPr algn="just">
              <a:buFont typeface="Wingdings" pitchFamily="2" charset="2"/>
              <a:buChar char="§"/>
            </a:pPr>
            <a:endParaRPr lang="en-US" sz="1900" dirty="0">
              <a:latin typeface="Times New Roman" panose="02020603050405020304" pitchFamily="18" charset="0"/>
              <a:cs typeface="Times New Roman" panose="02020603050405020304" pitchFamily="18" charset="0"/>
            </a:endParaRPr>
          </a:p>
          <a:p>
            <a:pPr algn="just">
              <a:buNone/>
            </a:pPr>
            <a:r>
              <a:rPr lang="en-US" sz="1900" b="1" dirty="0">
                <a:solidFill>
                  <a:srgbClr val="C00000"/>
                </a:solidFill>
                <a:latin typeface="Times New Roman" panose="02020603050405020304" pitchFamily="18" charset="0"/>
                <a:cs typeface="Times New Roman" panose="02020603050405020304" pitchFamily="18" charset="0"/>
              </a:rPr>
              <a:t>Stratosphere</a:t>
            </a:r>
          </a:p>
          <a:p>
            <a:pPr algn="just">
              <a:buFont typeface="Wingdings" pitchFamily="2" charset="2"/>
              <a:buChar char="§"/>
            </a:pPr>
            <a:r>
              <a:rPr lang="en-US" sz="1900" dirty="0">
                <a:latin typeface="Times New Roman" panose="02020603050405020304" pitchFamily="18" charset="0"/>
                <a:cs typeface="Times New Roman" panose="02020603050405020304" pitchFamily="18" charset="0"/>
              </a:rPr>
              <a:t> Stratosphere is the second layer of the atmosphere as you go upward. </a:t>
            </a:r>
          </a:p>
          <a:p>
            <a:pPr algn="just">
              <a:buFont typeface="Wingdings" pitchFamily="2" charset="2"/>
              <a:buChar char="§"/>
            </a:pPr>
            <a:r>
              <a:rPr lang="en-US" sz="1900" dirty="0">
                <a:latin typeface="Times New Roman" panose="02020603050405020304" pitchFamily="18" charset="0"/>
                <a:cs typeface="Times New Roman" panose="02020603050405020304" pitchFamily="18" charset="0"/>
              </a:rPr>
              <a:t>Ozone, an unusual type of oxygen molecule that is relatively abundant in the stratosphere, heats this layer as it absorbs energy from incoming ultraviolet radiation from the Sun. </a:t>
            </a:r>
          </a:p>
          <a:p>
            <a:pPr>
              <a:buNone/>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802" name="Picture 2" descr="Chapter 13,14&amp;15: Ecology - *RECHS Biology Class*"/>
          <p:cNvPicPr>
            <a:picLocks noChangeAspect="1" noChangeArrowheads="1"/>
          </p:cNvPicPr>
          <p:nvPr/>
        </p:nvPicPr>
        <p:blipFill>
          <a:blip r:embed="rId2"/>
          <a:srcRect/>
          <a:stretch>
            <a:fillRect/>
          </a:stretch>
        </p:blipFill>
        <p:spPr bwMode="auto">
          <a:xfrm>
            <a:off x="5905499" y="2058194"/>
            <a:ext cx="5133975"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64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ATMOSPHERE</a:t>
            </a:r>
          </a:p>
        </p:txBody>
      </p:sp>
      <p:sp>
        <p:nvSpPr>
          <p:cNvPr id="3" name="Content Placeholder 2"/>
          <p:cNvSpPr>
            <a:spLocks noGrp="1"/>
          </p:cNvSpPr>
          <p:nvPr>
            <p:ph idx="1"/>
          </p:nvPr>
        </p:nvSpPr>
        <p:spPr>
          <a:xfrm>
            <a:off x="838199" y="1825625"/>
            <a:ext cx="4848225" cy="4351338"/>
          </a:xfrm>
          <a:solidFill>
            <a:schemeClr val="bg1"/>
          </a:solidFill>
          <a:ln>
            <a:solidFill>
              <a:schemeClr val="bg1"/>
            </a:solidFill>
          </a:ln>
        </p:spPr>
        <p:txBody>
          <a:bodyPr>
            <a:normAutofit fontScale="62500" lnSpcReduction="20000"/>
          </a:bodyPr>
          <a:lstStyle/>
          <a:p>
            <a:pPr>
              <a:buNone/>
            </a:pPr>
            <a:endParaRPr lang="en-US" sz="2900" b="1" dirty="0">
              <a:solidFill>
                <a:srgbClr val="C00000"/>
              </a:solidFill>
              <a:latin typeface="Times New Roman" panose="02020603050405020304" pitchFamily="18" charset="0"/>
              <a:cs typeface="Times New Roman" panose="02020603050405020304" pitchFamily="18" charset="0"/>
            </a:endParaRPr>
          </a:p>
          <a:p>
            <a:pPr>
              <a:buNone/>
            </a:pPr>
            <a:r>
              <a:rPr lang="en-US" sz="2900" b="1" dirty="0">
                <a:solidFill>
                  <a:srgbClr val="C00000"/>
                </a:solidFill>
                <a:latin typeface="Times New Roman" panose="02020603050405020304" pitchFamily="18" charset="0"/>
                <a:cs typeface="Times New Roman" panose="02020603050405020304" pitchFamily="18" charset="0"/>
              </a:rPr>
              <a:t>Mesosphere</a:t>
            </a:r>
          </a:p>
          <a:p>
            <a:pPr algn="just">
              <a:buFont typeface="Wingdings" pitchFamily="2" charset="2"/>
              <a:buChar char="§"/>
            </a:pPr>
            <a:r>
              <a:rPr lang="en-US" sz="2900" dirty="0">
                <a:latin typeface="Times New Roman" panose="02020603050405020304" pitchFamily="18" charset="0"/>
                <a:cs typeface="Times New Roman" panose="02020603050405020304" pitchFamily="18" charset="0"/>
              </a:rPr>
              <a:t>The mesosphere is directly above the stratosphere and below the thermosphere.</a:t>
            </a:r>
          </a:p>
          <a:p>
            <a:pPr algn="just">
              <a:buFont typeface="Wingdings" pitchFamily="2" charset="2"/>
              <a:buChar char="§"/>
            </a:pPr>
            <a:endParaRPr lang="en-US" sz="29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sz="2900" dirty="0">
                <a:latin typeface="Times New Roman" panose="02020603050405020304" pitchFamily="18" charset="0"/>
                <a:cs typeface="Times New Roman" panose="02020603050405020304" pitchFamily="18" charset="0"/>
              </a:rPr>
              <a:t>The coldest temperatures in Earth's atmosphere is found near the top of this layer. </a:t>
            </a:r>
          </a:p>
          <a:p>
            <a:pPr>
              <a:buFont typeface="Wingdings" pitchFamily="2" charset="2"/>
              <a:buChar char="§"/>
            </a:pPr>
            <a:endParaRPr lang="en-US" sz="2900" b="1" dirty="0">
              <a:latin typeface="Times New Roman" panose="02020603050405020304" pitchFamily="18" charset="0"/>
              <a:cs typeface="Times New Roman" panose="02020603050405020304" pitchFamily="18" charset="0"/>
            </a:endParaRPr>
          </a:p>
          <a:p>
            <a:pPr>
              <a:buNone/>
            </a:pPr>
            <a:r>
              <a:rPr lang="en-US" sz="2900" b="1" dirty="0">
                <a:solidFill>
                  <a:srgbClr val="C00000"/>
                </a:solidFill>
                <a:latin typeface="Times New Roman" panose="02020603050405020304" pitchFamily="18" charset="0"/>
                <a:cs typeface="Times New Roman" panose="02020603050405020304" pitchFamily="18" charset="0"/>
              </a:rPr>
              <a:t>Thermosphere</a:t>
            </a:r>
          </a:p>
          <a:p>
            <a:pPr algn="just">
              <a:buFont typeface="Wingdings" pitchFamily="2" charset="2"/>
              <a:buChar char="§"/>
            </a:pPr>
            <a:r>
              <a:rPr lang="en-US" sz="2900" dirty="0">
                <a:latin typeface="Times New Roman" panose="02020603050405020304" pitchFamily="18" charset="0"/>
                <a:cs typeface="Times New Roman" panose="02020603050405020304" pitchFamily="18" charset="0"/>
              </a:rPr>
              <a:t>Based on the vertical temperature profile in the atmosphere, the thermosphere is the highest layer, located above the mesosphere.</a:t>
            </a:r>
          </a:p>
          <a:p>
            <a:pPr algn="just">
              <a:buFont typeface="Wingdings" pitchFamily="2" charset="2"/>
              <a:buChar char="§"/>
            </a:pPr>
            <a:endParaRPr lang="en-US" sz="29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sz="2900" dirty="0">
                <a:latin typeface="Times New Roman" panose="02020603050405020304" pitchFamily="18" charset="0"/>
                <a:cs typeface="Times New Roman" panose="02020603050405020304" pitchFamily="18" charset="0"/>
              </a:rPr>
              <a:t>The Thermosphere is so big that it is divided into two additional parts:   the Ionosphere and the Exosphere. </a:t>
            </a:r>
          </a:p>
          <a:p>
            <a:pPr>
              <a:buNone/>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802" name="Picture 2" descr="Chapter 13,14&amp;15: Ecology - *RECHS Biology Class*"/>
          <p:cNvPicPr>
            <a:picLocks noChangeAspect="1" noChangeArrowheads="1"/>
          </p:cNvPicPr>
          <p:nvPr/>
        </p:nvPicPr>
        <p:blipFill>
          <a:blip r:embed="rId2"/>
          <a:srcRect/>
          <a:stretch>
            <a:fillRect/>
          </a:stretch>
        </p:blipFill>
        <p:spPr bwMode="auto">
          <a:xfrm>
            <a:off x="6043612" y="2468208"/>
            <a:ext cx="5133975" cy="3297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64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LITHOSPHERE</a:t>
            </a:r>
          </a:p>
        </p:txBody>
      </p:sp>
      <p:sp>
        <p:nvSpPr>
          <p:cNvPr id="3" name="Content Placeholder 2"/>
          <p:cNvSpPr>
            <a:spLocks noGrp="1"/>
          </p:cNvSpPr>
          <p:nvPr>
            <p:ph idx="1"/>
          </p:nvPr>
        </p:nvSpPr>
        <p:spPr>
          <a:solidFill>
            <a:schemeClr val="bg1"/>
          </a:solidFill>
        </p:spPr>
        <p:txBody>
          <a:bodyPr>
            <a:normAutofit/>
          </a:bodyPr>
          <a:lstStyle/>
          <a:p>
            <a:pPr marL="0" indent="0" algn="just">
              <a:buNone/>
            </a:pPr>
            <a:endParaRPr lang="en-US" altLang="en-US" sz="1600" dirty="0">
              <a:latin typeface="Casper"/>
            </a:endParaRPr>
          </a:p>
          <a:p>
            <a:pPr algn="just">
              <a:buFont typeface="Arial" charset="0"/>
              <a:buChar char="•"/>
            </a:pPr>
            <a:r>
              <a:rPr lang="en-US" altLang="en-US" sz="1800" dirty="0">
                <a:latin typeface="Times New Roman" panose="02020603050405020304" pitchFamily="18" charset="0"/>
                <a:cs typeface="Times New Roman" panose="02020603050405020304" pitchFamily="18" charset="0"/>
              </a:rPr>
              <a:t> Lithosphere is t</a:t>
            </a:r>
            <a:r>
              <a:rPr lang="en-US" sz="1800" dirty="0">
                <a:latin typeface="Times New Roman" panose="02020603050405020304" pitchFamily="18" charset="0"/>
                <a:cs typeface="Times New Roman" panose="02020603050405020304" pitchFamily="18" charset="0"/>
              </a:rPr>
              <a:t>he rigid outer part of the earth, consisting of the crust and upper mantle.</a:t>
            </a:r>
            <a:endParaRPr lang="en-US" altLang="en-US" sz="1800" dirty="0">
              <a:latin typeface="Times New Roman" panose="02020603050405020304" pitchFamily="18" charset="0"/>
              <a:cs typeface="Times New Roman" panose="02020603050405020304" pitchFamily="18" charset="0"/>
            </a:endParaRPr>
          </a:p>
          <a:p>
            <a:pPr algn="just">
              <a:buFont typeface="Arial" charset="0"/>
              <a:buChar char="•"/>
            </a:pPr>
            <a:r>
              <a:rPr lang="en-US" altLang="en-US" sz="1800" dirty="0">
                <a:latin typeface="Times New Roman" panose="02020603050405020304" pitchFamily="18" charset="0"/>
                <a:cs typeface="Times New Roman" panose="02020603050405020304" pitchFamily="18" charset="0"/>
              </a:rPr>
              <a:t>The Earth is divided into three layers</a:t>
            </a:r>
          </a:p>
          <a:p>
            <a:pPr marL="0" indent="0" algn="just">
              <a:buNone/>
            </a:pPr>
            <a:r>
              <a:rPr lang="en-US" altLang="en-US" sz="1800" dirty="0">
                <a:latin typeface="Times New Roman" panose="02020603050405020304" pitchFamily="18" charset="0"/>
                <a:cs typeface="Times New Roman" panose="02020603050405020304" pitchFamily="18" charset="0"/>
              </a:rPr>
              <a:t>     — the crust, the mantle, and the core</a:t>
            </a:r>
          </a:p>
          <a:p>
            <a:pPr marL="0" indent="0" algn="just">
              <a:buNone/>
            </a:pPr>
            <a:r>
              <a:rPr lang="en-US" altLang="en-US" sz="1800" dirty="0">
                <a:latin typeface="Times New Roman" panose="02020603050405020304" pitchFamily="18" charset="0"/>
                <a:cs typeface="Times New Roman" panose="02020603050405020304" pitchFamily="18" charset="0"/>
              </a:rPr>
              <a:t>     —based on the chemical compounds </a:t>
            </a:r>
          </a:p>
          <a:p>
            <a:pPr marL="0" indent="0" algn="just">
              <a:buNone/>
            </a:pPr>
            <a:r>
              <a:rPr lang="en-US" altLang="en-US" sz="1800" dirty="0">
                <a:latin typeface="Times New Roman" panose="02020603050405020304" pitchFamily="18" charset="0"/>
                <a:cs typeface="Times New Roman" panose="02020603050405020304" pitchFamily="18" charset="0"/>
              </a:rPr>
              <a:t>         that make up each layer.</a:t>
            </a:r>
          </a:p>
          <a:p>
            <a:pPr algn="just">
              <a:buFont typeface="Arial" charset="0"/>
              <a:buChar char="•"/>
            </a:pPr>
            <a:endParaRPr lang="en-US" altLang="en-US" sz="1800" dirty="0">
              <a:latin typeface="Times New Roman" panose="02020603050405020304" pitchFamily="18" charset="0"/>
              <a:cs typeface="Times New Roman" panose="02020603050405020304" pitchFamily="18" charset="0"/>
            </a:endParaRPr>
          </a:p>
          <a:p>
            <a:pPr algn="just">
              <a:buFont typeface="Arial" charset="0"/>
              <a:buChar char="•"/>
            </a:pPr>
            <a:r>
              <a:rPr lang="en-US" altLang="en-US" sz="1800" dirty="0">
                <a:latin typeface="Times New Roman" panose="02020603050405020304" pitchFamily="18" charset="0"/>
                <a:cs typeface="Times New Roman" panose="02020603050405020304" pitchFamily="18" charset="0"/>
              </a:rPr>
              <a:t>The lithosphere occupies 30% of the total </a:t>
            </a:r>
          </a:p>
          <a:p>
            <a:pPr marL="0" indent="0" algn="just">
              <a:buNone/>
            </a:pPr>
            <a:r>
              <a:rPr lang="en-US" altLang="en-US" sz="1800" dirty="0">
                <a:latin typeface="Times New Roman" panose="02020603050405020304" pitchFamily="18" charset="0"/>
                <a:cs typeface="Times New Roman" panose="02020603050405020304" pitchFamily="18" charset="0"/>
              </a:rPr>
              <a:t>    Earth’s surface.</a:t>
            </a:r>
          </a:p>
        </p:txBody>
      </p:sp>
      <p:sp>
        <p:nvSpPr>
          <p:cNvPr id="4" name="Slide Number Placeholder 3"/>
          <p:cNvSpPr>
            <a:spLocks noGrp="1"/>
          </p:cNvSpPr>
          <p:nvPr>
            <p:ph type="sldNum" sz="quarter" idx="12"/>
          </p:nvPr>
        </p:nvSpPr>
        <p:spPr>
          <a:xfrm>
            <a:off x="8610600" y="6369050"/>
            <a:ext cx="2743200" cy="365125"/>
          </a:xfrm>
        </p:spPr>
        <p:txBody>
          <a:bodyPr/>
          <a:lstStyle/>
          <a:p>
            <a:fld id="{BDCDBBEF-AA6C-4BA6-85B2-A17D7F280E38}" type="slidenum">
              <a:rPr lang="en-US" smtClean="0"/>
              <a:pPr/>
              <a:t>14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75" y="2686050"/>
            <a:ext cx="5635848" cy="32572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77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LITHOSPHERE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 name="Picture 2"/>
          <p:cNvPicPr>
            <a:picLocks noGrp="1" noChangeAspect="1" noChangeArrowheads="1"/>
          </p:cNvPicPr>
          <p:nvPr>
            <p:ph idx="1"/>
          </p:nvPr>
        </p:nvPicPr>
        <p:blipFill>
          <a:blip r:embed="rId2"/>
          <a:srcRect/>
          <a:stretch>
            <a:fillRect/>
          </a:stretch>
        </p:blipFill>
        <p:spPr bwMode="auto">
          <a:xfrm>
            <a:off x="1657350" y="1950664"/>
            <a:ext cx="8763000" cy="3982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177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360361"/>
            <a:ext cx="10515600" cy="1263651"/>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838200" y="360361"/>
            <a:ext cx="10515600" cy="1279527"/>
          </a:xfrm>
        </p:spPr>
        <p:style>
          <a:lnRef idx="2">
            <a:schemeClr val="dk1"/>
          </a:lnRef>
          <a:fillRef idx="1">
            <a:schemeClr val="lt1"/>
          </a:fillRef>
          <a:effectRef idx="0">
            <a:schemeClr val="dk1"/>
          </a:effectRef>
          <a:fontRef idx="minor">
            <a:schemeClr val="dk1"/>
          </a:fontRef>
        </p:style>
        <p:txBody>
          <a:bodyPr>
            <a:normAutofit/>
          </a:bodyPr>
          <a:lstStyle/>
          <a:p>
            <a:pPr algn="ctr"/>
            <a:r>
              <a:rPr lang="en-US" b="1" dirty="0">
                <a:latin typeface="Casper Bold"/>
              </a:rPr>
              <a:t>SCOPE</a:t>
            </a:r>
          </a:p>
        </p:txBody>
      </p:sp>
      <p:sp>
        <p:nvSpPr>
          <p:cNvPr id="3" name="Content Placeholder 2"/>
          <p:cNvSpPr>
            <a:spLocks noGrp="1"/>
          </p:cNvSpPr>
          <p:nvPr>
            <p:ph idx="1"/>
          </p:nvPr>
        </p:nvSpPr>
        <p:spPr>
          <a:xfrm>
            <a:off x="838200" y="1912937"/>
            <a:ext cx="10515600" cy="4351338"/>
          </a:xfrm>
          <a:solidFill>
            <a:schemeClr val="bg1"/>
          </a:solidFill>
        </p:spPr>
        <p:txBody>
          <a:bodyPr>
            <a:normAutofit/>
          </a:bodyPr>
          <a:lstStyle/>
          <a:p>
            <a:pPr marL="0" indent="0" algn="just">
              <a:buNone/>
            </a:pPr>
            <a:r>
              <a:rPr lang="en-US" altLang="en-US" sz="1800" b="1" dirty="0">
                <a:latin typeface="Times New Roman" panose="02020603050405020304" pitchFamily="18" charset="0"/>
                <a:cs typeface="Times New Roman" panose="02020603050405020304" pitchFamily="18" charset="0"/>
              </a:rPr>
              <a:t>Several career options have emerged in this field that are categorized as follows :</a:t>
            </a:r>
          </a:p>
          <a:p>
            <a:pPr algn="just"/>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Research &amp; Development (R &amp; D ) in the environment: </a:t>
            </a:r>
            <a:r>
              <a:rPr lang="en-US" sz="1800" b="0" i="0" dirty="0">
                <a:effectLst/>
                <a:latin typeface="Times New Roman" panose="02020603050405020304" pitchFamily="18" charset="0"/>
                <a:cs typeface="Times New Roman" panose="02020603050405020304" pitchFamily="18" charset="0"/>
              </a:rPr>
              <a:t>Research and Development in environmental studies involve scientific investigations and technological advancements aimed at understanding and finding solutions to environmental challenges.</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Green Advocacy: </a:t>
            </a:r>
            <a:r>
              <a:rPr lang="en-US" sz="1800" b="0" i="0" dirty="0">
                <a:effectLst/>
                <a:latin typeface="Times New Roman" panose="02020603050405020304" pitchFamily="18" charset="0"/>
                <a:cs typeface="Times New Roman" panose="02020603050405020304" pitchFamily="18" charset="0"/>
              </a:rPr>
              <a:t>Green advocacy involves raising awareness about environmental issues, advocating for policies and practices that promote environmental protection, and pushing for sustainable development.</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Green marketing: </a:t>
            </a:r>
            <a:r>
              <a:rPr lang="en-US" sz="1800" b="0" i="0" dirty="0">
                <a:effectLst/>
                <a:latin typeface="Times New Roman" panose="02020603050405020304" pitchFamily="18" charset="0"/>
                <a:cs typeface="Times New Roman" panose="02020603050405020304" pitchFamily="18" charset="0"/>
              </a:rPr>
              <a:t>Green marketing refers to the promotion and advertising of products and services with a focus on their environmentally friendly attributes. </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Green Media: </a:t>
            </a:r>
            <a:r>
              <a:rPr lang="en-US" sz="1800" b="0" i="0" dirty="0">
                <a:effectLst/>
                <a:latin typeface="Times New Roman" panose="02020603050405020304" pitchFamily="18" charset="0"/>
                <a:cs typeface="Times New Roman" panose="02020603050405020304" pitchFamily="18" charset="0"/>
              </a:rPr>
              <a:t>Green media encompasses various forms of media, such as television, radio, newspapers, magazines, websites, and social media, that cover environmental issues and promote sustainable practices.</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Environment Consultancy: </a:t>
            </a:r>
            <a:r>
              <a:rPr lang="en-US" sz="1800" b="0" i="0" dirty="0">
                <a:effectLst/>
                <a:latin typeface="Times New Roman" panose="02020603050405020304" pitchFamily="18" charset="0"/>
                <a:cs typeface="Times New Roman" panose="02020603050405020304" pitchFamily="18" charset="0"/>
              </a:rPr>
              <a:t>Environmental consultancy involves providing expert advice and solutions to individuals, businesses, and governments on environmental matters.</a:t>
            </a:r>
            <a:r>
              <a:rPr lang="en-US" altLang="en-US" sz="1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scar Education: Scope and Importance of Environmental Studies"/>
          <p:cNvPicPr>
            <a:picLocks noChangeAspect="1" noChangeArrowheads="1"/>
          </p:cNvPicPr>
          <p:nvPr/>
        </p:nvPicPr>
        <p:blipFill>
          <a:blip r:embed="rId2"/>
          <a:srcRect/>
          <a:stretch>
            <a:fillRect/>
          </a:stretch>
        </p:blipFill>
        <p:spPr bwMode="auto">
          <a:xfrm>
            <a:off x="8496300" y="5514180"/>
            <a:ext cx="2346779" cy="1024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112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803400"/>
            <a:ext cx="10515600" cy="436880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NEED FOR PUBLIC AWARENESS </a:t>
            </a:r>
          </a:p>
        </p:txBody>
      </p:sp>
      <p:sp>
        <p:nvSpPr>
          <p:cNvPr id="3" name="Content Placeholder 2"/>
          <p:cNvSpPr>
            <a:spLocks noGrp="1"/>
          </p:cNvSpPr>
          <p:nvPr>
            <p:ph idx="1"/>
          </p:nvPr>
        </p:nvSpPr>
        <p:spPr>
          <a:xfrm>
            <a:off x="838199" y="1825625"/>
            <a:ext cx="6181725" cy="4351338"/>
          </a:xfrm>
        </p:spPr>
        <p:txBody>
          <a:bodyPr>
            <a:normAutofit/>
          </a:bodyPr>
          <a:lstStyle/>
          <a:p>
            <a:pPr algn="just">
              <a:lnSpc>
                <a:spcPct val="150000"/>
              </a:lnSpc>
              <a:buFont typeface="Wingdings" pitchFamily="2" charset="2"/>
              <a:buChar char="§"/>
            </a:pPr>
            <a:r>
              <a:rPr lang="en-US" altLang="en-US" sz="1800" dirty="0">
                <a:latin typeface="Times New Roman" panose="02020603050405020304" pitchFamily="18" charset="0"/>
                <a:cs typeface="Times New Roman" panose="02020603050405020304" pitchFamily="18" charset="0"/>
              </a:rPr>
              <a:t>For creating awareness among people on environmental problems and conservation </a:t>
            </a:r>
          </a:p>
          <a:p>
            <a:pPr algn="just">
              <a:lnSpc>
                <a:spcPct val="150000"/>
              </a:lnSpc>
              <a:buFont typeface="Wingdings" pitchFamily="2" charset="2"/>
              <a:buChar char="§"/>
            </a:pPr>
            <a:r>
              <a:rPr lang="en-US" altLang="en-US" sz="1800" dirty="0">
                <a:latin typeface="Times New Roman" panose="02020603050405020304" pitchFamily="18" charset="0"/>
                <a:cs typeface="Times New Roman" panose="02020603050405020304" pitchFamily="18" charset="0"/>
              </a:rPr>
              <a:t>For creating such an atmosphere so that people help in decision making for various developmental </a:t>
            </a:r>
            <a:r>
              <a:rPr lang="en-US" altLang="en-US" sz="1800" dirty="0" err="1">
                <a:latin typeface="Times New Roman" panose="02020603050405020304" pitchFamily="18" charset="0"/>
                <a:cs typeface="Times New Roman" panose="02020603050405020304" pitchFamily="18" charset="0"/>
              </a:rPr>
              <a:t>programmes</a:t>
            </a:r>
            <a:r>
              <a:rPr lang="en-US" altLang="en-US" sz="1800" dirty="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
            </a:pPr>
            <a:r>
              <a:rPr lang="en-US" altLang="en-US" sz="1800" dirty="0">
                <a:latin typeface="Times New Roman" panose="02020603050405020304" pitchFamily="18" charset="0"/>
                <a:cs typeface="Times New Roman" panose="02020603050405020304" pitchFamily="18" charset="0"/>
              </a:rPr>
              <a:t>Study of environmental science is very important for every one to take part in </a:t>
            </a:r>
          </a:p>
          <a:p>
            <a:pPr lvl="1">
              <a:buFont typeface="Wingdings" pitchFamily="2" charset="2"/>
              <a:buChar char="ü"/>
            </a:pPr>
            <a:r>
              <a:rPr lang="en-US" altLang="en-US" sz="1800" dirty="0">
                <a:latin typeface="Times New Roman" panose="02020603050405020304" pitchFamily="18" charset="0"/>
                <a:cs typeface="Times New Roman" panose="02020603050405020304" pitchFamily="18" charset="0"/>
              </a:rPr>
              <a:t> Protecting wild life, </a:t>
            </a:r>
          </a:p>
          <a:p>
            <a:pPr lvl="1">
              <a:buFont typeface="Wingdings" pitchFamily="2" charset="2"/>
              <a:buChar char="ü"/>
            </a:pPr>
            <a:r>
              <a:rPr lang="en-US" altLang="en-US" sz="1800" dirty="0">
                <a:latin typeface="Times New Roman" panose="02020603050405020304" pitchFamily="18" charset="0"/>
                <a:cs typeface="Times New Roman" panose="02020603050405020304" pitchFamily="18" charset="0"/>
              </a:rPr>
              <a:t> Educating and helping others for avoiding pollution of oceans and rivers, </a:t>
            </a:r>
          </a:p>
          <a:p>
            <a:pPr lvl="1">
              <a:buFont typeface="Wingdings" pitchFamily="2" charset="2"/>
              <a:buChar char="ü"/>
            </a:pPr>
            <a:r>
              <a:rPr lang="en-US" altLang="en-US" sz="1800" dirty="0">
                <a:latin typeface="Times New Roman" panose="02020603050405020304" pitchFamily="18" charset="0"/>
                <a:cs typeface="Times New Roman" panose="02020603050405020304" pitchFamily="18" charset="0"/>
              </a:rPr>
              <a:t>Protection of natural growth of trees</a:t>
            </a:r>
          </a:p>
          <a:p>
            <a:pPr algn="just">
              <a:lnSpc>
                <a:spcPct val="150000"/>
              </a:lnSpc>
              <a:buFont typeface="Wingdings" pitchFamily="2" charset="2"/>
              <a:buChar char="§"/>
            </a:pPr>
            <a:endParaRPr lang="en-US" alt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dirty="0"/>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ocial media &amp; public opinion: Who are the real stars?"/>
          <p:cNvPicPr>
            <a:picLocks noChangeAspect="1" noChangeArrowheads="1"/>
          </p:cNvPicPr>
          <p:nvPr/>
        </p:nvPicPr>
        <p:blipFill>
          <a:blip r:embed="rId2"/>
          <a:srcRect/>
          <a:stretch>
            <a:fillRect/>
          </a:stretch>
        </p:blipFill>
        <p:spPr bwMode="auto">
          <a:xfrm>
            <a:off x="7289799" y="2033134"/>
            <a:ext cx="3873501" cy="3881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21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4400" b="1" dirty="0">
                <a:latin typeface="Casper Bold"/>
                <a:ea typeface="Karla" pitchFamily="2" charset="0"/>
                <a:cs typeface="Karla" pitchFamily="2" charset="0"/>
              </a:rPr>
              <a:t>BIODIVERSITY</a:t>
            </a:r>
            <a:endParaRPr lang="en-US" b="1" dirty="0">
              <a:latin typeface="Casper Bold"/>
            </a:endParaRPr>
          </a:p>
        </p:txBody>
      </p:sp>
      <p:sp>
        <p:nvSpPr>
          <p:cNvPr id="3" name="Content Placeholder 2"/>
          <p:cNvSpPr>
            <a:spLocks noGrp="1"/>
          </p:cNvSpPr>
          <p:nvPr>
            <p:ph idx="1"/>
          </p:nvPr>
        </p:nvSpPr>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Biodiversity word is generated by the combination of two words i.e. (bio which means life and diversity which means variety)  </a:t>
            </a:r>
          </a:p>
          <a:p>
            <a:pPr algn="just"/>
            <a:r>
              <a:rPr lang="en-US" sz="1800" dirty="0">
                <a:latin typeface="Times New Roman" panose="02020603050405020304" pitchFamily="18" charset="0"/>
                <a:cs typeface="Times New Roman" panose="02020603050405020304" pitchFamily="18" charset="0"/>
              </a:rPr>
              <a:t>Biodiversity refers to the variety and variability among living organisms on the earth such as different plants, animals, and microorganisms. </a:t>
            </a:r>
          </a:p>
          <a:p>
            <a:pPr algn="just"/>
            <a:r>
              <a:rPr lang="en-US" sz="1800" dirty="0">
                <a:latin typeface="Times New Roman" panose="02020603050405020304" pitchFamily="18" charset="0"/>
                <a:cs typeface="Times New Roman" panose="02020603050405020304" pitchFamily="18" charset="0"/>
              </a:rPr>
              <a:t>The term biodiversity was coined by Walter G. Rosen in 1985.</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66" name="AutoShape 2" descr="Taking Nature's Pulse: Section 1: Primer on Biodiversi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2" descr="http://conservingbiodiversity.yolasite.com/resources/Biodiversity-Awareness.jpg">
            <a:extLst>
              <a:ext uri="{FF2B5EF4-FFF2-40B4-BE49-F238E27FC236}">
                <a16:creationId xmlns:a16="http://schemas.microsoft.com/office/drawing/2014/main" id="{F017CF43-3AB0-8FBC-BDF7-2A4E53328397}"/>
              </a:ext>
            </a:extLst>
          </p:cNvPr>
          <p:cNvPicPr>
            <a:picLocks noChangeAspect="1" noChangeArrowheads="1"/>
          </p:cNvPicPr>
          <p:nvPr/>
        </p:nvPicPr>
        <p:blipFill>
          <a:blip r:embed="rId2"/>
          <a:srcRect/>
          <a:stretch>
            <a:fillRect/>
          </a:stretch>
        </p:blipFill>
        <p:spPr bwMode="auto">
          <a:xfrm>
            <a:off x="1123950" y="3943350"/>
            <a:ext cx="9882050" cy="19621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733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b="1" dirty="0">
                <a:latin typeface="Casper Bold"/>
              </a:rPr>
              <a:t>LEVELS OF BIODIVERSITY</a:t>
            </a:r>
          </a:p>
        </p:txBody>
      </p:sp>
      <p:sp>
        <p:nvSpPr>
          <p:cNvPr id="3" name="Content Placeholder 2"/>
          <p:cNvSpPr>
            <a:spLocks noGrp="1"/>
          </p:cNvSpPr>
          <p:nvPr>
            <p:ph idx="1"/>
          </p:nvPr>
        </p:nvSpPr>
        <p:spPr>
          <a:xfrm>
            <a:off x="838200" y="1639888"/>
            <a:ext cx="5400675" cy="4351338"/>
          </a:xfrm>
        </p:spPr>
        <p:txBody>
          <a:bodyPr>
            <a:normAutofit lnSpcReduction="10000"/>
          </a:bodyPr>
          <a:lstStyle/>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r>
              <a:rPr lang="en-US" altLang="en-US" sz="1900" b="1" dirty="0">
                <a:solidFill>
                  <a:srgbClr val="C00000"/>
                </a:solidFill>
                <a:latin typeface="Times New Roman" panose="02020603050405020304" pitchFamily="18" charset="0"/>
                <a:cs typeface="Times New Roman" panose="02020603050405020304" pitchFamily="18" charset="0"/>
              </a:rPr>
              <a:t>There are three levels of biodiversity-</a:t>
            </a:r>
          </a:p>
          <a:p>
            <a:endParaRPr lang="en-US" alt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altLang="en-US" sz="1800" b="1" dirty="0">
                <a:latin typeface="Times New Roman" panose="02020603050405020304" pitchFamily="18" charset="0"/>
                <a:cs typeface="Times New Roman" panose="02020603050405020304" pitchFamily="18" charset="0"/>
              </a:rPr>
              <a:t>Genetic diversity: </a:t>
            </a:r>
            <a:r>
              <a:rPr lang="en-US" sz="1800" b="0" i="0" dirty="0">
                <a:effectLst/>
                <a:latin typeface="Times New Roman" panose="02020603050405020304" pitchFamily="18" charset="0"/>
                <a:cs typeface="Times New Roman" panose="02020603050405020304" pitchFamily="18" charset="0"/>
              </a:rPr>
              <a:t>Genetic diversity refers to the variation in the genes within a particular species. </a:t>
            </a:r>
            <a:endParaRPr lang="en-US" alt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altLang="en-US" sz="1800" b="1" dirty="0">
                <a:latin typeface="Times New Roman" panose="02020603050405020304" pitchFamily="18" charset="0"/>
                <a:cs typeface="Times New Roman" panose="02020603050405020304" pitchFamily="18" charset="0"/>
              </a:rPr>
              <a:t>Species diversity: </a:t>
            </a:r>
            <a:r>
              <a:rPr lang="en-US" sz="1800" b="0" i="0" dirty="0">
                <a:effectLst/>
                <a:latin typeface="Times New Roman" panose="02020603050405020304" pitchFamily="18" charset="0"/>
                <a:cs typeface="Times New Roman" panose="02020603050405020304" pitchFamily="18" charset="0"/>
              </a:rPr>
              <a:t>Species diversity is the variety of different species that coexist within a specific region or ecosystem</a:t>
            </a:r>
            <a:endParaRPr lang="en-US" alt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altLang="en-US" sz="1800" b="1" dirty="0">
                <a:latin typeface="Times New Roman" panose="02020603050405020304" pitchFamily="18" charset="0"/>
                <a:cs typeface="Times New Roman" panose="02020603050405020304" pitchFamily="18" charset="0"/>
              </a:rPr>
              <a:t>Ecosystem diversity: </a:t>
            </a:r>
            <a:r>
              <a:rPr lang="en-US" sz="1800" b="0" i="0" dirty="0">
                <a:effectLst/>
                <a:latin typeface="Times New Roman" panose="02020603050405020304" pitchFamily="18" charset="0"/>
                <a:cs typeface="Times New Roman" panose="02020603050405020304" pitchFamily="18" charset="0"/>
              </a:rPr>
              <a:t>Ecosystem diversity refers to the variety of ecosystems or habitats present in a particular geographic area or across the planet</a:t>
            </a:r>
            <a:endParaRPr lang="en-US" alt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eneticDiversity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2124076"/>
            <a:ext cx="4494055"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2466" name="AutoShape 2" descr="Taking Nature's Pulse: Section 1: Primer on Biodiversi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483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2398" y="1028700"/>
            <a:ext cx="4890901" cy="4873625"/>
          </a:xfrm>
        </p:spPr>
        <p:txBody>
          <a:bodyPr>
            <a:normAutofit/>
          </a:bodyPr>
          <a:lstStyle/>
          <a:p>
            <a:pPr marL="0" indent="0">
              <a:buNone/>
            </a:pPr>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995898" y="126621"/>
            <a:ext cx="467653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b="1" dirty="0">
                <a:latin typeface="Casper Bold"/>
                <a:ea typeface="Karla" pitchFamily="2" charset="0"/>
                <a:cs typeface="Karla" pitchFamily="2" charset="0"/>
              </a:rPr>
              <a:t>INTRODUCTION TO ENVIRONMENT</a:t>
            </a:r>
            <a:br>
              <a:rPr lang="en-US" sz="4400" b="1" dirty="0">
                <a:latin typeface="Casper Bold" panose="02000806040000020004" pitchFamily="2" charset="0"/>
                <a:ea typeface="Karla" pitchFamily="2" charset="0"/>
                <a:cs typeface="Karla" pitchFamily="2" charset="0"/>
              </a:rPr>
            </a:b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011394" y="838200"/>
            <a:ext cx="515190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83415942"/>
              </p:ext>
            </p:extLst>
          </p:nvPr>
        </p:nvGraphicFramePr>
        <p:xfrm>
          <a:off x="80682" y="1826659"/>
          <a:ext cx="5743626" cy="4075477"/>
        </p:xfrm>
        <a:graphic>
          <a:graphicData uri="http://schemas.openxmlformats.org/drawingml/2006/table">
            <a:tbl>
              <a:tblPr firstRow="1" firstCol="1" bandRow="1">
                <a:tableStyleId>{5940675A-B579-460E-94D1-54222C63F5DA}</a:tableStyleId>
              </a:tblPr>
              <a:tblGrid>
                <a:gridCol w="833718">
                  <a:extLst>
                    <a:ext uri="{9D8B030D-6E8A-4147-A177-3AD203B41FA5}">
                      <a16:colId xmlns:a16="http://schemas.microsoft.com/office/drawing/2014/main" val="20000"/>
                    </a:ext>
                  </a:extLst>
                </a:gridCol>
                <a:gridCol w="4909908">
                  <a:extLst>
                    <a:ext uri="{9D8B030D-6E8A-4147-A177-3AD203B41FA5}">
                      <a16:colId xmlns:a16="http://schemas.microsoft.com/office/drawing/2014/main" val="20001"/>
                    </a:ext>
                  </a:extLst>
                </a:gridCol>
              </a:tblGrid>
              <a:tr h="540946">
                <a:tc>
                  <a:txBody>
                    <a:bodyPr/>
                    <a:lstStyle/>
                    <a:p>
                      <a:pPr marL="0" marR="0" algn="ctr">
                        <a:lnSpc>
                          <a:spcPct val="115000"/>
                        </a:lnSpc>
                        <a:spcBef>
                          <a:spcPts val="0"/>
                        </a:spcBef>
                        <a:spcAft>
                          <a:spcPts val="0"/>
                        </a:spcAft>
                      </a:pPr>
                      <a:r>
                        <a:rPr lang="en-US" sz="1600" b="1" dirty="0">
                          <a:effectLst/>
                          <a:latin typeface="+mn-lt"/>
                        </a:rPr>
                        <a:t>CO Number</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b="1" dirty="0">
                          <a:effectLst/>
                          <a:latin typeface="+mn-lt"/>
                        </a:rPr>
                        <a:t>Title </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57994">
                <a:tc>
                  <a:txBody>
                    <a:bodyPr/>
                    <a:lstStyle/>
                    <a:p>
                      <a:pPr marL="0" marR="0">
                        <a:lnSpc>
                          <a:spcPct val="115000"/>
                        </a:lnSpc>
                        <a:spcBef>
                          <a:spcPts val="0"/>
                        </a:spcBef>
                        <a:spcAft>
                          <a:spcPts val="0"/>
                        </a:spcAft>
                      </a:pPr>
                      <a:r>
                        <a:rPr lang="en-US" sz="1600" b="1" dirty="0">
                          <a:solidFill>
                            <a:schemeClr val="tx1"/>
                          </a:solidFill>
                          <a:effectLst/>
                          <a:latin typeface="+mn-lt"/>
                        </a:rPr>
                        <a:t>CO1</a:t>
                      </a:r>
                      <a:endParaRPr lang="en-US" sz="16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0" dirty="0">
                          <a:solidFill>
                            <a:schemeClr val="tx1"/>
                          </a:solidFill>
                          <a:effectLst/>
                          <a:latin typeface="+mn-lt"/>
                          <a:ea typeface="Calibri"/>
                          <a:cs typeface="Calibri"/>
                        </a:rPr>
                        <a:t>Understand different dimensions of environmental studies; problems related to environmental degradation &amp; the remedial steps taken to address them.</a:t>
                      </a:r>
                      <a:endParaRPr lang="en-US" sz="1600" b="0" dirty="0">
                        <a:solidFill>
                          <a:schemeClr val="tx1"/>
                        </a:solidFill>
                        <a:effectLst/>
                        <a:latin typeface="+mn-lt"/>
                        <a:ea typeface="Calibri"/>
                        <a:cs typeface="Raavi"/>
                      </a:endParaRPr>
                    </a:p>
                  </a:txBody>
                  <a:tcPr marL="68580" marR="68580" marT="0" marB="0"/>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b="1" dirty="0">
                          <a:solidFill>
                            <a:schemeClr val="tx1"/>
                          </a:solidFill>
                          <a:effectLst/>
                          <a:latin typeface="+mn-lt"/>
                        </a:rPr>
                        <a:t>CO2</a:t>
                      </a:r>
                      <a:endParaRPr lang="en-US" sz="16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97000"/>
                        </a:lnSpc>
                        <a:spcBef>
                          <a:spcPts val="0"/>
                        </a:spcBef>
                        <a:spcAft>
                          <a:spcPts val="0"/>
                        </a:spcAft>
                      </a:pPr>
                      <a:r>
                        <a:rPr lang="en-US" sz="1600" b="0" dirty="0">
                          <a:solidFill>
                            <a:schemeClr val="tx1"/>
                          </a:solidFill>
                          <a:effectLst/>
                          <a:latin typeface="+mn-lt"/>
                          <a:ea typeface="Times New Roman"/>
                          <a:cs typeface="Calibri"/>
                        </a:rPr>
                        <a:t>Understand the different types of disasters that occur in nature consequently learning to develop preparedness and remedial techniques.</a:t>
                      </a:r>
                      <a:endParaRPr lang="en-US" sz="1600" b="0" dirty="0">
                        <a:solidFill>
                          <a:schemeClr val="tx1"/>
                        </a:solidFill>
                        <a:effectLst/>
                        <a:latin typeface="+mn-lt"/>
                        <a:ea typeface="Calibri"/>
                        <a:cs typeface="Raavi"/>
                      </a:endParaRPr>
                    </a:p>
                  </a:txBody>
                  <a:tcPr marL="68580" marR="68580" marT="0" marB="0"/>
                </a:tc>
                <a:extLst>
                  <a:ext uri="{0D108BD9-81ED-4DB2-BD59-A6C34878D82A}">
                    <a16:rowId xmlns:a16="http://schemas.microsoft.com/office/drawing/2014/main" val="10002"/>
                  </a:ext>
                </a:extLst>
              </a:tr>
              <a:tr h="642937">
                <a:tc>
                  <a:txBody>
                    <a:bodyPr/>
                    <a:lstStyle/>
                    <a:p>
                      <a:pPr marL="0" marR="0">
                        <a:lnSpc>
                          <a:spcPct val="115000"/>
                        </a:lnSpc>
                        <a:spcBef>
                          <a:spcPts val="0"/>
                        </a:spcBef>
                        <a:spcAft>
                          <a:spcPts val="0"/>
                        </a:spcAft>
                      </a:pPr>
                      <a:r>
                        <a:rPr lang="en-US" sz="1600" b="1" dirty="0">
                          <a:solidFill>
                            <a:schemeClr val="tx1"/>
                          </a:solidFill>
                          <a:effectLst/>
                          <a:latin typeface="+mn-lt"/>
                        </a:rPr>
                        <a:t>CO3</a:t>
                      </a:r>
                      <a:endParaRPr lang="en-US" sz="16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97000"/>
                        </a:lnSpc>
                        <a:spcBef>
                          <a:spcPts val="0"/>
                        </a:spcBef>
                        <a:spcAft>
                          <a:spcPts val="0"/>
                        </a:spcAft>
                      </a:pPr>
                      <a:r>
                        <a:rPr lang="en-US" sz="1600" b="0" dirty="0">
                          <a:solidFill>
                            <a:schemeClr val="tx1"/>
                          </a:solidFill>
                          <a:effectLst/>
                          <a:latin typeface="+mn-lt"/>
                          <a:ea typeface="Times New Roman"/>
                          <a:cs typeface="Calibri"/>
                        </a:rPr>
                        <a:t>Understand the diverse problems associated with solid waste, as well as waste segregation and effective management techniques.</a:t>
                      </a:r>
                      <a:endParaRPr lang="en-US" sz="1600" b="0" dirty="0">
                        <a:solidFill>
                          <a:schemeClr val="tx1"/>
                        </a:solidFill>
                        <a:effectLst/>
                        <a:latin typeface="+mn-lt"/>
                        <a:ea typeface="Calibri"/>
                        <a:cs typeface="Raavi"/>
                      </a:endParaRPr>
                    </a:p>
                  </a:txBody>
                  <a:tcPr marL="68580" marR="68580" marT="0" marB="0" anchor="b"/>
                </a:tc>
                <a:extLst>
                  <a:ext uri="{0D108BD9-81ED-4DB2-BD59-A6C34878D82A}">
                    <a16:rowId xmlns:a16="http://schemas.microsoft.com/office/drawing/2014/main" val="10003"/>
                  </a:ext>
                </a:extLst>
              </a:tr>
              <a:tr h="695324">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1" dirty="0">
                          <a:solidFill>
                            <a:schemeClr val="tx1"/>
                          </a:solidFill>
                          <a:effectLst/>
                          <a:latin typeface="+mn-lt"/>
                        </a:rPr>
                        <a:t>CO4</a:t>
                      </a:r>
                      <a:endParaRPr lang="en-US" sz="1600" b="1" dirty="0">
                        <a:solidFill>
                          <a:schemeClr val="tx1"/>
                        </a:solidFill>
                        <a:effectLst/>
                        <a:latin typeface="+mn-l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16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97000"/>
                        </a:lnSpc>
                        <a:spcBef>
                          <a:spcPts val="0"/>
                        </a:spcBef>
                        <a:spcAft>
                          <a:spcPts val="0"/>
                        </a:spcAft>
                      </a:pPr>
                      <a:r>
                        <a:rPr lang="en-US" sz="1600" b="0" dirty="0">
                          <a:solidFill>
                            <a:schemeClr val="tx1"/>
                          </a:solidFill>
                          <a:effectLst/>
                          <a:latin typeface="+mn-lt"/>
                          <a:ea typeface="Calibri"/>
                          <a:cs typeface="Raavi"/>
                        </a:rPr>
                        <a:t>Critically analyzing the roles and identities as citizens, consumers, and environmental actors in a complex, interconnected world.</a:t>
                      </a:r>
                    </a:p>
                  </a:txBody>
                  <a:tcPr marL="68580" marR="68580" marT="0" marB="0" anchor="b"/>
                </a:tc>
                <a:extLst>
                  <a:ext uri="{0D108BD9-81ED-4DB2-BD59-A6C34878D82A}">
                    <a16:rowId xmlns:a16="http://schemas.microsoft.com/office/drawing/2014/main" val="2317380364"/>
                  </a:ext>
                </a:extLst>
              </a:tr>
              <a:tr h="376236">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1" dirty="0">
                          <a:solidFill>
                            <a:schemeClr val="tx1"/>
                          </a:solidFill>
                          <a:effectLst/>
                          <a:latin typeface="+mn-lt"/>
                        </a:rPr>
                        <a:t>CO5</a:t>
                      </a:r>
                      <a:endParaRPr lang="en-US" sz="1600" b="1" dirty="0">
                        <a:solidFill>
                          <a:schemeClr val="tx1"/>
                        </a:solidFill>
                        <a:effectLst/>
                        <a:latin typeface="+mn-lt"/>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16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97000"/>
                        </a:lnSpc>
                        <a:spcBef>
                          <a:spcPts val="0"/>
                        </a:spcBef>
                        <a:spcAft>
                          <a:spcPts val="0"/>
                        </a:spcAft>
                      </a:pPr>
                      <a:r>
                        <a:rPr lang="en-US" sz="1600" b="0" dirty="0">
                          <a:solidFill>
                            <a:schemeClr val="tx1"/>
                          </a:solidFill>
                          <a:effectLst/>
                          <a:latin typeface="+mn-lt"/>
                          <a:ea typeface="Calibri"/>
                          <a:cs typeface="Raavi"/>
                        </a:rPr>
                        <a:t>Create awareness about environmental issues and carry out outreach activities.</a:t>
                      </a:r>
                    </a:p>
                  </a:txBody>
                  <a:tcPr marL="68580" marR="68580" marT="0" marB="0" anchor="b"/>
                </a:tc>
                <a:extLst>
                  <a:ext uri="{0D108BD9-81ED-4DB2-BD59-A6C34878D82A}">
                    <a16:rowId xmlns:a16="http://schemas.microsoft.com/office/drawing/2014/main" val="1910477870"/>
                  </a:ext>
                </a:extLst>
              </a:tr>
            </a:tbl>
          </a:graphicData>
        </a:graphic>
      </p:graphicFrame>
      <p:sp>
        <p:nvSpPr>
          <p:cNvPr id="11" name="Rectangle 10"/>
          <p:cNvSpPr/>
          <p:nvPr/>
        </p:nvSpPr>
        <p:spPr>
          <a:xfrm>
            <a:off x="0" y="1190346"/>
            <a:ext cx="2374689" cy="461665"/>
          </a:xfrm>
          <a:prstGeom prst="rect">
            <a:avLst/>
          </a:prstGeom>
        </p:spPr>
        <p:txBody>
          <a:bodyPr wrap="none">
            <a:spAutoFit/>
          </a:bodyPr>
          <a:lstStyle/>
          <a:p>
            <a:r>
              <a:rPr lang="en-US" sz="2400" b="1" dirty="0"/>
              <a:t>Course Outcome </a:t>
            </a:r>
          </a:p>
        </p:txBody>
      </p:sp>
      <p:pic>
        <p:nvPicPr>
          <p:cNvPr id="73730" name="Picture 2" descr="https://www.euractiv.com/wp-content/uploads/sites/2/2019/07/Rainbow-800x450.jpg"/>
          <p:cNvPicPr>
            <a:picLocks noChangeAspect="1" noChangeArrowheads="1"/>
          </p:cNvPicPr>
          <p:nvPr/>
        </p:nvPicPr>
        <p:blipFill>
          <a:blip r:embed="rId2"/>
          <a:srcRect/>
          <a:stretch>
            <a:fillRect/>
          </a:stretch>
        </p:blipFill>
        <p:spPr bwMode="auto">
          <a:xfrm>
            <a:off x="6197599" y="976085"/>
            <a:ext cx="4785631" cy="5192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4118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METHODS OF BIODIVERSITY CONSERVATION</a:t>
            </a:r>
          </a:p>
        </p:txBody>
      </p:sp>
      <p:sp>
        <p:nvSpPr>
          <p:cNvPr id="3" name="Content Placeholder 2"/>
          <p:cNvSpPr>
            <a:spLocks noGrp="1"/>
          </p:cNvSpPr>
          <p:nvPr>
            <p:ph idx="1"/>
          </p:nvPr>
        </p:nvSpPr>
        <p:spPr>
          <a:xfrm>
            <a:off x="838200" y="1838504"/>
            <a:ext cx="10515600" cy="4351338"/>
          </a:xfrm>
        </p:spPr>
        <p:txBody>
          <a:bodyPr>
            <a:normAutofit/>
          </a:bodyPr>
          <a:lstStyle/>
          <a:p>
            <a:pPr marL="0" indent="0" algn="ctr">
              <a:lnSpc>
                <a:spcPct val="150000"/>
              </a:lnSpc>
              <a:buNone/>
              <a:defRPr/>
            </a:pPr>
            <a:r>
              <a:rPr lang="en-US" sz="1800" dirty="0">
                <a:latin typeface="Times New Roman" panose="02020603050405020304" pitchFamily="18" charset="0"/>
                <a:cs typeface="Times New Roman" panose="02020603050405020304" pitchFamily="18" charset="0"/>
              </a:rPr>
              <a:t>Conservation of biodiversity is the protection, upliftment and scientific management of biodiversity so as to maintain it at its threshold level and derive sustainable benefits for the present and future generation.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6"/>
          <p:cNvSpPr txBox="1">
            <a:spLocks/>
          </p:cNvSpPr>
          <p:nvPr/>
        </p:nvSpPr>
        <p:spPr>
          <a:xfrm>
            <a:off x="1524000" y="3200715"/>
            <a:ext cx="4333875" cy="489031"/>
          </a:xfrm>
          <a:prstGeom prst="rect">
            <a:avLst/>
          </a:prstGeom>
          <a:solidFill>
            <a:srgbClr val="C00000"/>
          </a:solidFill>
        </p:spPr>
        <p:txBody>
          <a:bodyPr vert="horz" lIns="91440" tIns="45720" rIns="91440" bIns="45720" rtlCol="0">
            <a:normAutofit/>
          </a:bodyPr>
          <a:lstStyle/>
          <a:p>
            <a:pPr marL="228600" marR="0" lvl="0" indent="-228600" algn="ctr"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chemeClr val="bg1"/>
                </a:solidFill>
                <a:effectLst/>
                <a:uLnTx/>
                <a:uFillTx/>
                <a:latin typeface="+mn-lt"/>
                <a:ea typeface="+mn-ea"/>
                <a:cs typeface="+mn-cs"/>
              </a:rPr>
              <a:t>Ex-situ conservation</a:t>
            </a:r>
          </a:p>
        </p:txBody>
      </p:sp>
      <p:graphicFrame>
        <p:nvGraphicFramePr>
          <p:cNvPr id="14" name="Content Placeholder 10"/>
          <p:cNvGraphicFramePr>
            <a:graphicFrameLocks/>
          </p:cNvGraphicFramePr>
          <p:nvPr>
            <p:extLst>
              <p:ext uri="{D42A27DB-BD31-4B8C-83A1-F6EECF244321}">
                <p14:modId xmlns:p14="http://schemas.microsoft.com/office/powerpoint/2010/main" val="1744075607"/>
              </p:ext>
            </p:extLst>
          </p:nvPr>
        </p:nvGraphicFramePr>
        <p:xfrm>
          <a:off x="1524000" y="3886200"/>
          <a:ext cx="4333875" cy="2006915"/>
        </p:xfrm>
        <a:graphic>
          <a:graphicData uri="http://schemas.openxmlformats.org/drawingml/2006/table">
            <a:tbl>
              <a:tblPr firstRow="1" bandRow="1">
                <a:tableStyleId>{5C22544A-7EE6-4342-B048-85BDC9FD1C3A}</a:tableStyleId>
              </a:tblPr>
              <a:tblGrid>
                <a:gridCol w="4333875">
                  <a:extLst>
                    <a:ext uri="{9D8B030D-6E8A-4147-A177-3AD203B41FA5}">
                      <a16:colId xmlns:a16="http://schemas.microsoft.com/office/drawing/2014/main" val="20000"/>
                    </a:ext>
                  </a:extLst>
                </a:gridCol>
              </a:tblGrid>
              <a:tr h="2006915">
                <a:tc>
                  <a:txBody>
                    <a:bodyPr/>
                    <a:lstStyle/>
                    <a:p>
                      <a:pPr algn="just"/>
                      <a:r>
                        <a:rPr lang="en-US" sz="1600" b="0" i="0" kern="1200" dirty="0">
                          <a:solidFill>
                            <a:schemeClr val="lt1"/>
                          </a:solidFill>
                          <a:latin typeface="Times New Roman" panose="02020603050405020304" pitchFamily="18" charset="0"/>
                          <a:ea typeface="+mn-ea"/>
                          <a:cs typeface="Times New Roman" panose="02020603050405020304" pitchFamily="18" charset="0"/>
                        </a:rPr>
                        <a:t>In-situ (on-site) conservation includes the protection of plants and animals within their natural habitats.</a:t>
                      </a:r>
                      <a:endParaRPr lang="en-US" sz="1600" dirty="0">
                        <a:latin typeface="Times New Roman" panose="02020603050405020304" pitchFamily="18" charset="0"/>
                        <a:cs typeface="Times New Roman" panose="02020603050405020304" pitchFamily="18" charset="0"/>
                      </a:endParaRPr>
                    </a:p>
                  </a:txBody>
                  <a:tcPr marL="121920" marR="121920">
                    <a:solidFill>
                      <a:schemeClr val="tx1"/>
                    </a:solidFill>
                  </a:tcPr>
                </a:tc>
                <a:extLst>
                  <a:ext uri="{0D108BD9-81ED-4DB2-BD59-A6C34878D82A}">
                    <a16:rowId xmlns:a16="http://schemas.microsoft.com/office/drawing/2014/main" val="10000"/>
                  </a:ext>
                </a:extLst>
              </a:tr>
            </a:tbl>
          </a:graphicData>
        </a:graphic>
      </p:graphicFrame>
      <p:sp>
        <p:nvSpPr>
          <p:cNvPr id="18" name="Text Placeholder 6"/>
          <p:cNvSpPr txBox="1">
            <a:spLocks/>
          </p:cNvSpPr>
          <p:nvPr/>
        </p:nvSpPr>
        <p:spPr>
          <a:xfrm>
            <a:off x="6832600" y="3149915"/>
            <a:ext cx="3978275" cy="489031"/>
          </a:xfrm>
          <a:prstGeom prst="rect">
            <a:avLst/>
          </a:prstGeom>
          <a:solidFill>
            <a:srgbClr val="C00000"/>
          </a:solidFill>
        </p:spPr>
        <p:txBody>
          <a:bodyPr vert="horz" lIns="91440" tIns="45720" rIns="91440" bIns="45720" rtlCol="0">
            <a:normAutofit/>
          </a:bodyPr>
          <a:lstStyle/>
          <a:p>
            <a:pPr marL="228600" marR="0" lvl="0" indent="-228600" algn="ctr"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chemeClr val="bg1"/>
                </a:solidFill>
                <a:effectLst/>
                <a:uLnTx/>
                <a:uFillTx/>
                <a:latin typeface="+mn-lt"/>
                <a:ea typeface="+mn-ea"/>
                <a:cs typeface="+mn-cs"/>
              </a:rPr>
              <a:t>Ex-situ conservation</a:t>
            </a:r>
          </a:p>
        </p:txBody>
      </p:sp>
      <p:graphicFrame>
        <p:nvGraphicFramePr>
          <p:cNvPr id="19" name="Content Placeholder 10"/>
          <p:cNvGraphicFramePr>
            <a:graphicFrameLocks/>
          </p:cNvGraphicFramePr>
          <p:nvPr>
            <p:extLst>
              <p:ext uri="{D42A27DB-BD31-4B8C-83A1-F6EECF244321}">
                <p14:modId xmlns:p14="http://schemas.microsoft.com/office/powerpoint/2010/main" val="399352394"/>
              </p:ext>
            </p:extLst>
          </p:nvPr>
        </p:nvGraphicFramePr>
        <p:xfrm>
          <a:off x="6832600" y="3827776"/>
          <a:ext cx="3978275" cy="2065339"/>
        </p:xfrm>
        <a:graphic>
          <a:graphicData uri="http://schemas.openxmlformats.org/drawingml/2006/table">
            <a:tbl>
              <a:tblPr firstRow="1" bandRow="1">
                <a:tableStyleId>{5C22544A-7EE6-4342-B048-85BDC9FD1C3A}</a:tableStyleId>
              </a:tblPr>
              <a:tblGrid>
                <a:gridCol w="3978275">
                  <a:extLst>
                    <a:ext uri="{9D8B030D-6E8A-4147-A177-3AD203B41FA5}">
                      <a16:colId xmlns:a16="http://schemas.microsoft.com/office/drawing/2014/main" val="20000"/>
                    </a:ext>
                  </a:extLst>
                </a:gridCol>
              </a:tblGrid>
              <a:tr h="2065339">
                <a:tc>
                  <a:txBody>
                    <a:bodyPr/>
                    <a:lstStyle/>
                    <a:p>
                      <a:pPr algn="just"/>
                      <a:r>
                        <a:rPr lang="en-US" sz="1600" b="0" i="0" kern="1200" dirty="0">
                          <a:solidFill>
                            <a:schemeClr val="lt1"/>
                          </a:solidFill>
                          <a:latin typeface="Times New Roman" panose="02020603050405020304" pitchFamily="18" charset="0"/>
                          <a:ea typeface="+mn-ea"/>
                          <a:cs typeface="Times New Roman" panose="02020603050405020304" pitchFamily="18" charset="0"/>
                        </a:rPr>
                        <a:t>Ex-situ (off-site) conservation includes conservation of  plants and animals outside their natural habitats.</a:t>
                      </a:r>
                    </a:p>
                    <a:p>
                      <a:pPr algn="just"/>
                      <a:endParaRPr lang="en-US" sz="1600" b="0" i="0" kern="1200" dirty="0">
                        <a:solidFill>
                          <a:schemeClr val="lt1"/>
                        </a:solidFill>
                        <a:latin typeface="Times New Roman" panose="02020603050405020304" pitchFamily="18" charset="0"/>
                        <a:ea typeface="+mn-ea"/>
                        <a:cs typeface="Times New Roman" panose="02020603050405020304" pitchFamily="18" charset="0"/>
                      </a:endParaRPr>
                    </a:p>
                  </a:txBody>
                  <a:tcPr marL="121920" marR="12192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58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METHODS OF BIODIVERSITY CONSERVATION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Grp="1" noChangeAspect="1" noChangeArrowheads="1"/>
          </p:cNvPicPr>
          <p:nvPr>
            <p:ph idx="1"/>
          </p:nvPr>
        </p:nvPicPr>
        <p:blipFill>
          <a:blip r:embed="rId2"/>
          <a:srcRect/>
          <a:stretch>
            <a:fillRect/>
          </a:stretch>
        </p:blipFill>
        <p:spPr bwMode="auto">
          <a:xfrm>
            <a:off x="1769269" y="1978025"/>
            <a:ext cx="8653462" cy="4019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009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METHODS OF BIODIVERSITY CONSERVATION</a:t>
            </a:r>
          </a:p>
        </p:txBody>
      </p:sp>
      <p:sp>
        <p:nvSpPr>
          <p:cNvPr id="3" name="Content Placeholder 2"/>
          <p:cNvSpPr>
            <a:spLocks noGrp="1"/>
          </p:cNvSpPr>
          <p:nvPr>
            <p:ph idx="1"/>
          </p:nvPr>
        </p:nvSpPr>
        <p:spPr>
          <a:xfrm>
            <a:off x="838201" y="1825625"/>
            <a:ext cx="6724650" cy="4351338"/>
          </a:xfrm>
        </p:spPr>
        <p:txBody>
          <a:bodyPr>
            <a:normAutofit/>
          </a:bodyPr>
          <a:lstStyle/>
          <a:p>
            <a:pPr algn="just">
              <a:buNone/>
              <a:defRPr/>
            </a:pPr>
            <a:endParaRPr lang="en-US" sz="1600" b="1" dirty="0">
              <a:solidFill>
                <a:srgbClr val="C00000"/>
              </a:solidFill>
            </a:endParaRPr>
          </a:p>
          <a:p>
            <a:pPr algn="just">
              <a:buNone/>
              <a:defRPr/>
            </a:pPr>
            <a:r>
              <a:rPr lang="en-US" sz="1800" b="1" dirty="0">
                <a:solidFill>
                  <a:srgbClr val="C00000"/>
                </a:solidFill>
                <a:latin typeface="Times New Roman" panose="02020603050405020304" pitchFamily="18" charset="0"/>
                <a:cs typeface="Times New Roman" panose="02020603050405020304" pitchFamily="18" charset="0"/>
              </a:rPr>
              <a:t>1. In-situ conservation</a:t>
            </a:r>
          </a:p>
          <a:p>
            <a:pPr algn="just">
              <a:defRPr/>
            </a:pPr>
            <a:endParaRPr lang="en-US" sz="1800" b="1" dirty="0">
              <a:latin typeface="Times New Roman" panose="02020603050405020304" pitchFamily="18" charset="0"/>
              <a:cs typeface="Times New Roman" panose="02020603050405020304" pitchFamily="18" charset="0"/>
            </a:endParaRPr>
          </a:p>
          <a:p>
            <a:pPr algn="just">
              <a:defRPr/>
            </a:pPr>
            <a:r>
              <a:rPr lang="en-US" sz="1800" dirty="0">
                <a:latin typeface="Times New Roman" panose="02020603050405020304" pitchFamily="18" charset="0"/>
                <a:cs typeface="Times New Roman" panose="02020603050405020304" pitchFamily="18" charset="0"/>
              </a:rPr>
              <a:t>In-situ conservation means “onsite conservation” (natural habitat). It is the process of protecting an endangered species or animal species in its natural habitat, either by protecting or cleaning up the habitat itself or by defending the species from predators.</a:t>
            </a:r>
          </a:p>
          <a:p>
            <a:pPr>
              <a:buNone/>
              <a:defRPr/>
            </a:pPr>
            <a:r>
              <a:rPr lang="en-US" sz="1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n-Situ Conservation and Ex-Situ Conservation ✓ Join the info-Notes tribe🎁  What are info-Notes ❓ Advantages of info-Notes❓ Get… | Instagram">
            <a:extLst>
              <a:ext uri="{FF2B5EF4-FFF2-40B4-BE49-F238E27FC236}">
                <a16:creationId xmlns:a16="http://schemas.microsoft.com/office/drawing/2014/main" id="{2E26A93B-0672-8028-1379-B9E4336BD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76" y="2543175"/>
            <a:ext cx="3381374"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573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METHODS OF BIODIVERSITY CONSERVATION</a:t>
            </a:r>
          </a:p>
        </p:txBody>
      </p:sp>
      <p:sp>
        <p:nvSpPr>
          <p:cNvPr id="3" name="Content Placeholder 2"/>
          <p:cNvSpPr>
            <a:spLocks noGrp="1"/>
          </p:cNvSpPr>
          <p:nvPr>
            <p:ph idx="1"/>
          </p:nvPr>
        </p:nvSpPr>
        <p:spPr>
          <a:xfrm>
            <a:off x="838200" y="2066925"/>
            <a:ext cx="10283780" cy="4110038"/>
          </a:xfrm>
        </p:spPr>
        <p:txBody>
          <a:bodyPr>
            <a:normAutofit/>
          </a:bodyPr>
          <a:lstStyle/>
          <a:p>
            <a:pPr algn="just">
              <a:defRPr/>
            </a:pPr>
            <a:r>
              <a:rPr lang="en-US" sz="1800" b="1" dirty="0">
                <a:solidFill>
                  <a:srgbClr val="C00000"/>
                </a:solidFill>
                <a:latin typeface="Times New Roman" panose="02020603050405020304" pitchFamily="18" charset="0"/>
                <a:cs typeface="Times New Roman" panose="02020603050405020304" pitchFamily="18" charset="0"/>
              </a:rPr>
              <a:t>NATIONAL  PARKS : </a:t>
            </a:r>
            <a:r>
              <a:rPr lang="en-US" sz="1800" dirty="0">
                <a:latin typeface="Times New Roman" panose="02020603050405020304" pitchFamily="18" charset="0"/>
                <a:cs typeface="Times New Roman" panose="02020603050405020304" pitchFamily="18" charset="0"/>
              </a:rPr>
              <a:t>They are large and legally protected area where wildlife's are kept, protected, and provided all facilities for natural living and breeding and prevent from exploitation, cultivation, grazing, commercial forestry and habitat manipulation are not allowed in national parks.</a:t>
            </a:r>
          </a:p>
          <a:p>
            <a:pPr>
              <a:defRPr/>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birds-in-kaziranga-national-park"/>
          <p:cNvPicPr>
            <a:picLocks noChangeAspect="1" noChangeArrowheads="1"/>
          </p:cNvPicPr>
          <p:nvPr/>
        </p:nvPicPr>
        <p:blipFill>
          <a:blip r:embed="rId2" cstate="print"/>
          <a:srcRect/>
          <a:stretch>
            <a:fillRect/>
          </a:stretch>
        </p:blipFill>
        <p:spPr bwMode="auto">
          <a:xfrm>
            <a:off x="8146960" y="4012318"/>
            <a:ext cx="2975020" cy="1912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5" descr="periyar-national-park"/>
          <p:cNvPicPr>
            <a:picLocks noChangeAspect="1" noChangeArrowheads="1"/>
          </p:cNvPicPr>
          <p:nvPr/>
        </p:nvPicPr>
        <p:blipFill>
          <a:blip r:embed="rId3" cstate="print"/>
          <a:srcRect/>
          <a:stretch>
            <a:fillRect/>
          </a:stretch>
        </p:blipFill>
        <p:spPr bwMode="auto">
          <a:xfrm>
            <a:off x="1004552" y="3914242"/>
            <a:ext cx="2975020" cy="2010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6" descr="gir-national-park-big"/>
          <p:cNvPicPr>
            <a:picLocks noChangeAspect="1" noChangeArrowheads="1"/>
          </p:cNvPicPr>
          <p:nvPr/>
        </p:nvPicPr>
        <p:blipFill>
          <a:blip r:embed="rId4" cstate="print"/>
          <a:srcRect/>
          <a:stretch>
            <a:fillRect/>
          </a:stretch>
        </p:blipFill>
        <p:spPr bwMode="auto">
          <a:xfrm>
            <a:off x="4581444" y="2930867"/>
            <a:ext cx="3029111" cy="1961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9032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METHODS OF BIODIVERSITY CONSERVATION</a:t>
            </a:r>
          </a:p>
        </p:txBody>
      </p:sp>
      <p:sp>
        <p:nvSpPr>
          <p:cNvPr id="3" name="Content Placeholder 2"/>
          <p:cNvSpPr>
            <a:spLocks noGrp="1"/>
          </p:cNvSpPr>
          <p:nvPr>
            <p:ph idx="1"/>
          </p:nvPr>
        </p:nvSpPr>
        <p:spPr/>
        <p:txBody>
          <a:bodyPr>
            <a:normAutofit/>
          </a:bodyPr>
          <a:lstStyle/>
          <a:p>
            <a:pPr marL="0" indent="0">
              <a:buNone/>
            </a:pPr>
            <a:endParaRPr lang="en-US" sz="1600" b="1" dirty="0">
              <a:latin typeface="Casper"/>
            </a:endParaRPr>
          </a:p>
          <a:p>
            <a:pPr marL="0" indent="0" algn="just">
              <a:buNone/>
            </a:pPr>
            <a:r>
              <a:rPr lang="en-US" sz="1800" b="1" dirty="0">
                <a:solidFill>
                  <a:srgbClr val="C00000"/>
                </a:solidFill>
                <a:latin typeface="Times New Roman" panose="02020603050405020304" pitchFamily="18" charset="0"/>
                <a:cs typeface="Times New Roman" panose="02020603050405020304" pitchFamily="18" charset="0"/>
              </a:rPr>
              <a:t>Biosphere reserves</a:t>
            </a:r>
          </a:p>
          <a:p>
            <a:pPr algn="just"/>
            <a:r>
              <a:rPr lang="en-US" sz="1800" dirty="0">
                <a:latin typeface="Times New Roman" panose="02020603050405020304" pitchFamily="18" charset="0"/>
                <a:cs typeface="Times New Roman" panose="02020603050405020304" pitchFamily="18" charset="0"/>
              </a:rPr>
              <a:t>Biosphere reserves are a special protected areas where people are integral component of the system. Biosphere reserves was launched in 1975 as a part of UNESCO.</a:t>
            </a:r>
          </a:p>
          <a:p>
            <a:pPr algn="just">
              <a:buNone/>
            </a:pPr>
            <a:endParaRPr lang="en-US" sz="1800" dirty="0">
              <a:latin typeface="Times New Roman" panose="02020603050405020304" pitchFamily="18" charset="0"/>
              <a:cs typeface="Times New Roman" panose="02020603050405020304" pitchFamily="18" charset="0"/>
            </a:endParaRPr>
          </a:p>
          <a:p>
            <a:pPr algn="just">
              <a:buNone/>
            </a:pPr>
            <a:r>
              <a:rPr lang="en-US" sz="1800" b="1" dirty="0">
                <a:solidFill>
                  <a:srgbClr val="C00000"/>
                </a:solidFill>
                <a:latin typeface="Times New Roman" panose="02020603050405020304" pitchFamily="18" charset="0"/>
                <a:cs typeface="Times New Roman" panose="02020603050405020304" pitchFamily="18" charset="0"/>
              </a:rPr>
              <a:t>Biosphere reserve consist of 3 zones-</a:t>
            </a:r>
          </a:p>
          <a:p>
            <a:pPr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CORE ZONE- human interference is banned.</a:t>
            </a:r>
          </a:p>
          <a:p>
            <a:pPr algn="just"/>
            <a:r>
              <a:rPr lang="en-US" sz="1800" dirty="0">
                <a:latin typeface="Times New Roman" panose="02020603050405020304" pitchFamily="18" charset="0"/>
                <a:cs typeface="Times New Roman" panose="02020603050405020304" pitchFamily="18" charset="0"/>
              </a:rPr>
              <a:t>BUFFER ZONE- allowed research educational activities.</a:t>
            </a:r>
          </a:p>
          <a:p>
            <a:pPr algn="just"/>
            <a:r>
              <a:rPr lang="en-US" sz="1800" dirty="0">
                <a:latin typeface="Times New Roman" panose="02020603050405020304" pitchFamily="18" charset="0"/>
                <a:cs typeface="Times New Roman" panose="02020603050405020304" pitchFamily="18" charset="0"/>
              </a:rPr>
              <a:t>TRANSISTION ZONE- human settlements are allowed</a:t>
            </a:r>
          </a:p>
          <a:p>
            <a:pPr>
              <a:defRPr/>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zones of biosphere reserve"/>
          <p:cNvPicPr>
            <a:picLocks noChangeAspect="1" noChangeArrowheads="1"/>
          </p:cNvPicPr>
          <p:nvPr/>
        </p:nvPicPr>
        <p:blipFill>
          <a:blip r:embed="rId2"/>
          <a:srcRect/>
          <a:stretch>
            <a:fillRect/>
          </a:stretch>
        </p:blipFill>
        <p:spPr bwMode="auto">
          <a:xfrm>
            <a:off x="6600826" y="3429000"/>
            <a:ext cx="4444640" cy="2581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2922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METHODS OF BIODIVERSITY CONSERVATION</a:t>
            </a:r>
          </a:p>
        </p:txBody>
      </p:sp>
      <p:sp>
        <p:nvSpPr>
          <p:cNvPr id="3" name="Content Placeholder 2"/>
          <p:cNvSpPr>
            <a:spLocks noGrp="1"/>
          </p:cNvSpPr>
          <p:nvPr>
            <p:ph idx="1"/>
          </p:nvPr>
        </p:nvSpPr>
        <p:spPr>
          <a:xfrm>
            <a:off x="838200" y="1838504"/>
            <a:ext cx="10515600" cy="4351338"/>
          </a:xfrm>
        </p:spPr>
        <p:txBody>
          <a:bodyPr>
            <a:normAutofit/>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solidFill>
                  <a:srgbClr val="C00000"/>
                </a:solidFill>
                <a:latin typeface="Times New Roman" panose="02020603050405020304" pitchFamily="18" charset="0"/>
                <a:cs typeface="Times New Roman" panose="02020603050405020304" pitchFamily="18" charset="0"/>
              </a:rPr>
              <a:t>2. EX-SITU CONSERVATION</a:t>
            </a:r>
          </a:p>
          <a:p>
            <a:pPr marL="0" indent="0">
              <a:buNone/>
            </a:pPr>
            <a:endParaRPr lang="en-US" sz="1800" b="1" dirty="0">
              <a:latin typeface="Times New Roman" panose="02020603050405020304" pitchFamily="18" charset="0"/>
              <a:cs typeface="Times New Roman" panose="02020603050405020304" pitchFamily="18" charset="0"/>
            </a:endParaRPr>
          </a:p>
          <a:p>
            <a:pPr>
              <a:buSzPct val="115000"/>
            </a:pPr>
            <a:r>
              <a:rPr lang="en-US" sz="1800" dirty="0">
                <a:latin typeface="Times New Roman" panose="02020603050405020304" pitchFamily="18" charset="0"/>
                <a:cs typeface="Times New Roman" panose="02020603050405020304" pitchFamily="18" charset="0"/>
              </a:rPr>
              <a:t>It is the process of protecting an endangered species of plant or animal by removing part of the population from a threatened habitat and placing it in a new location, which may be a wild area or within the care of humans.</a:t>
            </a:r>
          </a:p>
          <a:p>
            <a:pPr>
              <a:buSzPct val="115000"/>
            </a:pPr>
            <a:endParaRPr lang="en-US" sz="1800" dirty="0">
              <a:latin typeface="Times New Roman" panose="02020603050405020304" pitchFamily="18" charset="0"/>
              <a:cs typeface="Times New Roman" panose="02020603050405020304" pitchFamily="18" charset="0"/>
            </a:endParaRPr>
          </a:p>
          <a:p>
            <a:pPr>
              <a:buSzPct val="115000"/>
              <a:buNone/>
            </a:pPr>
            <a:r>
              <a:rPr lang="en-US" sz="1800" dirty="0">
                <a:latin typeface="Times New Roman" panose="02020603050405020304" pitchFamily="18" charset="0"/>
                <a:cs typeface="Times New Roman" panose="02020603050405020304" pitchFamily="18" charset="0"/>
              </a:rPr>
              <a:t> For example</a:t>
            </a:r>
          </a:p>
          <a:p>
            <a:pPr marL="0" indent="0">
              <a:buSzPct val="115000"/>
              <a:buNone/>
            </a:pPr>
            <a:r>
              <a:rPr lang="en-US" sz="1800" dirty="0">
                <a:latin typeface="Times New Roman" panose="02020603050405020304" pitchFamily="18" charset="0"/>
                <a:cs typeface="Times New Roman" panose="02020603050405020304" pitchFamily="18" charset="0"/>
              </a:rPr>
              <a:t>     - zoo, botanical garden, gene banks, seed banks, etc….</a:t>
            </a:r>
          </a:p>
          <a:p>
            <a:pPr marL="0" indent="0">
              <a:buNone/>
            </a:pPr>
            <a:endParaRPr lang="en-US" sz="20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descr="http://in.wrs.yahoo.com/_ylt=A0WTf21Z.8VJlYYBBHbGHAx./SIG=12s36fv7c/EXP=1237798105/**http%3A/www.pakissan.com/english/advisory/biotechnology/images/tissue.jpg"/>
          <p:cNvPicPr>
            <a:picLocks noChangeAspect="1" noChangeArrowheads="1"/>
          </p:cNvPicPr>
          <p:nvPr/>
        </p:nvPicPr>
        <p:blipFill>
          <a:blip r:embed="rId2" cstate="print"/>
          <a:srcRect/>
          <a:stretch>
            <a:fillRect/>
          </a:stretch>
        </p:blipFill>
        <p:spPr bwMode="auto">
          <a:xfrm>
            <a:off x="7000875" y="3943350"/>
            <a:ext cx="4026915" cy="1990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46082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METHODS OF BIODIVERSITY CONSERVATION</a:t>
            </a:r>
          </a:p>
        </p:txBody>
      </p:sp>
      <p:sp>
        <p:nvSpPr>
          <p:cNvPr id="3" name="Content Placeholder 2"/>
          <p:cNvSpPr>
            <a:spLocks noGrp="1"/>
          </p:cNvSpPr>
          <p:nvPr>
            <p:ph idx="1"/>
          </p:nvPr>
        </p:nvSpPr>
        <p:spPr/>
        <p:txBody>
          <a:bodyPr>
            <a:normAutofit/>
          </a:bodyPr>
          <a:lstStyle/>
          <a:p>
            <a:pPr marL="0" indent="0">
              <a:buNone/>
            </a:pPr>
            <a:endParaRPr lang="en-US" sz="1600" b="1" dirty="0">
              <a:latin typeface="Casper"/>
            </a:endParaRPr>
          </a:p>
          <a:p>
            <a:pPr marL="0" indent="0" algn="just">
              <a:buNone/>
            </a:pPr>
            <a:r>
              <a:rPr lang="en-US" sz="1800" b="1" dirty="0">
                <a:solidFill>
                  <a:srgbClr val="C00000"/>
                </a:solidFill>
                <a:latin typeface="Times New Roman" panose="02020603050405020304" pitchFamily="18" charset="0"/>
                <a:cs typeface="Times New Roman" panose="02020603050405020304" pitchFamily="18" charset="0"/>
              </a:rPr>
              <a:t>CRYOPRESERVATION</a:t>
            </a:r>
          </a:p>
          <a:p>
            <a:pPr marL="0" indent="0" algn="just">
              <a:buNone/>
            </a:pPr>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Cryopreservation is a process where cells or whole </a:t>
            </a:r>
          </a:p>
          <a:p>
            <a:pPr marL="0" indent="0" algn="just">
              <a:buNone/>
            </a:pPr>
            <a:r>
              <a:rPr lang="en-US" sz="1800" dirty="0">
                <a:latin typeface="Times New Roman" panose="02020603050405020304" pitchFamily="18" charset="0"/>
                <a:cs typeface="Times New Roman" panose="02020603050405020304" pitchFamily="18" charset="0"/>
              </a:rPr>
              <a:t>    tissues are preserved by cooling to low sub-zero </a:t>
            </a:r>
          </a:p>
          <a:p>
            <a:pPr marL="0" indent="0" algn="just">
              <a:buNone/>
            </a:pPr>
            <a:r>
              <a:rPr lang="en-US" sz="1800" dirty="0">
                <a:latin typeface="Times New Roman" panose="02020603050405020304" pitchFamily="18" charset="0"/>
                <a:cs typeface="Times New Roman" panose="02020603050405020304" pitchFamily="18" charset="0"/>
              </a:rPr>
              <a:t>    temperatures, such as (typically) 77 K or −196 °C </a:t>
            </a:r>
          </a:p>
          <a:p>
            <a:pPr marL="0" indent="0" algn="just">
              <a:buNone/>
            </a:pPr>
            <a:r>
              <a:rPr lang="en-US" sz="1800" dirty="0">
                <a:latin typeface="Times New Roman" panose="02020603050405020304" pitchFamily="18" charset="0"/>
                <a:cs typeface="Times New Roman" panose="02020603050405020304" pitchFamily="18" charset="0"/>
              </a:rPr>
              <a:t>    (the boiling point of liquid  nitrogen).</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Genes banks  use this   technique to store living </a:t>
            </a:r>
          </a:p>
          <a:p>
            <a:pPr marL="0" indent="0" algn="just">
              <a:buNone/>
            </a:pPr>
            <a:r>
              <a:rPr lang="en-US" sz="1800" dirty="0">
                <a:latin typeface="Times New Roman" panose="02020603050405020304" pitchFamily="18" charset="0"/>
                <a:cs typeface="Times New Roman" panose="02020603050405020304" pitchFamily="18" charset="0"/>
              </a:rPr>
              <a:t>      sperms,  reproductive cells and blood samples of </a:t>
            </a:r>
          </a:p>
          <a:p>
            <a:pPr marL="0" indent="0" algn="just">
              <a:buNone/>
            </a:pPr>
            <a:r>
              <a:rPr lang="en-US" sz="1800" dirty="0">
                <a:latin typeface="Times New Roman" panose="02020603050405020304" pitchFamily="18" charset="0"/>
                <a:cs typeface="Times New Roman" panose="02020603050405020304" pitchFamily="18" charset="0"/>
              </a:rPr>
              <a:t>      many rare and endangered species.</a:t>
            </a:r>
          </a:p>
          <a:p>
            <a:pPr marL="0" indent="0">
              <a:buNone/>
            </a:pPr>
            <a:endParaRPr lang="en-US" sz="20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 descr="C:\Users\user\Desktop\ryo.bmp"/>
          <p:cNvPicPr>
            <a:picLocks noChangeAspect="1" noChangeArrowheads="1"/>
          </p:cNvPicPr>
          <p:nvPr/>
        </p:nvPicPr>
        <p:blipFill>
          <a:blip r:embed="rId2" cstate="print"/>
          <a:srcRect/>
          <a:stretch>
            <a:fillRect/>
          </a:stretch>
        </p:blipFill>
        <p:spPr bwMode="auto">
          <a:xfrm>
            <a:off x="6648450" y="2113830"/>
            <a:ext cx="4424817" cy="3747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8020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ENVIRONMENTAL IMPACT ASSESSMENT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nvironmental Impact Assessment: Everything important you should know">
            <a:extLst>
              <a:ext uri="{FF2B5EF4-FFF2-40B4-BE49-F238E27FC236}">
                <a16:creationId xmlns:a16="http://schemas.microsoft.com/office/drawing/2014/main" id="{946D57F1-690B-669D-316E-5A9E09734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1" y="2000250"/>
            <a:ext cx="9591674"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629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ENVIRONMENTAL IMPACT ASSESSMENT</a:t>
            </a:r>
          </a:p>
        </p:txBody>
      </p:sp>
      <p:sp>
        <p:nvSpPr>
          <p:cNvPr id="3" name="Content Placeholder 2"/>
          <p:cNvSpPr>
            <a:spLocks noGrp="1"/>
          </p:cNvSpPr>
          <p:nvPr>
            <p:ph idx="1"/>
          </p:nvPr>
        </p:nvSpPr>
        <p:spPr>
          <a:xfrm>
            <a:off x="838200" y="1671637"/>
            <a:ext cx="8686800" cy="4895850"/>
          </a:xfrm>
        </p:spPr>
        <p:txBody>
          <a:bodyPr>
            <a:normAutofit/>
          </a:bodyPr>
          <a:lstStyle/>
          <a:p>
            <a:pPr algn="just">
              <a:lnSpc>
                <a:spcPct val="150000"/>
              </a:lnSpc>
            </a:pPr>
            <a:r>
              <a:rPr lang="en-US" sz="1800" b="1" dirty="0">
                <a:solidFill>
                  <a:srgbClr val="FF0000"/>
                </a:solidFill>
                <a:latin typeface="Times New Roman" panose="02020603050405020304" pitchFamily="18" charset="0"/>
                <a:cs typeface="Times New Roman" panose="02020603050405020304" pitchFamily="18" charset="0"/>
              </a:rPr>
              <a:t>Environmental Impact Assessment (EIA) </a:t>
            </a:r>
            <a:r>
              <a:rPr lang="en-US" sz="1800" dirty="0">
                <a:latin typeface="Times New Roman" panose="02020603050405020304" pitchFamily="18" charset="0"/>
                <a:cs typeface="Times New Roman" panose="02020603050405020304" pitchFamily="18" charset="0"/>
              </a:rPr>
              <a:t>is a process of evaluating the likely environmental impacts of a proposed project or development, taking into account inter-related socio-economic, cultural and human-health impacts, both beneficial and adverse.</a:t>
            </a:r>
          </a:p>
          <a:p>
            <a:pPr algn="just">
              <a:lnSpc>
                <a:spcPct val="150000"/>
              </a:lnSpc>
            </a:pPr>
            <a:r>
              <a:rPr lang="en-US" sz="1800" dirty="0">
                <a:latin typeface="Times New Roman" panose="02020603050405020304" pitchFamily="18" charset="0"/>
                <a:cs typeface="Times New Roman" panose="02020603050405020304" pitchFamily="18" charset="0"/>
              </a:rPr>
              <a:t>UNEP defines Environmental Impact Assessment (EIA) as a tool used to identify the environmental, social and economic impacts of a project prior to decision-making. It aims to predict environmental impacts at an early stage in project planning and design, find ways and means to reduce adverse impacts, shape projects to suit the local environment and present the predictions and options to decision-makers.</a:t>
            </a:r>
          </a:p>
          <a:p>
            <a:pPr algn="just">
              <a:lnSpc>
                <a:spcPct val="150000"/>
              </a:lnSpc>
            </a:pPr>
            <a:r>
              <a:rPr lang="en-US" sz="1800" dirty="0">
                <a:latin typeface="Times New Roman" panose="02020603050405020304" pitchFamily="18" charset="0"/>
                <a:cs typeface="Times New Roman" panose="02020603050405020304" pitchFamily="18" charset="0"/>
              </a:rPr>
              <a:t>Environment Impact Assessment in India is statutorily backed by the Environment Protection Act, 1986 which contains various provisions on EIA methodology and process.</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6A3A583-05AD-06AB-9ED8-78B2398627CF}"/>
              </a:ext>
            </a:extLst>
          </p:cNvPr>
          <p:cNvPicPr>
            <a:picLocks noChangeAspect="1"/>
          </p:cNvPicPr>
          <p:nvPr/>
        </p:nvPicPr>
        <p:blipFill>
          <a:blip r:embed="rId2"/>
          <a:stretch>
            <a:fillRect/>
          </a:stretch>
        </p:blipFill>
        <p:spPr>
          <a:xfrm>
            <a:off x="9667875" y="3288506"/>
            <a:ext cx="1543050" cy="1662112"/>
          </a:xfrm>
          <a:prstGeom prst="rect">
            <a:avLst/>
          </a:prstGeom>
        </p:spPr>
      </p:pic>
    </p:spTree>
    <p:extLst>
      <p:ext uri="{BB962C8B-B14F-4D97-AF65-F5344CB8AC3E}">
        <p14:creationId xmlns:p14="http://schemas.microsoft.com/office/powerpoint/2010/main" val="78259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ENVIRONMENTAL IMPACT ASSESSMENT</a:t>
            </a:r>
          </a:p>
        </p:txBody>
      </p:sp>
      <p:sp>
        <p:nvSpPr>
          <p:cNvPr id="3" name="Content Placeholder 2"/>
          <p:cNvSpPr>
            <a:spLocks noGrp="1"/>
          </p:cNvSpPr>
          <p:nvPr>
            <p:ph idx="1"/>
          </p:nvPr>
        </p:nvSpPr>
        <p:spPr>
          <a:xfrm>
            <a:off x="838200" y="1825625"/>
            <a:ext cx="7515225" cy="4351338"/>
          </a:xfrm>
        </p:spPr>
        <p:txBody>
          <a:bodyPr>
            <a:normAutofit/>
          </a:bodyPr>
          <a:lstStyle/>
          <a:p>
            <a:pPr marL="0" indent="0" algn="just">
              <a:buNone/>
            </a:pPr>
            <a:r>
              <a:rPr lang="en-US" sz="1800" b="1" i="0" dirty="0">
                <a:solidFill>
                  <a:srgbClr val="FF0000"/>
                </a:solidFill>
                <a:effectLst/>
                <a:latin typeface="Times New Roman" panose="02020603050405020304" pitchFamily="18" charset="0"/>
                <a:cs typeface="Times New Roman" panose="02020603050405020304" pitchFamily="18" charset="0"/>
              </a:rPr>
              <a:t>The EIA Process</a:t>
            </a:r>
          </a:p>
          <a:p>
            <a:pPr marL="0" indent="0" algn="just">
              <a:buNone/>
            </a:pPr>
            <a:endParaRPr lang="en-US" sz="1800" b="1"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r>
              <a:rPr lang="en-US" sz="1800" b="0" i="0" dirty="0">
                <a:effectLst/>
                <a:latin typeface="Times New Roman" panose="02020603050405020304" pitchFamily="18" charset="0"/>
                <a:cs typeface="Times New Roman" panose="02020603050405020304" pitchFamily="18" charset="0"/>
              </a:rPr>
              <a:t>EIA involves the steps mentioned below. However, the EIA process is cyclical with </a:t>
            </a:r>
            <a:r>
              <a:rPr lang="en-US" sz="1800" b="0" i="0" dirty="0" err="1">
                <a:effectLst/>
                <a:latin typeface="Times New Roman" panose="02020603050405020304" pitchFamily="18" charset="0"/>
                <a:cs typeface="Times New Roman" panose="02020603050405020304" pitchFamily="18" charset="0"/>
              </a:rPr>
              <a:t>ithe</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nteraction</a:t>
            </a:r>
            <a:r>
              <a:rPr lang="en-US" sz="1800" b="0" i="0" dirty="0">
                <a:effectLst/>
                <a:latin typeface="Times New Roman" panose="02020603050405020304" pitchFamily="18" charset="0"/>
                <a:cs typeface="Times New Roman" panose="02020603050405020304" pitchFamily="18" charset="0"/>
              </a:rPr>
              <a:t> between the various steps.</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Screening:</a:t>
            </a:r>
            <a:r>
              <a:rPr lang="en-US" sz="1800" b="0" i="0" dirty="0">
                <a:effectLst/>
                <a:latin typeface="Times New Roman" panose="02020603050405020304" pitchFamily="18" charset="0"/>
                <a:cs typeface="Times New Roman" panose="02020603050405020304" pitchFamily="18" charset="0"/>
              </a:rPr>
              <a:t> The project plan is screened for scale of investment, location and type of development and if the project needs statutory clearance.</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Scoping:</a:t>
            </a:r>
            <a:r>
              <a:rPr lang="en-US" sz="1800" b="0" i="0" dirty="0">
                <a:effectLst/>
                <a:latin typeface="Times New Roman" panose="02020603050405020304" pitchFamily="18" charset="0"/>
                <a:cs typeface="Times New Roman" panose="02020603050405020304" pitchFamily="18" charset="0"/>
              </a:rPr>
              <a:t> The project’s potential impacts, zone of impacts, mitigation possibilities and need for monitoring.</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Collection of baseline data:</a:t>
            </a:r>
            <a:r>
              <a:rPr lang="en-US" sz="1800" b="0" i="0" dirty="0">
                <a:effectLst/>
                <a:latin typeface="Times New Roman" panose="02020603050405020304" pitchFamily="18" charset="0"/>
                <a:cs typeface="Times New Roman" panose="02020603050405020304" pitchFamily="18" charset="0"/>
              </a:rPr>
              <a:t> Baseline data is the environmental status of study area.</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Impact prediction:</a:t>
            </a:r>
            <a:r>
              <a:rPr lang="en-US" sz="1800" b="0" i="0" dirty="0">
                <a:effectLst/>
                <a:latin typeface="Times New Roman" panose="02020603050405020304" pitchFamily="18" charset="0"/>
                <a:cs typeface="Times New Roman" panose="02020603050405020304" pitchFamily="18" charset="0"/>
              </a:rPr>
              <a:t> Positive and negative, reversible and irreversible and temporary and permanent impacts need to be predicted which presupposes a good understanding of the project by the assessment agency.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E247F67-A60A-B076-B1DD-1584C789474E}"/>
              </a:ext>
            </a:extLst>
          </p:cNvPr>
          <p:cNvPicPr>
            <a:picLocks noChangeAspect="1"/>
          </p:cNvPicPr>
          <p:nvPr/>
        </p:nvPicPr>
        <p:blipFill>
          <a:blip r:embed="rId2"/>
          <a:stretch>
            <a:fillRect/>
          </a:stretch>
        </p:blipFill>
        <p:spPr>
          <a:xfrm>
            <a:off x="8486775" y="2111375"/>
            <a:ext cx="2743200" cy="3536949"/>
          </a:xfrm>
          <a:prstGeom prst="rect">
            <a:avLst/>
          </a:prstGeom>
        </p:spPr>
      </p:pic>
    </p:spTree>
    <p:extLst>
      <p:ext uri="{BB962C8B-B14F-4D97-AF65-F5344CB8AC3E}">
        <p14:creationId xmlns:p14="http://schemas.microsoft.com/office/powerpoint/2010/main" val="34137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ENVIRONMENT</a:t>
            </a:r>
          </a:p>
        </p:txBody>
      </p:sp>
      <p:sp>
        <p:nvSpPr>
          <p:cNvPr id="3" name="Content Placeholder 2"/>
          <p:cNvSpPr>
            <a:spLocks noGrp="1"/>
          </p:cNvSpPr>
          <p:nvPr>
            <p:ph idx="1"/>
          </p:nvPr>
        </p:nvSpPr>
        <p:spPr>
          <a:xfrm>
            <a:off x="838200" y="1825625"/>
            <a:ext cx="10296526" cy="4351338"/>
          </a:xfrm>
          <a:solidFill>
            <a:schemeClr val="bg1"/>
          </a:solidFill>
        </p:spPr>
        <p:txBody>
          <a:bodyPr>
            <a:normAutofit/>
          </a:bodyPr>
          <a:lstStyle/>
          <a:p>
            <a:pPr algn="just">
              <a:buFont typeface="Wingdings" pitchFamily="2" charset="2"/>
              <a:buChar char="§"/>
            </a:pPr>
            <a:endParaRPr lang="en-US" sz="2000" dirty="0">
              <a:solidFill>
                <a:sysClr val="windowText" lastClr="000000"/>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800" b="1" dirty="0">
                <a:solidFill>
                  <a:sysClr val="windowText" lastClr="000000"/>
                </a:solidFill>
                <a:latin typeface="Times New Roman" panose="02020603050405020304" pitchFamily="18" charset="0"/>
                <a:cs typeface="Times New Roman" panose="02020603050405020304" pitchFamily="18" charset="0"/>
              </a:rPr>
              <a:t>Environment</a:t>
            </a:r>
            <a:r>
              <a:rPr lang="en-US" sz="1800" dirty="0">
                <a:solidFill>
                  <a:sysClr val="windowText" lastClr="000000"/>
                </a:solidFill>
                <a:latin typeface="Times New Roman" panose="02020603050405020304" pitchFamily="18" charset="0"/>
                <a:cs typeface="Times New Roman" panose="02020603050405020304" pitchFamily="18" charset="0"/>
              </a:rPr>
              <a:t> can be defined as the natural surroundings of the organism which directly or indirectly influences the growth and development of the organism.</a:t>
            </a:r>
          </a:p>
          <a:p>
            <a:pPr algn="just">
              <a:buFont typeface="Wingdings" pitchFamily="2" charset="2"/>
              <a:buChar char="§"/>
            </a:pPr>
            <a:endParaRPr lang="en-US" sz="1800" dirty="0">
              <a:solidFill>
                <a:sysClr val="windowText" lastClr="000000"/>
              </a:solidFill>
              <a:latin typeface="Times New Roman" panose="02020603050405020304" pitchFamily="18" charset="0"/>
              <a:cs typeface="Times New Roman" panose="02020603050405020304" pitchFamily="18" charset="0"/>
            </a:endParaRPr>
          </a:p>
          <a:p>
            <a:pPr lvl="0" algn="just">
              <a:buFont typeface="Wingdings" pitchFamily="2" charset="2"/>
              <a:buChar char="§"/>
            </a:pPr>
            <a:r>
              <a:rPr lang="en-US" sz="1800" dirty="0">
                <a:solidFill>
                  <a:sysClr val="windowText" lastClr="000000"/>
                </a:solidFill>
                <a:latin typeface="Times New Roman" panose="02020603050405020304" pitchFamily="18" charset="0"/>
                <a:cs typeface="Times New Roman" panose="02020603050405020304" pitchFamily="18" charset="0"/>
              </a:rPr>
              <a:t> The term environment is used to describe, in the aggregate, all the external forces, influences, and conditions, which affect life, nature, </a:t>
            </a:r>
            <a:r>
              <a:rPr lang="en-US" sz="1800" dirty="0" err="1">
                <a:solidFill>
                  <a:sysClr val="windowText" lastClr="000000"/>
                </a:solidFill>
                <a:latin typeface="Times New Roman" panose="02020603050405020304" pitchFamily="18" charset="0"/>
                <a:cs typeface="Times New Roman" panose="02020603050405020304" pitchFamily="18" charset="0"/>
              </a:rPr>
              <a:t>behaviour</a:t>
            </a:r>
            <a:r>
              <a:rPr lang="en-US" sz="1800" dirty="0">
                <a:solidFill>
                  <a:sysClr val="windowText" lastClr="000000"/>
                </a:solidFill>
                <a:latin typeface="Times New Roman" panose="02020603050405020304" pitchFamily="18" charset="0"/>
                <a:cs typeface="Times New Roman" panose="02020603050405020304" pitchFamily="18" charset="0"/>
              </a:rPr>
              <a:t> and the growth, development, and maturity of living organisms.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FC1F110-4E93-6F27-4934-0F5128445267}"/>
              </a:ext>
            </a:extLst>
          </p:cNvPr>
          <p:cNvPicPr>
            <a:picLocks noChangeAspect="1"/>
          </p:cNvPicPr>
          <p:nvPr/>
        </p:nvPicPr>
        <p:blipFill rotWithShape="1">
          <a:blip r:embed="rId2"/>
          <a:srcRect b="9643"/>
          <a:stretch/>
        </p:blipFill>
        <p:spPr>
          <a:xfrm>
            <a:off x="2738438" y="4267201"/>
            <a:ext cx="7243762" cy="1771650"/>
          </a:xfrm>
          <a:prstGeom prst="rect">
            <a:avLst/>
          </a:prstGeom>
        </p:spPr>
      </p:pic>
    </p:spTree>
    <p:extLst>
      <p:ext uri="{BB962C8B-B14F-4D97-AF65-F5344CB8AC3E}">
        <p14:creationId xmlns:p14="http://schemas.microsoft.com/office/powerpoint/2010/main" val="823702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ENVIRONMENTAL IMPACT ASSESSMENT</a:t>
            </a:r>
          </a:p>
        </p:txBody>
      </p:sp>
      <p:sp>
        <p:nvSpPr>
          <p:cNvPr id="3" name="Content Placeholder 2"/>
          <p:cNvSpPr>
            <a:spLocks noGrp="1"/>
          </p:cNvSpPr>
          <p:nvPr>
            <p:ph idx="1"/>
          </p:nvPr>
        </p:nvSpPr>
        <p:spPr>
          <a:xfrm>
            <a:off x="838200" y="1825625"/>
            <a:ext cx="7772400" cy="4351338"/>
          </a:xfrm>
        </p:spPr>
        <p:txBody>
          <a:bodyPr>
            <a:normAutofit/>
          </a:bodyPr>
          <a:lstStyle/>
          <a:p>
            <a:pPr marL="0" indent="0" algn="just">
              <a:buNone/>
            </a:pPr>
            <a:endParaRPr lang="en-US" sz="1800" b="1"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r>
              <a:rPr lang="en-US" sz="1800" b="1" i="0" dirty="0">
                <a:solidFill>
                  <a:srgbClr val="FF0000"/>
                </a:solidFill>
                <a:effectLst/>
                <a:latin typeface="Times New Roman" panose="02020603050405020304" pitchFamily="18" charset="0"/>
                <a:cs typeface="Times New Roman" panose="02020603050405020304" pitchFamily="18" charset="0"/>
              </a:rPr>
              <a:t>The EIA Process</a:t>
            </a:r>
          </a:p>
          <a:p>
            <a:pPr algn="just"/>
            <a:r>
              <a:rPr lang="en-US" sz="1800" b="1" i="0" dirty="0">
                <a:effectLst/>
                <a:latin typeface="Times New Roman" panose="02020603050405020304" pitchFamily="18" charset="0"/>
                <a:cs typeface="Times New Roman" panose="02020603050405020304" pitchFamily="18" charset="0"/>
              </a:rPr>
              <a:t>Mitigation measures and EIA report: </a:t>
            </a:r>
            <a:r>
              <a:rPr lang="en-US" sz="1800" b="0" i="0" dirty="0">
                <a:effectLst/>
                <a:latin typeface="Times New Roman" panose="02020603050405020304" pitchFamily="18" charset="0"/>
                <a:cs typeface="Times New Roman" panose="02020603050405020304" pitchFamily="18" charset="0"/>
              </a:rPr>
              <a:t>The EIA report should include the actions and steps for preventing, minimizing or by passing the impacts or else the level of compensation for probable environmental damage or loss.</a:t>
            </a:r>
          </a:p>
          <a:p>
            <a:pPr algn="just"/>
            <a:r>
              <a:rPr lang="en-US" sz="1800" b="1" i="0" dirty="0">
                <a:effectLst/>
                <a:latin typeface="Times New Roman" panose="02020603050405020304" pitchFamily="18" charset="0"/>
                <a:cs typeface="Times New Roman" panose="02020603050405020304" pitchFamily="18" charset="0"/>
              </a:rPr>
              <a:t>Public hearing: </a:t>
            </a:r>
            <a:r>
              <a:rPr lang="en-US" sz="1800" b="0" i="0" dirty="0">
                <a:effectLst/>
                <a:latin typeface="Times New Roman" panose="02020603050405020304" pitchFamily="18" charset="0"/>
                <a:cs typeface="Times New Roman" panose="02020603050405020304" pitchFamily="18" charset="0"/>
              </a:rPr>
              <a:t>On completion of the EIA report, public and environmental groups living close to project site may be informed and consulted.</a:t>
            </a:r>
          </a:p>
          <a:p>
            <a:pPr algn="just"/>
            <a:r>
              <a:rPr lang="en-US" sz="1800" b="1" i="0" dirty="0">
                <a:effectLst/>
                <a:latin typeface="Times New Roman" panose="02020603050405020304" pitchFamily="18" charset="0"/>
                <a:cs typeface="Times New Roman" panose="02020603050405020304" pitchFamily="18" charset="0"/>
              </a:rPr>
              <a:t>Decision making: </a:t>
            </a:r>
            <a:r>
              <a:rPr lang="en-US" sz="1800" b="0" i="0" dirty="0">
                <a:effectLst/>
                <a:latin typeface="Times New Roman" panose="02020603050405020304" pitchFamily="18" charset="0"/>
                <a:cs typeface="Times New Roman" panose="02020603050405020304" pitchFamily="18" charset="0"/>
              </a:rPr>
              <a:t>Impact Assessment Authority along with the experts consult the project-in-charge along with consultant to take the final decision, keeping in mind EIA and EMP (Environment Management Plan).</a:t>
            </a:r>
          </a:p>
          <a:p>
            <a:pPr algn="just"/>
            <a:r>
              <a:rPr lang="en-US" sz="1800" b="1" i="0" dirty="0">
                <a:effectLst/>
                <a:latin typeface="Times New Roman" panose="02020603050405020304" pitchFamily="18" charset="0"/>
                <a:cs typeface="Times New Roman" panose="02020603050405020304" pitchFamily="18" charset="0"/>
              </a:rPr>
              <a:t>Monitoring and implementation of environmental management plan: </a:t>
            </a:r>
            <a:r>
              <a:rPr lang="en-US" sz="1800" b="0" i="0" dirty="0">
                <a:effectLst/>
                <a:latin typeface="Times New Roman" panose="02020603050405020304" pitchFamily="18" charset="0"/>
                <a:cs typeface="Times New Roman" panose="02020603050405020304" pitchFamily="18" charset="0"/>
              </a:rPr>
              <a:t>The various phases of implementation of the project are monitored.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388B4FA-DB73-71E5-D463-048E01471559}"/>
              </a:ext>
            </a:extLst>
          </p:cNvPr>
          <p:cNvPicPr>
            <a:picLocks noChangeAspect="1"/>
          </p:cNvPicPr>
          <p:nvPr/>
        </p:nvPicPr>
        <p:blipFill>
          <a:blip r:embed="rId2"/>
          <a:stretch>
            <a:fillRect/>
          </a:stretch>
        </p:blipFill>
        <p:spPr>
          <a:xfrm>
            <a:off x="8715375" y="2390776"/>
            <a:ext cx="2533650" cy="3019424"/>
          </a:xfrm>
          <a:prstGeom prst="rect">
            <a:avLst/>
          </a:prstGeom>
        </p:spPr>
      </p:pic>
    </p:spTree>
    <p:extLst>
      <p:ext uri="{BB962C8B-B14F-4D97-AF65-F5344CB8AC3E}">
        <p14:creationId xmlns:p14="http://schemas.microsoft.com/office/powerpoint/2010/main" val="10139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COMPONENTS OF ENVIRONMENT</a:t>
            </a:r>
          </a:p>
        </p:txBody>
      </p:sp>
      <p:sp>
        <p:nvSpPr>
          <p:cNvPr id="3" name="Content Placeholder 2"/>
          <p:cNvSpPr>
            <a:spLocks noGrp="1"/>
          </p:cNvSpPr>
          <p:nvPr>
            <p:ph idx="1"/>
          </p:nvPr>
        </p:nvSpPr>
        <p:spPr>
          <a:solidFill>
            <a:schemeClr val="bg1"/>
          </a:solidFill>
        </p:spPr>
        <p:txBody>
          <a:bodyPr>
            <a:normAutofit/>
          </a:bodyPr>
          <a:lstStyle/>
          <a:p>
            <a:pPr algn="just"/>
            <a:r>
              <a:rPr lang="en-US" sz="1800" b="1" dirty="0">
                <a:latin typeface="Times New Roman" panose="02020603050405020304" pitchFamily="18" charset="0"/>
                <a:cs typeface="Times New Roman" panose="02020603050405020304" pitchFamily="18" charset="0"/>
              </a:rPr>
              <a:t>Abiotic components </a:t>
            </a:r>
            <a:r>
              <a:rPr lang="en-US" sz="1800" dirty="0">
                <a:latin typeface="Times New Roman" panose="02020603050405020304" pitchFamily="18" charset="0"/>
                <a:cs typeface="Times New Roman" panose="02020603050405020304" pitchFamily="18" charset="0"/>
              </a:rPr>
              <a:t>refer to non-living physical and chemical elements. Abiotic resources are usually obtained from the lithosphere, atmosphere, and hydrosphere. Examples of abiotic factors are water, air, soil, sunlight, and minerals.</a:t>
            </a:r>
          </a:p>
          <a:p>
            <a:pPr algn="just"/>
            <a:r>
              <a:rPr lang="en-US" sz="1800" b="1" dirty="0">
                <a:latin typeface="Times New Roman" panose="02020603050405020304" pitchFamily="18" charset="0"/>
                <a:cs typeface="Times New Roman" panose="02020603050405020304" pitchFamily="18" charset="0"/>
              </a:rPr>
              <a:t>Biotic components </a:t>
            </a:r>
            <a:r>
              <a:rPr lang="en-US" sz="1800" dirty="0">
                <a:latin typeface="Times New Roman" panose="02020603050405020304" pitchFamily="18" charset="0"/>
                <a:cs typeface="Times New Roman" panose="02020603050405020304" pitchFamily="18" charset="0"/>
              </a:rPr>
              <a:t>are living or once-living organisms. These are obtained from the biosphere and are capable of reproduction. Examples of biotic factors are animals, birds, plants, fungi, and other similar organisms.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noChangeArrowheads="1"/>
          </p:cNvPicPr>
          <p:nvPr/>
        </p:nvPicPr>
        <p:blipFill>
          <a:blip r:embed="rId2"/>
          <a:srcRect/>
          <a:stretch>
            <a:fillRect/>
          </a:stretch>
        </p:blipFill>
        <p:spPr bwMode="auto">
          <a:xfrm>
            <a:off x="1057275" y="3609975"/>
            <a:ext cx="10066564" cy="246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880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SEGMENTS OF ENVIRONEMNT</a:t>
            </a:r>
          </a:p>
        </p:txBody>
      </p:sp>
      <p:sp>
        <p:nvSpPr>
          <p:cNvPr id="3" name="Content Placeholder 2"/>
          <p:cNvSpPr>
            <a:spLocks noGrp="1"/>
          </p:cNvSpPr>
          <p:nvPr>
            <p:ph idx="1"/>
          </p:nvPr>
        </p:nvSpPr>
        <p:spPr>
          <a:solidFill>
            <a:schemeClr val="bg1"/>
          </a:solidFill>
        </p:spPr>
        <p:txBody>
          <a:bodyPr>
            <a:normAutofit/>
          </a:bodyPr>
          <a:lstStyle/>
          <a:p>
            <a:pPr marL="0" indent="0">
              <a:buNone/>
            </a:pPr>
            <a:endParaRPr lang="en-US" altLang="en-US" sz="1600" dirty="0"/>
          </a:p>
          <a:p>
            <a:pPr marL="0" indent="0">
              <a:buNone/>
            </a:pPr>
            <a:endParaRPr lang="en-US" altLang="en-US" sz="1600" dirty="0"/>
          </a:p>
          <a:p>
            <a:pPr>
              <a:buFont typeface="Arial" charset="0"/>
              <a:buChar char="•"/>
            </a:pPr>
            <a:r>
              <a:rPr lang="en-US" altLang="en-US" sz="2000" b="1" dirty="0">
                <a:latin typeface="Times New Roman" panose="02020603050405020304" pitchFamily="18" charset="0"/>
                <a:cs typeface="Times New Roman" panose="02020603050405020304" pitchFamily="18" charset="0"/>
              </a:rPr>
              <a:t>Biosphere</a:t>
            </a:r>
          </a:p>
          <a:p>
            <a:pPr>
              <a:buFont typeface="Arial" charset="0"/>
              <a:buChar char="•"/>
            </a:pPr>
            <a:endParaRPr lang="en-US" altLang="en-US" sz="2000" b="1" dirty="0">
              <a:latin typeface="Times New Roman" panose="02020603050405020304" pitchFamily="18" charset="0"/>
              <a:cs typeface="Times New Roman" panose="02020603050405020304" pitchFamily="18" charset="0"/>
            </a:endParaRPr>
          </a:p>
          <a:p>
            <a:pPr>
              <a:buFont typeface="Arial" charset="0"/>
              <a:buChar char="•"/>
            </a:pPr>
            <a:r>
              <a:rPr lang="en-US" altLang="en-US" sz="2000" b="1" dirty="0">
                <a:latin typeface="Times New Roman" panose="02020603050405020304" pitchFamily="18" charset="0"/>
                <a:cs typeface="Times New Roman" panose="02020603050405020304" pitchFamily="18" charset="0"/>
              </a:rPr>
              <a:t>Hydrosphere</a:t>
            </a:r>
          </a:p>
          <a:p>
            <a:pPr>
              <a:buFont typeface="Arial" charset="0"/>
              <a:buChar char="•"/>
            </a:pPr>
            <a:endParaRPr lang="en-US" altLang="en-US" sz="2000" b="1" dirty="0">
              <a:latin typeface="Times New Roman" panose="02020603050405020304" pitchFamily="18" charset="0"/>
              <a:cs typeface="Times New Roman" panose="02020603050405020304" pitchFamily="18" charset="0"/>
            </a:endParaRPr>
          </a:p>
          <a:p>
            <a:pPr>
              <a:buFont typeface="Arial" charset="0"/>
              <a:buChar char="•"/>
            </a:pPr>
            <a:r>
              <a:rPr lang="en-US" altLang="en-US" sz="2000" b="1" dirty="0">
                <a:latin typeface="Times New Roman" panose="02020603050405020304" pitchFamily="18" charset="0"/>
                <a:cs typeface="Times New Roman" panose="02020603050405020304" pitchFamily="18" charset="0"/>
              </a:rPr>
              <a:t>Atmosphere</a:t>
            </a:r>
          </a:p>
          <a:p>
            <a:pPr>
              <a:buFont typeface="Arial" charset="0"/>
              <a:buChar char="•"/>
            </a:pPr>
            <a:endParaRPr lang="en-US" altLang="en-US" sz="2000" b="1" dirty="0">
              <a:latin typeface="Times New Roman" panose="02020603050405020304" pitchFamily="18" charset="0"/>
              <a:cs typeface="Times New Roman" panose="02020603050405020304" pitchFamily="18" charset="0"/>
            </a:endParaRPr>
          </a:p>
          <a:p>
            <a:pPr>
              <a:buFont typeface="Arial" charset="0"/>
              <a:buChar char="•"/>
            </a:pPr>
            <a:r>
              <a:rPr lang="en-US" altLang="en-US" sz="2000" b="1" dirty="0">
                <a:latin typeface="Times New Roman" panose="02020603050405020304" pitchFamily="18" charset="0"/>
                <a:cs typeface="Times New Roman" panose="02020603050405020304" pitchFamily="18" charset="0"/>
              </a:rPr>
              <a:t>Lithosphere</a:t>
            </a:r>
          </a:p>
          <a:p>
            <a:pPr>
              <a:buFont typeface="Arial" charset="0"/>
              <a:buChar char="•"/>
            </a:pPr>
            <a:endParaRPr lang="en-US" altLang="en-US" sz="2000" dirty="0">
              <a:latin typeface="Arial"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p:cNvPicPr>
            <a:picLocks noChangeAspect="1" noChangeArrowheads="1"/>
          </p:cNvPicPr>
          <p:nvPr/>
        </p:nvPicPr>
        <p:blipFill>
          <a:blip r:embed="rId2"/>
          <a:srcRect/>
          <a:stretch>
            <a:fillRect/>
          </a:stretch>
        </p:blipFill>
        <p:spPr bwMode="auto">
          <a:xfrm>
            <a:off x="3590925" y="2085976"/>
            <a:ext cx="7419976" cy="3800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863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solidFill>
                  <a:sysClr val="windowText" lastClr="000000"/>
                </a:solidFill>
                <a:latin typeface="Casper Bold"/>
              </a:rPr>
              <a:t>BIOSPHERE</a:t>
            </a:r>
          </a:p>
        </p:txBody>
      </p:sp>
      <p:sp>
        <p:nvSpPr>
          <p:cNvPr id="3" name="Content Placeholder 2"/>
          <p:cNvSpPr>
            <a:spLocks noGrp="1"/>
          </p:cNvSpPr>
          <p:nvPr>
            <p:ph idx="1"/>
          </p:nvPr>
        </p:nvSpPr>
        <p:spPr>
          <a:solidFill>
            <a:schemeClr val="bg1"/>
          </a:solidFill>
        </p:spPr>
        <p:txBody>
          <a:bodyPr>
            <a:normAutofit/>
          </a:bodyPr>
          <a:lstStyle/>
          <a:p>
            <a:pPr marL="0" indent="0">
              <a:buNone/>
            </a:pPr>
            <a:endParaRPr lang="en-US" altLang="en-US" sz="1600" dirty="0"/>
          </a:p>
          <a:p>
            <a:pPr marL="0" indent="0">
              <a:buNone/>
            </a:pPr>
            <a:endParaRPr lang="en-US" altLang="en-US" sz="1600" dirty="0">
              <a:latin typeface="Casper"/>
            </a:endParaRPr>
          </a:p>
          <a:p>
            <a:pPr algn="just"/>
            <a:r>
              <a:rPr lang="en-US" altLang="en-US" sz="1800" dirty="0">
                <a:latin typeface="Times New Roman" panose="02020603050405020304" pitchFamily="18" charset="0"/>
                <a:cs typeface="Times New Roman" panose="02020603050405020304" pitchFamily="18" charset="0"/>
              </a:rPr>
              <a:t> The biosphere is the global ecosystem.  </a:t>
            </a:r>
          </a:p>
          <a:p>
            <a:pPr algn="just"/>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 It penetrates into and is dependent on the </a:t>
            </a:r>
          </a:p>
          <a:p>
            <a:pPr marL="0" indent="0" algn="just">
              <a:buNone/>
            </a:pPr>
            <a:r>
              <a:rPr lang="en-US" altLang="en-US" sz="1800" dirty="0">
                <a:latin typeface="Times New Roman" panose="02020603050405020304" pitchFamily="18" charset="0"/>
                <a:cs typeface="Times New Roman" panose="02020603050405020304" pitchFamily="18" charset="0"/>
              </a:rPr>
              <a:t>      atmosphere, hydrosphere and lithosphere.  </a:t>
            </a:r>
          </a:p>
          <a:p>
            <a:pPr algn="just"/>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 The biosphere is a life-supporting global </a:t>
            </a:r>
          </a:p>
          <a:p>
            <a:pPr marL="0" indent="0" algn="just">
              <a:buNone/>
            </a:pPr>
            <a:r>
              <a:rPr lang="en-US" altLang="en-US" sz="1800" dirty="0">
                <a:latin typeface="Times New Roman" panose="02020603050405020304" pitchFamily="18" charset="0"/>
                <a:cs typeface="Times New Roman" panose="02020603050405020304" pitchFamily="18" charset="0"/>
              </a:rPr>
              <a:t>      ecosystem, where each living things depends </a:t>
            </a:r>
          </a:p>
          <a:p>
            <a:pPr marL="0" indent="0" algn="just">
              <a:buNone/>
            </a:pPr>
            <a:r>
              <a:rPr lang="en-US" altLang="en-US" sz="1800" dirty="0">
                <a:latin typeface="Times New Roman" panose="02020603050405020304" pitchFamily="18" charset="0"/>
                <a:cs typeface="Times New Roman" panose="02020603050405020304" pitchFamily="18" charset="0"/>
              </a:rPr>
              <a:t>      on each other and the environment.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 name="Picture 2"/>
          <p:cNvPicPr>
            <a:picLocks noChangeAspect="1" noChangeArrowheads="1"/>
          </p:cNvPicPr>
          <p:nvPr/>
        </p:nvPicPr>
        <p:blipFill>
          <a:blip r:embed="rId2"/>
          <a:srcRect/>
          <a:stretch>
            <a:fillRect/>
          </a:stretch>
        </p:blipFill>
        <p:spPr bwMode="auto">
          <a:xfrm>
            <a:off x="5600699" y="2247903"/>
            <a:ext cx="5457825" cy="3309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177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HYRDOSPHERE</a:t>
            </a:r>
          </a:p>
        </p:txBody>
      </p:sp>
      <p:sp>
        <p:nvSpPr>
          <p:cNvPr id="3" name="Content Placeholder 2"/>
          <p:cNvSpPr>
            <a:spLocks noGrp="1"/>
          </p:cNvSpPr>
          <p:nvPr>
            <p:ph idx="1"/>
          </p:nvPr>
        </p:nvSpPr>
        <p:spPr>
          <a:xfrm>
            <a:off x="838200" y="1825625"/>
            <a:ext cx="5486400" cy="4351338"/>
          </a:xfrm>
          <a:solidFill>
            <a:schemeClr val="bg1"/>
          </a:solidFill>
        </p:spPr>
        <p:txBody>
          <a:bodyPr>
            <a:normAutofit/>
          </a:bodyPr>
          <a:lstStyle/>
          <a:p>
            <a:pPr marL="0" indent="0">
              <a:buNone/>
            </a:pPr>
            <a:endParaRPr lang="en-US" altLang="en-US" sz="1600" dirty="0">
              <a:latin typeface="Casper"/>
            </a:endParaRPr>
          </a:p>
          <a:p>
            <a:pPr marL="0" indent="0">
              <a:buNone/>
            </a:pPr>
            <a:endParaRPr lang="en-US" altLang="en-US" sz="1600" dirty="0">
              <a:latin typeface="Casper"/>
            </a:endParaRPr>
          </a:p>
          <a:p>
            <a:pPr algn="just">
              <a:buFont typeface="Arial" charset="0"/>
              <a:buChar char="•"/>
            </a:pPr>
            <a:r>
              <a:rPr lang="en-US" altLang="en-US" sz="1800" dirty="0">
                <a:latin typeface="Times New Roman" panose="02020603050405020304" pitchFamily="18" charset="0"/>
                <a:cs typeface="Times New Roman" panose="02020603050405020304" pitchFamily="18" charset="0"/>
              </a:rPr>
              <a:t>The hydrosphere represents one component of Earth’s system.</a:t>
            </a:r>
          </a:p>
          <a:p>
            <a:pPr algn="just">
              <a:buFont typeface="Arial" charset="0"/>
              <a:buChar char="•"/>
            </a:pPr>
            <a:endParaRPr lang="en-US" altLang="en-US" sz="1800" dirty="0">
              <a:latin typeface="Times New Roman" panose="02020603050405020304" pitchFamily="18" charset="0"/>
              <a:cs typeface="Times New Roman" panose="02020603050405020304" pitchFamily="18" charset="0"/>
            </a:endParaRPr>
          </a:p>
          <a:p>
            <a:pPr algn="just">
              <a:buFont typeface="Arial" charset="0"/>
              <a:buChar char="•"/>
            </a:pPr>
            <a:r>
              <a:rPr lang="en-US" altLang="en-US" sz="1800" dirty="0">
                <a:latin typeface="Times New Roman" panose="02020603050405020304" pitchFamily="18" charset="0"/>
                <a:cs typeface="Times New Roman" panose="02020603050405020304" pitchFamily="18" charset="0"/>
              </a:rPr>
              <a:t>Operate in conjunction with the solid crust (lithosphere) and the air that envelopes the planet  (atmosphere).</a:t>
            </a:r>
          </a:p>
          <a:p>
            <a:pPr algn="just">
              <a:buFont typeface="Arial" charset="0"/>
              <a:buChar char="•"/>
            </a:pPr>
            <a:endParaRPr lang="en-US" altLang="en-US" sz="1800" dirty="0">
              <a:latin typeface="Times New Roman" panose="02020603050405020304" pitchFamily="18" charset="0"/>
              <a:cs typeface="Times New Roman" panose="02020603050405020304" pitchFamily="18" charset="0"/>
            </a:endParaRPr>
          </a:p>
          <a:p>
            <a:pPr algn="just">
              <a:buFont typeface="Arial" charset="0"/>
              <a:buChar char="•"/>
            </a:pPr>
            <a:r>
              <a:rPr lang="en-US" altLang="en-US" sz="1800" dirty="0">
                <a:latin typeface="Times New Roman" panose="02020603050405020304" pitchFamily="18" charset="0"/>
                <a:cs typeface="Times New Roman" panose="02020603050405020304" pitchFamily="18" charset="0"/>
              </a:rPr>
              <a:t>Hydrosphere basically a combined mass of water that is found on earth, that makes up around 70% of the earth’s surface which is covered with water.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https://ak.picdn.net/shutterstock/videos/586600/thumb/1.jpg"/>
          <p:cNvPicPr>
            <a:picLocks noChangeAspect="1" noChangeArrowheads="1"/>
          </p:cNvPicPr>
          <p:nvPr/>
        </p:nvPicPr>
        <p:blipFill>
          <a:blip r:embed="rId2"/>
          <a:srcRect/>
          <a:stretch>
            <a:fillRect/>
          </a:stretch>
        </p:blipFill>
        <p:spPr bwMode="auto">
          <a:xfrm>
            <a:off x="6633029" y="2264229"/>
            <a:ext cx="4530271" cy="3338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780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HYRDOSPHERE</a:t>
            </a:r>
          </a:p>
        </p:txBody>
      </p:sp>
      <p:sp>
        <p:nvSpPr>
          <p:cNvPr id="3" name="Content Placeholder 2"/>
          <p:cNvSpPr>
            <a:spLocks noGrp="1"/>
          </p:cNvSpPr>
          <p:nvPr>
            <p:ph idx="1"/>
          </p:nvPr>
        </p:nvSpPr>
        <p:spPr>
          <a:xfrm>
            <a:off x="838199" y="1825625"/>
            <a:ext cx="5781675" cy="4351338"/>
          </a:xfrm>
          <a:solidFill>
            <a:schemeClr val="bg1"/>
          </a:solidFill>
        </p:spPr>
        <p:txBody>
          <a:bodyPr>
            <a:normAutofit/>
          </a:bodyPr>
          <a:lstStyle/>
          <a:p>
            <a:pPr marL="0" indent="0">
              <a:buNone/>
            </a:pPr>
            <a:endParaRPr lang="en-US" altLang="en-US" sz="1600" dirty="0"/>
          </a:p>
          <a:p>
            <a:pPr marL="0" indent="0">
              <a:buNone/>
            </a:pPr>
            <a:endParaRPr lang="en-US" altLang="en-US" sz="1600" dirty="0">
              <a:latin typeface="Casper"/>
            </a:endParaRPr>
          </a:p>
          <a:p>
            <a:pPr marL="0" indent="0" algn="just">
              <a:buNone/>
            </a:pPr>
            <a:r>
              <a:rPr lang="en-US" altLang="en-US" sz="1800" b="1" dirty="0">
                <a:solidFill>
                  <a:srgbClr val="C00000"/>
                </a:solidFill>
                <a:latin typeface="Times New Roman" panose="02020603050405020304" pitchFamily="18" charset="0"/>
                <a:cs typeface="Times New Roman" panose="02020603050405020304" pitchFamily="18" charset="0"/>
              </a:rPr>
              <a:t>Hydrological Cycle</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r>
              <a:rPr lang="en-US" altLang="en-US" sz="1800" dirty="0">
                <a:latin typeface="Times New Roman" panose="02020603050405020304" pitchFamily="18" charset="0"/>
                <a:cs typeface="Times New Roman" panose="02020603050405020304" pitchFamily="18" charset="0"/>
              </a:rPr>
              <a:t> The water on Earth stays consistent; it is believed to have been consistent throughout the life of the planet. </a:t>
            </a:r>
          </a:p>
          <a:p>
            <a:pPr marL="0" indent="0" algn="just"/>
            <a:endParaRPr lang="en-US" altLang="en-US" sz="1800" dirty="0">
              <a:latin typeface="Times New Roman" panose="02020603050405020304" pitchFamily="18" charset="0"/>
              <a:cs typeface="Times New Roman" panose="02020603050405020304" pitchFamily="18" charset="0"/>
            </a:endParaRPr>
          </a:p>
          <a:p>
            <a:pPr marL="0" indent="0" algn="just"/>
            <a:r>
              <a:rPr lang="en-US" altLang="en-US" sz="1800" dirty="0">
                <a:latin typeface="Times New Roman" panose="02020603050405020304" pitchFamily="18" charset="0"/>
                <a:cs typeface="Times New Roman" panose="02020603050405020304" pitchFamily="18" charset="0"/>
              </a:rPr>
              <a:t> There are five processes by which water moves throughout each of the earth’s spheres including condensation, precipitation, infiltration, runoff, and evaporation.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the-water-cycle-diagram-5th-grade.jpg (1167×750) | Water cycle ..."/>
          <p:cNvPicPr>
            <a:picLocks noChangeAspect="1" noChangeArrowheads="1"/>
          </p:cNvPicPr>
          <p:nvPr/>
        </p:nvPicPr>
        <p:blipFill>
          <a:blip r:embed="rId2"/>
          <a:srcRect/>
          <a:stretch>
            <a:fillRect/>
          </a:stretch>
        </p:blipFill>
        <p:spPr bwMode="auto">
          <a:xfrm>
            <a:off x="7010400" y="2193471"/>
            <a:ext cx="4161970" cy="3439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780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a:solidFill>
            <a:schemeClr val="bg1"/>
          </a:solidFill>
        </p:spPr>
        <p:txBody>
          <a:bodyPr>
            <a:normAutofit/>
          </a:bodyPr>
          <a:lstStyle/>
          <a:p>
            <a:pPr algn="ctr"/>
            <a:r>
              <a:rPr lang="en-US" b="1" dirty="0">
                <a:latin typeface="Casper Bold"/>
              </a:rPr>
              <a:t>ATMOSPHERE</a:t>
            </a:r>
          </a:p>
        </p:txBody>
      </p:sp>
      <p:sp>
        <p:nvSpPr>
          <p:cNvPr id="3" name="Content Placeholder 2"/>
          <p:cNvSpPr>
            <a:spLocks noGrp="1"/>
          </p:cNvSpPr>
          <p:nvPr>
            <p:ph idx="1"/>
          </p:nvPr>
        </p:nvSpPr>
        <p:spPr>
          <a:xfrm>
            <a:off x="838199" y="1825625"/>
            <a:ext cx="5362575" cy="4351338"/>
          </a:xfrm>
          <a:solidFill>
            <a:schemeClr val="bg1"/>
          </a:solidFill>
        </p:spPr>
        <p:txBody>
          <a:bodyPr>
            <a:normAutofit/>
          </a:bodyPr>
          <a:lstStyle/>
          <a:p>
            <a:pPr marL="0" indent="0">
              <a:buNone/>
            </a:pPr>
            <a:endParaRPr lang="en-US" altLang="en-US" sz="1600" dirty="0">
              <a:latin typeface="Casper"/>
            </a:endParaRPr>
          </a:p>
          <a:p>
            <a:pPr algn="just">
              <a:buFont typeface="Wingdings" pitchFamily="2" charset="2"/>
              <a:buChar char="§"/>
            </a:pPr>
            <a:r>
              <a:rPr lang="en-US" sz="1800" dirty="0">
                <a:latin typeface="Times New Roman" panose="02020603050405020304" pitchFamily="18" charset="0"/>
                <a:cs typeface="Times New Roman" panose="02020603050405020304" pitchFamily="18" charset="0"/>
              </a:rPr>
              <a:t>The atmosphere is a thick gaseous envelope which surrounds the earth from all sides and is attached to the earth’s surface by gravitational force.</a:t>
            </a:r>
          </a:p>
          <a:p>
            <a:pPr algn="just">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sz="1800" dirty="0">
                <a:latin typeface="Times New Roman" panose="02020603050405020304" pitchFamily="18" charset="0"/>
                <a:cs typeface="Times New Roman" panose="02020603050405020304" pitchFamily="18" charset="0"/>
              </a:rPr>
              <a:t>The atmosphere is a reservoir of several elements essential to life and serves many purposes and functions.</a:t>
            </a:r>
          </a:p>
          <a:p>
            <a:pPr algn="just"/>
            <a:endParaRPr lang="en-US" sz="1800"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sz="1800" dirty="0">
                <a:latin typeface="Times New Roman" panose="02020603050405020304" pitchFamily="18" charset="0"/>
                <a:cs typeface="Times New Roman" panose="02020603050405020304" pitchFamily="18" charset="0"/>
              </a:rPr>
              <a:t>The atmosphere protects life on earth by absorbing ultraviolet solar radiation , warming the surface through heat retention (greenhouse effect ) etc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http://mildnature.com/download/282_Earth_Atmosphere1.jpg"/>
          <p:cNvPicPr>
            <a:picLocks noChangeAspect="1" noChangeArrowheads="1"/>
          </p:cNvPicPr>
          <p:nvPr/>
        </p:nvPicPr>
        <p:blipFill>
          <a:blip r:embed="rId2"/>
          <a:srcRect/>
          <a:stretch>
            <a:fillRect/>
          </a:stretch>
        </p:blipFill>
        <p:spPr bwMode="auto">
          <a:xfrm>
            <a:off x="6572250" y="2311400"/>
            <a:ext cx="459105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6465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1740</TotalTime>
  <Words>1951</Words>
  <Application>Microsoft Office PowerPoint</Application>
  <PresentationFormat>Widescreen</PresentationFormat>
  <Paragraphs>246</Paragraphs>
  <Slides>30</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2" baseType="lpstr">
      <vt:lpstr>Arial</vt:lpstr>
      <vt:lpstr>Calibri</vt:lpstr>
      <vt:lpstr>Calibri Light</vt:lpstr>
      <vt:lpstr>Casper</vt:lpstr>
      <vt:lpstr>Casper Bold</vt:lpstr>
      <vt:lpstr>Karla</vt:lpstr>
      <vt:lpstr>Raleway ExtraBold</vt:lpstr>
      <vt:lpstr>Times New Roman</vt:lpstr>
      <vt:lpstr>Wingdings</vt:lpstr>
      <vt:lpstr>1_Office Theme</vt:lpstr>
      <vt:lpstr>Contents Slide Master</vt:lpstr>
      <vt:lpstr>CorelDRAW</vt:lpstr>
      <vt:lpstr>PowerPoint Presentation</vt:lpstr>
      <vt:lpstr>INTRODUCTION TO ENVIRONMENT  </vt:lpstr>
      <vt:lpstr>ENVIRONMENT</vt:lpstr>
      <vt:lpstr>COMPONENTS OF ENVIRONMENT</vt:lpstr>
      <vt:lpstr>SEGMENTS OF ENVIRONEMNT</vt:lpstr>
      <vt:lpstr>BIOSPHERE</vt:lpstr>
      <vt:lpstr>HYRDOSPHERE</vt:lpstr>
      <vt:lpstr>HYRDOSPHERE</vt:lpstr>
      <vt:lpstr>ATMOSPHERE</vt:lpstr>
      <vt:lpstr>ATMOSPHERE</vt:lpstr>
      <vt:lpstr>ATMOSPHERE</vt:lpstr>
      <vt:lpstr>ATMOSPHERE</vt:lpstr>
      <vt:lpstr>ATMOSPHERE</vt:lpstr>
      <vt:lpstr>LITHOSPHERE</vt:lpstr>
      <vt:lpstr>LITHOSPHERE</vt:lpstr>
      <vt:lpstr>SCOPE</vt:lpstr>
      <vt:lpstr>NEED FOR PUBLIC AWARENESS </vt:lpstr>
      <vt:lpstr>BIODIVERSITY</vt:lpstr>
      <vt:lpstr>LEVELS OF BIODIVERSITY</vt:lpstr>
      <vt:lpstr>METHODS OF BIODIVERSITY CONSERVATION</vt:lpstr>
      <vt:lpstr>METHODS OF BIODIVERSITY CONSERVATION</vt:lpstr>
      <vt:lpstr>METHODS OF BIODIVERSITY CONSERVATION</vt:lpstr>
      <vt:lpstr>METHODS OF BIODIVERSITY CONSERVATION</vt:lpstr>
      <vt:lpstr>METHODS OF BIODIVERSITY CONSERVATION</vt:lpstr>
      <vt:lpstr>METHODS OF BIODIVERSITY CONSERVATION</vt:lpstr>
      <vt:lpstr>METHODS OF BIODIVERSITY CONSERVATION</vt:lpstr>
      <vt:lpstr>ENVIRONMENTAL IMPACT ASSESSMENT</vt:lpstr>
      <vt:lpstr>ENVIRONMENTAL IMPACT ASSESSMENT</vt:lpstr>
      <vt:lpstr>ENVIRONMENTAL IMPACT ASSESSMENT</vt:lpstr>
      <vt:lpstr>ENVIRONMENTAL IMPACT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Rahul Kumar</cp:lastModifiedBy>
  <cp:revision>197</cp:revision>
  <dcterms:created xsi:type="dcterms:W3CDTF">2019-01-09T10:33:58Z</dcterms:created>
  <dcterms:modified xsi:type="dcterms:W3CDTF">2023-11-23T13:39:00Z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1502651</vt:lpwstr>
  </property>
  <property fmtid="{D5CDD505-2E9C-101B-9397-08002B2CF9AE}" pid="3" name="NXPowerLiteSettings">
    <vt:lpwstr>C7000400038000</vt:lpwstr>
  </property>
  <property fmtid="{D5CDD505-2E9C-101B-9397-08002B2CF9AE}" pid="4" name="NXPowerLiteVersion">
    <vt:lpwstr>S9.0.0</vt:lpwstr>
  </property>
</Properties>
</file>