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13"/>
  </p:notesMasterIdLst>
  <p:sldIdLst>
    <p:sldId id="281" r:id="rId2"/>
    <p:sldId id="341" r:id="rId3"/>
    <p:sldId id="344" r:id="rId4"/>
    <p:sldId id="349" r:id="rId5"/>
    <p:sldId id="345" r:id="rId6"/>
    <p:sldId id="297" r:id="rId7"/>
    <p:sldId id="298" r:id="rId8"/>
    <p:sldId id="346" r:id="rId9"/>
    <p:sldId id="347" r:id="rId10"/>
    <p:sldId id="348" r:id="rId11"/>
    <p:sldId id="34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5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4" autoAdjust="0"/>
  </p:normalViewPr>
  <p:slideViewPr>
    <p:cSldViewPr snapToGrid="0">
      <p:cViewPr varScale="1">
        <p:scale>
          <a:sx n="87" d="100"/>
          <a:sy n="87" d="100"/>
        </p:scale>
        <p:origin x="499" y="58"/>
      </p:cViewPr>
      <p:guideLst>
        <p:guide orient="horz" pos="2160"/>
        <p:guide pos="385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hul Kumar" userId="5d93dae5539c9652" providerId="LiveId" clId="{D7D0E40E-A06E-4D06-9578-9A9038956A50}"/>
    <pc:docChg chg="modSld">
      <pc:chgData name="Rahul Kumar" userId="5d93dae5539c9652" providerId="LiveId" clId="{D7D0E40E-A06E-4D06-9578-9A9038956A50}" dt="2023-11-28T06:29:07.935" v="0" actId="404"/>
      <pc:docMkLst>
        <pc:docMk/>
      </pc:docMkLst>
      <pc:sldChg chg="modSp mod">
        <pc:chgData name="Rahul Kumar" userId="5d93dae5539c9652" providerId="LiveId" clId="{D7D0E40E-A06E-4D06-9578-9A9038956A50}" dt="2023-11-28T06:29:07.935" v="0" actId="404"/>
        <pc:sldMkLst>
          <pc:docMk/>
          <pc:sldMk cId="1234258550" sldId="342"/>
        </pc:sldMkLst>
        <pc:spChg chg="mod">
          <ac:chgData name="Rahul Kumar" userId="5d93dae5539c9652" providerId="LiveId" clId="{D7D0E40E-A06E-4D06-9578-9A9038956A50}" dt="2023-11-28T06:29:07.935" v="0" actId="404"/>
          <ac:spMkLst>
            <pc:docMk/>
            <pc:sldMk cId="1234258550" sldId="342"/>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BD9C07-91E9-43B4-84FE-8E92358369D5}" type="datetimeFigureOut">
              <a:rPr lang="en-US" smtClean="0"/>
              <a:t>11/28/2023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A8705B-B6E4-4F3B-8482-920F238A87A3}" type="slidenum">
              <a:rPr lang="en-US" smtClean="0"/>
              <a:t>‹#›</a:t>
            </a:fld>
            <a:endParaRPr lang="en-US"/>
          </a:p>
        </p:txBody>
      </p:sp>
    </p:spTree>
    <p:extLst>
      <p:ext uri="{BB962C8B-B14F-4D97-AF65-F5344CB8AC3E}">
        <p14:creationId xmlns:p14="http://schemas.microsoft.com/office/powerpoint/2010/main" val="2766097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8A8705B-B6E4-4F3B-8482-920F238A87A3}" type="slidenum">
              <a:rPr lang="en-US" smtClean="0"/>
              <a:t>1</a:t>
            </a:fld>
            <a:endParaRPr lang="en-US"/>
          </a:p>
        </p:txBody>
      </p:sp>
    </p:spTree>
    <p:extLst>
      <p:ext uri="{BB962C8B-B14F-4D97-AF65-F5344CB8AC3E}">
        <p14:creationId xmlns:p14="http://schemas.microsoft.com/office/powerpoint/2010/main" val="3387270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8A8705B-B6E4-4F3B-8482-920F238A87A3}" type="slidenum">
              <a:rPr lang="en-US" smtClean="0"/>
              <a:t>2</a:t>
            </a:fld>
            <a:endParaRPr lang="en-US"/>
          </a:p>
        </p:txBody>
      </p:sp>
    </p:spTree>
    <p:extLst>
      <p:ext uri="{BB962C8B-B14F-4D97-AF65-F5344CB8AC3E}">
        <p14:creationId xmlns:p14="http://schemas.microsoft.com/office/powerpoint/2010/main" val="2721182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8A8705B-B6E4-4F3B-8482-920F238A87A3}" type="slidenum">
              <a:rPr lang="en-US" smtClean="0"/>
              <a:t>3</a:t>
            </a:fld>
            <a:endParaRPr lang="en-US"/>
          </a:p>
        </p:txBody>
      </p:sp>
    </p:spTree>
    <p:extLst>
      <p:ext uri="{BB962C8B-B14F-4D97-AF65-F5344CB8AC3E}">
        <p14:creationId xmlns:p14="http://schemas.microsoft.com/office/powerpoint/2010/main" val="4174889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8A8705B-B6E4-4F3B-8482-920F238A87A3}" type="slidenum">
              <a:rPr lang="en-US" smtClean="0"/>
              <a:t>4</a:t>
            </a:fld>
            <a:endParaRPr lang="en-US"/>
          </a:p>
        </p:txBody>
      </p:sp>
    </p:spTree>
    <p:extLst>
      <p:ext uri="{BB962C8B-B14F-4D97-AF65-F5344CB8AC3E}">
        <p14:creationId xmlns:p14="http://schemas.microsoft.com/office/powerpoint/2010/main" val="2668500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8A8705B-B6E4-4F3B-8482-920F238A87A3}" type="slidenum">
              <a:rPr lang="en-US" smtClean="0"/>
              <a:t>5</a:t>
            </a:fld>
            <a:endParaRPr lang="en-US"/>
          </a:p>
        </p:txBody>
      </p:sp>
    </p:spTree>
    <p:extLst>
      <p:ext uri="{BB962C8B-B14F-4D97-AF65-F5344CB8AC3E}">
        <p14:creationId xmlns:p14="http://schemas.microsoft.com/office/powerpoint/2010/main" val="579141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8A8705B-B6E4-4F3B-8482-920F238A87A3}" type="slidenum">
              <a:rPr lang="en-US" smtClean="0"/>
              <a:t>8</a:t>
            </a:fld>
            <a:endParaRPr lang="en-US"/>
          </a:p>
        </p:txBody>
      </p:sp>
    </p:spTree>
    <p:extLst>
      <p:ext uri="{BB962C8B-B14F-4D97-AF65-F5344CB8AC3E}">
        <p14:creationId xmlns:p14="http://schemas.microsoft.com/office/powerpoint/2010/main" val="21424790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8A8705B-B6E4-4F3B-8482-920F238A87A3}" type="slidenum">
              <a:rPr lang="en-US" smtClean="0"/>
              <a:t>9</a:t>
            </a:fld>
            <a:endParaRPr lang="en-US"/>
          </a:p>
        </p:txBody>
      </p:sp>
    </p:spTree>
    <p:extLst>
      <p:ext uri="{BB962C8B-B14F-4D97-AF65-F5344CB8AC3E}">
        <p14:creationId xmlns:p14="http://schemas.microsoft.com/office/powerpoint/2010/main" val="18829846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8A8705B-B6E4-4F3B-8482-920F238A87A3}" type="slidenum">
              <a:rPr lang="en-US" smtClean="0"/>
              <a:t>10</a:t>
            </a:fld>
            <a:endParaRPr lang="en-US"/>
          </a:p>
        </p:txBody>
      </p:sp>
    </p:spTree>
    <p:extLst>
      <p:ext uri="{BB962C8B-B14F-4D97-AF65-F5344CB8AC3E}">
        <p14:creationId xmlns:p14="http://schemas.microsoft.com/office/powerpoint/2010/main" val="38552708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8A8705B-B6E4-4F3B-8482-920F238A87A3}" type="slidenum">
              <a:rPr lang="en-US" smtClean="0"/>
              <a:t>11</a:t>
            </a:fld>
            <a:endParaRPr lang="en-US"/>
          </a:p>
        </p:txBody>
      </p:sp>
    </p:spTree>
    <p:extLst>
      <p:ext uri="{BB962C8B-B14F-4D97-AF65-F5344CB8AC3E}">
        <p14:creationId xmlns:p14="http://schemas.microsoft.com/office/powerpoint/2010/main" val="569118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F2FE8BE-4BE9-4AF3-89BB-0669E85BAF11}" type="datetimeFigureOut">
              <a:rPr lang="en-IN" smtClean="0"/>
              <a:pPr/>
              <a:t>28-11-2023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4242970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2FE8BE-4BE9-4AF3-89BB-0669E85BAF11}" type="datetimeFigureOut">
              <a:rPr lang="en-IN" smtClean="0"/>
              <a:pPr/>
              <a:t>28-11-2023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847133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2FE8BE-4BE9-4AF3-89BB-0669E85BAF11}" type="datetimeFigureOut">
              <a:rPr lang="en-IN" smtClean="0"/>
              <a:pPr/>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1319621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2FE8BE-4BE9-4AF3-89BB-0669E85BAF11}" type="datetimeFigureOut">
              <a:rPr lang="en-IN" smtClean="0"/>
              <a:pPr/>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40556267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2FE8BE-4BE9-4AF3-89BB-0669E85BAF11}" type="datetimeFigureOut">
              <a:rPr lang="en-IN" smtClean="0"/>
              <a:pPr/>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37883474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2FE8BE-4BE9-4AF3-89BB-0669E85BAF11}" type="datetimeFigureOut">
              <a:rPr lang="en-IN" smtClean="0"/>
              <a:pPr/>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33994369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2FE8BE-4BE9-4AF3-89BB-0669E85BAF11}" type="datetimeFigureOut">
              <a:rPr lang="en-IN" smtClean="0"/>
              <a:pPr/>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29385748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2FE8BE-4BE9-4AF3-89BB-0669E85BAF11}" type="datetimeFigureOut">
              <a:rPr lang="en-IN" smtClean="0"/>
              <a:pPr/>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2322282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2FE8BE-4BE9-4AF3-89BB-0669E85BAF11}" type="datetimeFigureOut">
              <a:rPr lang="en-IN" smtClean="0"/>
              <a:pPr/>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19254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2FE8BE-4BE9-4AF3-89BB-0669E85BAF11}" type="datetimeFigureOut">
              <a:rPr lang="en-IN" smtClean="0"/>
              <a:pPr/>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371741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2FE8BE-4BE9-4AF3-89BB-0669E85BAF11}" type="datetimeFigureOut">
              <a:rPr lang="en-IN" smtClean="0"/>
              <a:pPr/>
              <a:t>28-11-2023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3584396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2FE8BE-4BE9-4AF3-89BB-0669E85BAF11}" type="datetimeFigureOut">
              <a:rPr lang="en-IN" smtClean="0"/>
              <a:pPr/>
              <a:t>28-11-2023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1257059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2FE8BE-4BE9-4AF3-89BB-0669E85BAF11}" type="datetimeFigureOut">
              <a:rPr lang="en-IN" smtClean="0"/>
              <a:pPr/>
              <a:t>28-11-2023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130185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2FE8BE-4BE9-4AF3-89BB-0669E85BAF11}" type="datetimeFigureOut">
              <a:rPr lang="en-IN" smtClean="0"/>
              <a:pPr/>
              <a:t>28-11-2023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768336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2FE8BE-4BE9-4AF3-89BB-0669E85BAF11}" type="datetimeFigureOut">
              <a:rPr lang="en-IN" smtClean="0"/>
              <a:pPr/>
              <a:t>28-11-2023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307965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2FE8BE-4BE9-4AF3-89BB-0669E85BAF11}" type="datetimeFigureOut">
              <a:rPr lang="en-IN" smtClean="0"/>
              <a:pPr/>
              <a:t>28-11-2023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3145403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2FE8BE-4BE9-4AF3-89BB-0669E85BAF11}" type="datetimeFigureOut">
              <a:rPr lang="en-IN" smtClean="0"/>
              <a:pPr/>
              <a:t>28-11-2023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702F4A-AFAA-445A-88B3-5F0928CFAB69}" type="slidenum">
              <a:rPr lang="en-IN" smtClean="0"/>
              <a:pPr/>
              <a:t>‹#›</a:t>
            </a:fld>
            <a:endParaRPr lang="en-IN"/>
          </a:p>
        </p:txBody>
      </p:sp>
    </p:spTree>
    <p:extLst>
      <p:ext uri="{BB962C8B-B14F-4D97-AF65-F5344CB8AC3E}">
        <p14:creationId xmlns:p14="http://schemas.microsoft.com/office/powerpoint/2010/main" val="1057319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F2FE8BE-4BE9-4AF3-89BB-0669E85BAF11}" type="datetimeFigureOut">
              <a:rPr lang="en-IN" smtClean="0"/>
              <a:pPr/>
              <a:t>28-11-2023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B702F4A-AFAA-445A-88B3-5F0928CFAB69}" type="slidenum">
              <a:rPr lang="en-IN" smtClean="0"/>
              <a:pPr/>
              <a:t>‹#›</a:t>
            </a:fld>
            <a:endParaRPr lang="en-IN"/>
          </a:p>
        </p:txBody>
      </p:sp>
    </p:spTree>
    <p:extLst>
      <p:ext uri="{BB962C8B-B14F-4D97-AF65-F5344CB8AC3E}">
        <p14:creationId xmlns:p14="http://schemas.microsoft.com/office/powerpoint/2010/main" val="1505842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23974" y="270078"/>
            <a:ext cx="9751277" cy="5402697"/>
          </a:xfrm>
          <a:prstGeom prst="rect">
            <a:avLst/>
          </a:prstGeom>
        </p:spPr>
        <p:txBody>
          <a:bodyPr wrap="square">
            <a:spAutoFit/>
          </a:bodyPr>
          <a:lstStyle/>
          <a:p>
            <a:pPr>
              <a:lnSpc>
                <a:spcPct val="80000"/>
              </a:lnSpc>
              <a:spcBef>
                <a:spcPct val="20000"/>
              </a:spcBef>
              <a:spcAft>
                <a:spcPts val="600"/>
              </a:spcAft>
              <a:buClr>
                <a:schemeClr val="accent1">
                  <a:lumMod val="75000"/>
                </a:schemeClr>
              </a:buClr>
              <a:buSzPct val="145000"/>
            </a:pPr>
            <a:r>
              <a:rPr lang="en-IN" sz="2800" b="1" u="sng" dirty="0">
                <a:ln w="3175" cmpd="sng">
                  <a:noFill/>
                </a:ln>
                <a:solidFill>
                  <a:srgbClr val="7030A0"/>
                </a:solidFill>
                <a:latin typeface="Calibri" panose="020F0502020204030204" pitchFamily="34" charset="0"/>
                <a:ea typeface="Calibri" panose="020F0502020204030204" pitchFamily="34" charset="0"/>
                <a:cs typeface="Calibri" panose="020F0502020204030204" pitchFamily="34" charset="0"/>
              </a:rPr>
              <a:t>Energy conservation through controls</a:t>
            </a:r>
          </a:p>
          <a:p>
            <a:pPr>
              <a:lnSpc>
                <a:spcPct val="80000"/>
              </a:lnSpc>
              <a:spcBef>
                <a:spcPct val="20000"/>
              </a:spcBef>
              <a:spcAft>
                <a:spcPts val="600"/>
              </a:spcAft>
              <a:buClr>
                <a:schemeClr val="accent1">
                  <a:lumMod val="75000"/>
                </a:schemeClr>
              </a:buClr>
              <a:buSzPct val="145000"/>
            </a:pPr>
            <a:endParaRPr lang="en-US" sz="2800" b="1" u="sng" dirty="0">
              <a:ln w="3175" cmpd="sng">
                <a:noFill/>
              </a:ln>
              <a:solidFill>
                <a:srgbClr val="7030A0"/>
              </a:solidFill>
              <a:latin typeface="Calibri" panose="020F0502020204030204" pitchFamily="34" charset="0"/>
              <a:ea typeface="Calibri" panose="020F0502020204030204" pitchFamily="34" charset="0"/>
              <a:cs typeface="Calibri" panose="020F0502020204030204" pitchFamily="34" charset="0"/>
            </a:endParaRPr>
          </a:p>
          <a:p>
            <a:pPr algn="just">
              <a:lnSpc>
                <a:spcPct val="80000"/>
              </a:lnSpc>
              <a:spcBef>
                <a:spcPct val="20000"/>
              </a:spcBef>
              <a:spcAft>
                <a:spcPts val="600"/>
              </a:spcAft>
              <a:buClr>
                <a:schemeClr val="accent1">
                  <a:lumMod val="75000"/>
                </a:schemeClr>
              </a:buClr>
              <a:buSzPct val="145000"/>
            </a:pPr>
            <a:r>
              <a:rPr lang="en-US" sz="2400" dirty="0">
                <a:latin typeface="Calibri" panose="020F0502020204030204" pitchFamily="34" charset="0"/>
                <a:ea typeface="Calibri" panose="020F0502020204030204" pitchFamily="34" charset="0"/>
                <a:cs typeface="Calibri" panose="020F0502020204030204" pitchFamily="34" charset="0"/>
              </a:rPr>
              <a:t>Energy conservation through controls in electrical engineering involves the </a:t>
            </a:r>
            <a:r>
              <a:rPr lang="en-US" sz="2400" dirty="0">
                <a:solidFill>
                  <a:srgbClr val="FF0000"/>
                </a:solidFill>
                <a:latin typeface="Calibri" panose="020F0502020204030204" pitchFamily="34" charset="0"/>
                <a:ea typeface="Calibri" panose="020F0502020204030204" pitchFamily="34" charset="0"/>
                <a:cs typeface="Calibri" panose="020F0502020204030204" pitchFamily="34" charset="0"/>
              </a:rPr>
              <a:t>use of various techniques and technologies </a:t>
            </a:r>
          </a:p>
          <a:p>
            <a:pPr marL="342900" indent="-342900" algn="just">
              <a:lnSpc>
                <a:spcPct val="80000"/>
              </a:lnSpc>
              <a:spcBef>
                <a:spcPct val="20000"/>
              </a:spcBef>
              <a:spcAft>
                <a:spcPts val="600"/>
              </a:spcAft>
              <a:buClr>
                <a:schemeClr val="accent1">
                  <a:lumMod val="75000"/>
                </a:schemeClr>
              </a:buClr>
              <a:buSzPct val="14500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to optimize </a:t>
            </a:r>
            <a:r>
              <a:rPr lang="en-US" sz="2400" dirty="0">
                <a:solidFill>
                  <a:srgbClr val="FF0000"/>
                </a:solidFill>
                <a:latin typeface="Calibri" panose="020F0502020204030204" pitchFamily="34" charset="0"/>
                <a:ea typeface="Calibri" panose="020F0502020204030204" pitchFamily="34" charset="0"/>
                <a:cs typeface="Calibri" panose="020F0502020204030204" pitchFamily="34" charset="0"/>
              </a:rPr>
              <a:t>the generation, distribution, and consumption </a:t>
            </a:r>
            <a:r>
              <a:rPr lang="en-US" sz="2400" dirty="0">
                <a:latin typeface="Calibri" panose="020F0502020204030204" pitchFamily="34" charset="0"/>
                <a:ea typeface="Calibri" panose="020F0502020204030204" pitchFamily="34" charset="0"/>
                <a:cs typeface="Calibri" panose="020F0502020204030204" pitchFamily="34" charset="0"/>
              </a:rPr>
              <a:t>of electrical energy. The goal is to reduce energy waste, improve efficiency, and lower overall energy consumption. </a:t>
            </a:r>
          </a:p>
          <a:p>
            <a:pPr marL="342900" indent="-342900" algn="just">
              <a:lnSpc>
                <a:spcPct val="80000"/>
              </a:lnSpc>
              <a:spcBef>
                <a:spcPct val="20000"/>
              </a:spcBef>
              <a:spcAft>
                <a:spcPts val="600"/>
              </a:spcAft>
              <a:buClr>
                <a:schemeClr val="accent1">
                  <a:lumMod val="75000"/>
                </a:schemeClr>
              </a:buClr>
              <a:buSzPct val="145000"/>
              <a:buFont typeface="Arial" panose="020B0604020202020204" pitchFamily="34" charset="0"/>
              <a:buChar char="•"/>
            </a:pPr>
            <a:r>
              <a:rPr lang="en-US" sz="2400" dirty="0"/>
              <a:t>Energy Conservation Through Control </a:t>
            </a:r>
            <a:r>
              <a:rPr lang="en-US" sz="2400" dirty="0">
                <a:solidFill>
                  <a:srgbClr val="FF0000"/>
                </a:solidFill>
              </a:rPr>
              <a:t>provides information pertinent to energy-conserving control systems</a:t>
            </a:r>
            <a:r>
              <a:rPr lang="en-US" sz="2400" dirty="0"/>
              <a:t>, which is relevant to efficient plant operations.</a:t>
            </a:r>
          </a:p>
          <a:p>
            <a:pPr marL="342900" indent="-342900" algn="just">
              <a:lnSpc>
                <a:spcPct val="80000"/>
              </a:lnSpc>
              <a:spcBef>
                <a:spcPct val="20000"/>
              </a:spcBef>
              <a:spcAft>
                <a:spcPts val="600"/>
              </a:spcAft>
              <a:buClr>
                <a:schemeClr val="accent1">
                  <a:lumMod val="75000"/>
                </a:schemeClr>
              </a:buClr>
              <a:buSzPct val="145000"/>
              <a:buFont typeface="Arial" panose="020B0604020202020204" pitchFamily="34" charset="0"/>
              <a:buChar char="•"/>
            </a:pPr>
            <a:r>
              <a:rPr lang="en-US" sz="2400" dirty="0"/>
              <a:t>It also includes </a:t>
            </a:r>
            <a:r>
              <a:rPr lang="en-US" sz="2400" dirty="0">
                <a:solidFill>
                  <a:srgbClr val="FF0000"/>
                </a:solidFill>
              </a:rPr>
              <a:t>the processes</a:t>
            </a:r>
            <a:r>
              <a:rPr lang="en-US" sz="2400" dirty="0"/>
              <a:t> involving energy conversion and </a:t>
            </a:r>
            <a:r>
              <a:rPr lang="en-US" sz="2400" dirty="0">
                <a:solidFill>
                  <a:srgbClr val="FF0000"/>
                </a:solidFill>
              </a:rPr>
              <a:t>examines the laws of thermodynamics. </a:t>
            </a:r>
          </a:p>
          <a:p>
            <a:pPr algn="just">
              <a:lnSpc>
                <a:spcPct val="80000"/>
              </a:lnSpc>
              <a:spcBef>
                <a:spcPct val="20000"/>
              </a:spcBef>
              <a:spcAft>
                <a:spcPts val="600"/>
              </a:spcAft>
              <a:buClr>
                <a:schemeClr val="accent1">
                  <a:lumMod val="75000"/>
                </a:schemeClr>
              </a:buClr>
              <a:buSzPct val="145000"/>
            </a:pPr>
            <a:endParaRPr lang="en-US" sz="2400" dirty="0"/>
          </a:p>
          <a:p>
            <a:pPr algn="just">
              <a:lnSpc>
                <a:spcPct val="80000"/>
              </a:lnSpc>
              <a:spcBef>
                <a:spcPct val="20000"/>
              </a:spcBef>
              <a:spcAft>
                <a:spcPts val="600"/>
              </a:spcAft>
              <a:buClr>
                <a:schemeClr val="accent1">
                  <a:lumMod val="75000"/>
                </a:schemeClr>
              </a:buClr>
              <a:buSzPct val="145000"/>
            </a:pPr>
            <a:r>
              <a:rPr lang="en-US" sz="2400" dirty="0"/>
              <a:t> </a:t>
            </a:r>
            <a:endParaRPr lang="en-IN" sz="2400" dirty="0">
              <a:solidFill>
                <a:srgbClr val="374151"/>
              </a:soli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23974" y="270078"/>
            <a:ext cx="9751277" cy="3366434"/>
          </a:xfrm>
          <a:prstGeom prst="rect">
            <a:avLst/>
          </a:prstGeom>
        </p:spPr>
        <p:txBody>
          <a:bodyPr wrap="square">
            <a:spAutoFit/>
          </a:bodyPr>
          <a:lstStyle/>
          <a:p>
            <a:pPr>
              <a:lnSpc>
                <a:spcPct val="80000"/>
              </a:lnSpc>
              <a:spcBef>
                <a:spcPct val="20000"/>
              </a:spcBef>
              <a:spcAft>
                <a:spcPts val="600"/>
              </a:spcAft>
              <a:buClr>
                <a:schemeClr val="accent1">
                  <a:lumMod val="75000"/>
                </a:schemeClr>
              </a:buClr>
              <a:buSzPct val="145000"/>
            </a:pPr>
            <a:r>
              <a:rPr lang="en-US" sz="2800" dirty="0"/>
              <a:t>3. </a:t>
            </a:r>
            <a:r>
              <a:rPr lang="en-US" sz="2800" b="1" dirty="0">
                <a:solidFill>
                  <a:srgbClr val="FF0000"/>
                </a:solidFill>
                <a:latin typeface="Söhne"/>
              </a:rPr>
              <a:t>Cost-reduction</a:t>
            </a:r>
            <a:r>
              <a:rPr lang="en-US" sz="2800" dirty="0"/>
              <a:t>- </a:t>
            </a:r>
            <a:r>
              <a:rPr lang="en-US" sz="2800" dirty="0">
                <a:solidFill>
                  <a:srgbClr val="374151"/>
                </a:solidFill>
                <a:latin typeface="Söhne"/>
              </a:rPr>
              <a:t>Energy management systems can guarantee a reduction in energy costs by at least 20%. Even with minimal investments and no front-up costs, system supervisors can save around 10% of their overall energy costs.</a:t>
            </a:r>
          </a:p>
          <a:p>
            <a:pPr>
              <a:lnSpc>
                <a:spcPct val="80000"/>
              </a:lnSpc>
              <a:spcBef>
                <a:spcPct val="20000"/>
              </a:spcBef>
              <a:spcAft>
                <a:spcPts val="600"/>
              </a:spcAft>
              <a:buClr>
                <a:schemeClr val="accent1">
                  <a:lumMod val="75000"/>
                </a:schemeClr>
              </a:buClr>
              <a:buSzPct val="145000"/>
            </a:pPr>
            <a:r>
              <a:rPr lang="en-US" sz="2400" dirty="0"/>
              <a:t>4. </a:t>
            </a:r>
            <a:r>
              <a:rPr lang="en-US" sz="2800" b="1" dirty="0">
                <a:solidFill>
                  <a:srgbClr val="FF0000"/>
                </a:solidFill>
                <a:latin typeface="Söhne"/>
              </a:rPr>
              <a:t>Enhance the morale and wellbeing of employees- </a:t>
            </a:r>
            <a:r>
              <a:rPr lang="en-US" sz="2800" dirty="0">
                <a:solidFill>
                  <a:srgbClr val="374151"/>
                </a:solidFill>
                <a:latin typeface="Söhne"/>
              </a:rPr>
              <a:t>When companies make the effort to improve their processes and pay attention to each and every parameter that can be optimized, it has an incredibly positive effect on the work culture of the company.</a:t>
            </a:r>
            <a:endParaRPr lang="en-IN" sz="2800" dirty="0">
              <a:solidFill>
                <a:srgbClr val="374151"/>
              </a:solidFill>
              <a:latin typeface="Söhne"/>
            </a:endParaRPr>
          </a:p>
        </p:txBody>
      </p:sp>
    </p:spTree>
    <p:extLst>
      <p:ext uri="{BB962C8B-B14F-4D97-AF65-F5344CB8AC3E}">
        <p14:creationId xmlns:p14="http://schemas.microsoft.com/office/powerpoint/2010/main" val="2572994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23974" y="270078"/>
            <a:ext cx="9751277" cy="5770811"/>
          </a:xfrm>
          <a:prstGeom prst="rect">
            <a:avLst/>
          </a:prstGeom>
        </p:spPr>
        <p:txBody>
          <a:bodyPr wrap="square">
            <a:spAutoFit/>
          </a:bodyPr>
          <a:lstStyle/>
          <a:p>
            <a:pPr>
              <a:lnSpc>
                <a:spcPct val="80000"/>
              </a:lnSpc>
              <a:spcBef>
                <a:spcPct val="20000"/>
              </a:spcBef>
              <a:spcAft>
                <a:spcPts val="600"/>
              </a:spcAft>
              <a:buClr>
                <a:schemeClr val="accent1">
                  <a:lumMod val="75000"/>
                </a:schemeClr>
              </a:buClr>
              <a:buSzPct val="145000"/>
            </a:pPr>
            <a:r>
              <a:rPr lang="en-IN" sz="2400" b="1" u="sng" dirty="0">
                <a:solidFill>
                  <a:srgbClr val="7030A0"/>
                </a:solidFill>
              </a:rPr>
              <a:t>Some other</a:t>
            </a:r>
            <a:r>
              <a:rPr lang="en-IN" sz="2400" b="1" u="sng" dirty="0">
                <a:solidFill>
                  <a:srgbClr val="FF0000"/>
                </a:solidFill>
              </a:rPr>
              <a:t> </a:t>
            </a:r>
            <a:r>
              <a:rPr lang="en-IN" sz="2400" b="1" u="sng" dirty="0">
                <a:solidFill>
                  <a:srgbClr val="7030A0"/>
                </a:solidFill>
              </a:rPr>
              <a:t>Controls through  Energy Management Systems</a:t>
            </a:r>
          </a:p>
          <a:p>
            <a:pPr>
              <a:lnSpc>
                <a:spcPct val="80000"/>
              </a:lnSpc>
              <a:spcBef>
                <a:spcPct val="20000"/>
              </a:spcBef>
              <a:spcAft>
                <a:spcPts val="600"/>
              </a:spcAft>
              <a:buClr>
                <a:schemeClr val="accent1">
                  <a:lumMod val="75000"/>
                </a:schemeClr>
              </a:buClr>
              <a:buSzPct val="145000"/>
            </a:pPr>
            <a:r>
              <a:rPr lang="en-IN" sz="2400" b="1" dirty="0">
                <a:solidFill>
                  <a:srgbClr val="FF0000"/>
                </a:solidFill>
              </a:rPr>
              <a:t>Computer aided energy management</a:t>
            </a:r>
          </a:p>
          <a:p>
            <a:pPr marL="342900" indent="-342900" algn="just">
              <a:lnSpc>
                <a:spcPct val="80000"/>
              </a:lnSpc>
              <a:spcBef>
                <a:spcPct val="20000"/>
              </a:spcBef>
              <a:spcAft>
                <a:spcPts val="600"/>
              </a:spcAft>
              <a:buClr>
                <a:schemeClr val="accent1">
                  <a:lumMod val="75000"/>
                </a:schemeClr>
              </a:buClr>
              <a:buSzPct val="145000"/>
              <a:buFont typeface="Arial" panose="020B0604020202020204" pitchFamily="34" charset="0"/>
              <a:buChar char="•"/>
            </a:pPr>
            <a:r>
              <a:rPr lang="en-US" sz="2400" dirty="0">
                <a:solidFill>
                  <a:srgbClr val="374151"/>
                </a:solidFill>
                <a:latin typeface="Söhne"/>
              </a:rPr>
              <a:t>An energy management system (EMS) is a system of computer aided tools used by operators of electric </a:t>
            </a:r>
            <a:r>
              <a:rPr lang="en-US" sz="2400" dirty="0">
                <a:solidFill>
                  <a:srgbClr val="FF0000"/>
                </a:solidFill>
                <a:latin typeface="Söhne"/>
              </a:rPr>
              <a:t>utility grids to monitor, control, and optimize the performance</a:t>
            </a:r>
            <a:r>
              <a:rPr lang="en-US" sz="2400" dirty="0">
                <a:solidFill>
                  <a:srgbClr val="374151"/>
                </a:solidFill>
                <a:latin typeface="Söhne"/>
              </a:rPr>
              <a:t> of the generation or transmission system. </a:t>
            </a:r>
          </a:p>
          <a:p>
            <a:pPr marL="342900" indent="-342900" algn="just">
              <a:lnSpc>
                <a:spcPct val="80000"/>
              </a:lnSpc>
              <a:spcBef>
                <a:spcPct val="20000"/>
              </a:spcBef>
              <a:spcAft>
                <a:spcPts val="600"/>
              </a:spcAft>
              <a:buClr>
                <a:schemeClr val="accent1">
                  <a:lumMod val="75000"/>
                </a:schemeClr>
              </a:buClr>
              <a:buSzPct val="145000"/>
              <a:buFont typeface="Arial" panose="020B0604020202020204" pitchFamily="34" charset="0"/>
              <a:buChar char="•"/>
            </a:pPr>
            <a:r>
              <a:rPr lang="en-US" sz="2000" dirty="0">
                <a:solidFill>
                  <a:srgbClr val="1D2125"/>
                </a:solidFill>
                <a:latin typeface="Calibri" panose="020F0502020204030204" pitchFamily="34" charset="0"/>
                <a:ea typeface="Calibri" panose="020F0502020204030204" pitchFamily="34" charset="0"/>
                <a:cs typeface="Calibri" panose="020F0502020204030204" pitchFamily="34" charset="0"/>
              </a:rPr>
              <a:t>Also, it can be used in small scale systems like microgrids. It consists of multiple digital systems such as SCADA and ADMS to manage the energy generation and transmission of power</a:t>
            </a:r>
            <a:r>
              <a:rPr lang="en-US" sz="2000" dirty="0"/>
              <a:t>. </a:t>
            </a:r>
          </a:p>
          <a:p>
            <a:pPr algn="just">
              <a:lnSpc>
                <a:spcPct val="80000"/>
              </a:lnSpc>
              <a:spcBef>
                <a:spcPct val="20000"/>
              </a:spcBef>
              <a:spcAft>
                <a:spcPts val="600"/>
              </a:spcAft>
              <a:buClr>
                <a:schemeClr val="accent1">
                  <a:lumMod val="75000"/>
                </a:schemeClr>
              </a:buClr>
              <a:buSzPct val="145000"/>
            </a:pPr>
            <a:r>
              <a:rPr lang="en-US" sz="2000" b="1" dirty="0">
                <a:solidFill>
                  <a:srgbClr val="FF0000"/>
                </a:solidFill>
              </a:rPr>
              <a:t>ADMS</a:t>
            </a:r>
            <a:r>
              <a:rPr lang="en-US" sz="2000" dirty="0"/>
              <a:t> : short for </a:t>
            </a:r>
            <a:r>
              <a:rPr lang="en-US" sz="2000" dirty="0">
                <a:solidFill>
                  <a:srgbClr val="FF0000"/>
                </a:solidFill>
              </a:rPr>
              <a:t>Advanced Distribution Management Systems </a:t>
            </a:r>
            <a:r>
              <a:rPr lang="en-US" sz="2000" dirty="0"/>
              <a:t>is a vital component in optimization and efficient operation of grids.</a:t>
            </a:r>
          </a:p>
          <a:p>
            <a:pPr algn="just">
              <a:lnSpc>
                <a:spcPct val="80000"/>
              </a:lnSpc>
              <a:spcBef>
                <a:spcPct val="20000"/>
              </a:spcBef>
              <a:spcAft>
                <a:spcPts val="600"/>
              </a:spcAft>
              <a:buClr>
                <a:schemeClr val="accent1">
                  <a:lumMod val="75000"/>
                </a:schemeClr>
              </a:buClr>
              <a:buSzPct val="145000"/>
            </a:pPr>
            <a:r>
              <a:rPr lang="en-US" sz="2000" dirty="0"/>
              <a:t>It is basically a software platform that provides visibility and control of all activity of the grid along with data analysis capabilities</a:t>
            </a:r>
          </a:p>
          <a:p>
            <a:pPr algn="just">
              <a:lnSpc>
                <a:spcPct val="80000"/>
              </a:lnSpc>
              <a:spcBef>
                <a:spcPct val="20000"/>
              </a:spcBef>
              <a:spcAft>
                <a:spcPts val="600"/>
              </a:spcAft>
              <a:buClr>
                <a:schemeClr val="accent1">
                  <a:lumMod val="75000"/>
                </a:schemeClr>
              </a:buClr>
              <a:buSzPct val="145000"/>
            </a:pPr>
            <a:r>
              <a:rPr lang="en-US" sz="2000" b="1" dirty="0">
                <a:solidFill>
                  <a:srgbClr val="FF0000"/>
                </a:solidFill>
              </a:rPr>
              <a:t>Energy management system (EMS) :</a:t>
            </a:r>
            <a:r>
              <a:rPr lang="en-US" sz="2000" dirty="0"/>
              <a:t> a system of computer aided tools used by operators of electric utility grids to monitor, control, and optimize the performance of the generation or transmission system. </a:t>
            </a:r>
          </a:p>
          <a:p>
            <a:pPr marL="342900" indent="-342900" algn="just">
              <a:lnSpc>
                <a:spcPct val="80000"/>
              </a:lnSpc>
              <a:spcBef>
                <a:spcPct val="20000"/>
              </a:spcBef>
              <a:spcAft>
                <a:spcPts val="600"/>
              </a:spcAft>
              <a:buClr>
                <a:schemeClr val="accent1">
                  <a:lumMod val="75000"/>
                </a:schemeClr>
              </a:buClr>
              <a:buSzPct val="145000"/>
              <a:buFont typeface="Arial" panose="020B0604020202020204" pitchFamily="34" charset="0"/>
              <a:buChar char="•"/>
            </a:pPr>
            <a:r>
              <a:rPr lang="en-US" sz="2000" dirty="0"/>
              <a:t>Also, it can be used in small scale systems like microgrids. It consists of multiple digital systems such as SCADA and ADMS to manage the energy generation and transmission of power. </a:t>
            </a:r>
          </a:p>
        </p:txBody>
      </p:sp>
    </p:spTree>
    <p:extLst>
      <p:ext uri="{BB962C8B-B14F-4D97-AF65-F5344CB8AC3E}">
        <p14:creationId xmlns:p14="http://schemas.microsoft.com/office/powerpoint/2010/main" val="1234258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23974" y="270078"/>
            <a:ext cx="9751277" cy="6818470"/>
          </a:xfrm>
          <a:prstGeom prst="rect">
            <a:avLst/>
          </a:prstGeom>
        </p:spPr>
        <p:txBody>
          <a:bodyPr wrap="square">
            <a:spAutoFit/>
          </a:bodyPr>
          <a:lstStyle/>
          <a:p>
            <a:pPr>
              <a:lnSpc>
                <a:spcPct val="80000"/>
              </a:lnSpc>
              <a:spcBef>
                <a:spcPct val="20000"/>
              </a:spcBef>
              <a:spcAft>
                <a:spcPts val="600"/>
              </a:spcAft>
              <a:buClr>
                <a:schemeClr val="accent1">
                  <a:lumMod val="75000"/>
                </a:schemeClr>
              </a:buClr>
              <a:buSzPct val="145000"/>
            </a:pPr>
            <a:r>
              <a:rPr lang="en-IN" sz="2800" b="1" u="sng" dirty="0">
                <a:ln w="3175" cmpd="sng">
                  <a:noFill/>
                </a:ln>
                <a:solidFill>
                  <a:srgbClr val="7030A0"/>
                </a:solidFill>
                <a:latin typeface="Calibri" panose="020F0502020204030204" pitchFamily="34" charset="0"/>
                <a:ea typeface="Calibri" panose="020F0502020204030204" pitchFamily="34" charset="0"/>
                <a:cs typeface="Calibri" panose="020F0502020204030204" pitchFamily="34" charset="0"/>
              </a:rPr>
              <a:t>Energy conservation through controls</a:t>
            </a:r>
            <a:endParaRPr lang="en-US" sz="2800" b="1" u="sng" dirty="0">
              <a:ln w="3175" cmpd="sng">
                <a:noFill/>
              </a:ln>
              <a:solidFill>
                <a:srgbClr val="7030A0"/>
              </a:solidFill>
              <a:latin typeface="Calibri" panose="020F0502020204030204" pitchFamily="34" charset="0"/>
              <a:ea typeface="Calibri" panose="020F0502020204030204" pitchFamily="34" charset="0"/>
              <a:cs typeface="Calibri" panose="020F0502020204030204" pitchFamily="34" charset="0"/>
            </a:endParaRPr>
          </a:p>
          <a:p>
            <a:pPr algn="just">
              <a:lnSpc>
                <a:spcPct val="80000"/>
              </a:lnSpc>
              <a:spcBef>
                <a:spcPct val="20000"/>
              </a:spcBef>
              <a:spcAft>
                <a:spcPts val="600"/>
              </a:spcAft>
              <a:buClr>
                <a:schemeClr val="accent1">
                  <a:lumMod val="75000"/>
                </a:schemeClr>
              </a:buClr>
              <a:buSzPct val="145000"/>
            </a:pPr>
            <a:r>
              <a:rPr lang="en-US" sz="2400" dirty="0"/>
              <a:t>• Energy Conservation Through Control explores the various aspects of the following:- </a:t>
            </a:r>
          </a:p>
          <a:p>
            <a:pPr marL="457200" indent="-457200" algn="just">
              <a:lnSpc>
                <a:spcPct val="80000"/>
              </a:lnSpc>
              <a:spcBef>
                <a:spcPct val="20000"/>
              </a:spcBef>
              <a:spcAft>
                <a:spcPts val="600"/>
              </a:spcAft>
              <a:buClr>
                <a:schemeClr val="accent1">
                  <a:lumMod val="75000"/>
                </a:schemeClr>
              </a:buClr>
              <a:buSzPct val="145000"/>
              <a:buAutoNum type="arabicPeriod"/>
            </a:pPr>
            <a:r>
              <a:rPr lang="en-US" sz="2400" b="1" dirty="0">
                <a:solidFill>
                  <a:srgbClr val="FF0000"/>
                </a:solidFill>
              </a:rPr>
              <a:t>Combustion Control Systems- </a:t>
            </a:r>
            <a:r>
              <a:rPr lang="en-US" sz="2400" dirty="0">
                <a:solidFill>
                  <a:srgbClr val="1D2125"/>
                </a:solidFill>
                <a:latin typeface="Calibri" panose="020F0502020204030204" pitchFamily="34" charset="0"/>
                <a:ea typeface="Calibri" panose="020F0502020204030204" pitchFamily="34" charset="0"/>
                <a:cs typeface="Calibri" panose="020F0502020204030204" pitchFamily="34" charset="0"/>
              </a:rPr>
              <a:t>Controlling Fuel Flow, Controlling Airflow, Air Pollution Control.</a:t>
            </a:r>
          </a:p>
          <a:p>
            <a:pPr marL="457200" indent="-457200" algn="just">
              <a:lnSpc>
                <a:spcPct val="80000"/>
              </a:lnSpc>
              <a:spcBef>
                <a:spcPct val="20000"/>
              </a:spcBef>
              <a:spcAft>
                <a:spcPts val="600"/>
              </a:spcAft>
              <a:buClr>
                <a:schemeClr val="accent1">
                  <a:lumMod val="75000"/>
                </a:schemeClr>
              </a:buClr>
              <a:buSzPct val="145000"/>
              <a:buAutoNum type="arabicPeriod"/>
            </a:pPr>
            <a:r>
              <a:rPr lang="en-US" sz="2400" dirty="0"/>
              <a:t> </a:t>
            </a:r>
            <a:r>
              <a:rPr lang="en-US" sz="2400" b="1" dirty="0">
                <a:solidFill>
                  <a:srgbClr val="FF0000"/>
                </a:solidFill>
              </a:rPr>
              <a:t>Steam Plant Management </a:t>
            </a:r>
            <a:r>
              <a:rPr lang="en-US" sz="2400" dirty="0"/>
              <a:t>- </a:t>
            </a:r>
            <a:r>
              <a:rPr lang="en-US" sz="2400" dirty="0">
                <a:solidFill>
                  <a:srgbClr val="1D2125"/>
                </a:solidFill>
                <a:latin typeface="Calibri" panose="020F0502020204030204" pitchFamily="34" charset="0"/>
                <a:ea typeface="Calibri" panose="020F0502020204030204" pitchFamily="34" charset="0"/>
                <a:cs typeface="Calibri" panose="020F0502020204030204" pitchFamily="34" charset="0"/>
              </a:rPr>
              <a:t>Steam Turbine Controls , Steam Header Controls , Boiler Controls , Multiple-Boiler Plants.</a:t>
            </a:r>
          </a:p>
          <a:p>
            <a:pPr marL="457200" indent="-457200" algn="just">
              <a:lnSpc>
                <a:spcPct val="80000"/>
              </a:lnSpc>
              <a:spcBef>
                <a:spcPct val="20000"/>
              </a:spcBef>
              <a:spcAft>
                <a:spcPts val="600"/>
              </a:spcAft>
              <a:buClr>
                <a:schemeClr val="accent1">
                  <a:lumMod val="75000"/>
                </a:schemeClr>
              </a:buClr>
              <a:buSzPct val="145000"/>
              <a:buAutoNum type="arabicPeriod"/>
            </a:pPr>
            <a:r>
              <a:rPr lang="en-US" sz="2400" dirty="0"/>
              <a:t> </a:t>
            </a:r>
            <a:r>
              <a:rPr lang="en-US" sz="2400" b="1" dirty="0">
                <a:solidFill>
                  <a:srgbClr val="FF0000"/>
                </a:solidFill>
              </a:rPr>
              <a:t>Compressor Control Systems </a:t>
            </a:r>
            <a:r>
              <a:rPr lang="en-US" sz="2400" dirty="0"/>
              <a:t>–</a:t>
            </a:r>
            <a:r>
              <a:rPr lang="en-US" sz="2400" dirty="0">
                <a:solidFill>
                  <a:srgbClr val="1D2125"/>
                </a:solidFill>
                <a:latin typeface="Calibri" panose="020F0502020204030204" pitchFamily="34" charset="0"/>
                <a:ea typeface="Calibri" panose="020F0502020204030204" pitchFamily="34" charset="0"/>
                <a:cs typeface="Calibri" panose="020F0502020204030204" pitchFamily="34" charset="0"/>
              </a:rPr>
              <a:t>The Thermodynamics of Compression, Compressor Characteristics, Pressure and Flow Controls, Surge Protection, Multiple-Compressor Installation</a:t>
            </a:r>
            <a:r>
              <a:rPr lang="en-US" sz="2400" dirty="0"/>
              <a:t>.</a:t>
            </a:r>
          </a:p>
          <a:p>
            <a:pPr marL="457200" indent="-457200" algn="just">
              <a:lnSpc>
                <a:spcPct val="80000"/>
              </a:lnSpc>
              <a:spcBef>
                <a:spcPct val="20000"/>
              </a:spcBef>
              <a:spcAft>
                <a:spcPts val="600"/>
              </a:spcAft>
              <a:buClr>
                <a:schemeClr val="accent1">
                  <a:lumMod val="75000"/>
                </a:schemeClr>
              </a:buClr>
              <a:buSzPct val="145000"/>
              <a:buAutoNum type="arabicPeriod"/>
            </a:pPr>
            <a:r>
              <a:rPr lang="en-US" sz="2400" b="1" dirty="0">
                <a:solidFill>
                  <a:srgbClr val="FF0000"/>
                </a:solidFill>
              </a:rPr>
              <a:t>Refrigeration</a:t>
            </a:r>
            <a:r>
              <a:rPr lang="en-US" sz="2400" dirty="0"/>
              <a:t> - </a:t>
            </a:r>
            <a:r>
              <a:rPr lang="en-US" sz="2400" dirty="0">
                <a:solidFill>
                  <a:srgbClr val="1D2125"/>
                </a:solidFill>
                <a:latin typeface="Calibri" panose="020F0502020204030204" pitchFamily="34" charset="0"/>
                <a:ea typeface="Calibri" panose="020F0502020204030204" pitchFamily="34" charset="0"/>
                <a:cs typeface="Calibri" panose="020F0502020204030204" pitchFamily="34" charset="0"/>
              </a:rPr>
              <a:t>Mechanical Refrigeration, Deep Cooling, Steam Refrigeration, Brine and Chilled-Water Systems, importance of refrigeration systems in industrial processing and to air-condition buildings. </a:t>
            </a:r>
          </a:p>
          <a:p>
            <a:pPr marL="342900" indent="-342900" algn="just">
              <a:lnSpc>
                <a:spcPct val="80000"/>
              </a:lnSpc>
              <a:spcBef>
                <a:spcPct val="20000"/>
              </a:spcBef>
              <a:spcAft>
                <a:spcPts val="600"/>
              </a:spcAft>
              <a:buClr>
                <a:schemeClr val="accent1">
                  <a:lumMod val="75000"/>
                </a:schemeClr>
              </a:buClr>
              <a:buSzPct val="145000"/>
              <a:buFont typeface="Arial" panose="020B0604020202020204" pitchFamily="34" charset="0"/>
              <a:buChar char="•"/>
            </a:pPr>
            <a:r>
              <a:rPr lang="en-US" sz="2400" dirty="0">
                <a:solidFill>
                  <a:srgbClr val="1D2125"/>
                </a:solidFill>
                <a:latin typeface="Calibri" panose="020F0502020204030204" pitchFamily="34" charset="0"/>
                <a:ea typeface="Calibri" panose="020F0502020204030204" pitchFamily="34" charset="0"/>
                <a:cs typeface="Calibri" panose="020F0502020204030204" pitchFamily="34" charset="0"/>
              </a:rPr>
              <a:t>The final step deals with the general features and </a:t>
            </a:r>
            <a:r>
              <a:rPr lang="en-US" sz="2400" dirty="0">
                <a:solidFill>
                  <a:srgbClr val="FF0000"/>
                </a:solidFill>
                <a:latin typeface="Calibri" panose="020F0502020204030204" pitchFamily="34" charset="0"/>
                <a:ea typeface="Calibri" panose="020F0502020204030204" pitchFamily="34" charset="0"/>
                <a:cs typeface="Calibri" panose="020F0502020204030204" pitchFamily="34" charset="0"/>
              </a:rPr>
              <a:t>control problems </a:t>
            </a:r>
            <a:r>
              <a:rPr lang="en-US" sz="2400" dirty="0">
                <a:solidFill>
                  <a:srgbClr val="1D2125"/>
                </a:solidFill>
                <a:latin typeface="Calibri" panose="020F0502020204030204" pitchFamily="34" charset="0"/>
                <a:ea typeface="Calibri" panose="020F0502020204030204" pitchFamily="34" charset="0"/>
                <a:cs typeface="Calibri" panose="020F0502020204030204" pitchFamily="34" charset="0"/>
              </a:rPr>
              <a:t>in energy conservation in heating, ventilating, and air conditioning </a:t>
            </a:r>
            <a:r>
              <a:rPr lang="en-US" sz="2400" dirty="0">
                <a:solidFill>
                  <a:srgbClr val="FF0000"/>
                </a:solidFill>
                <a:latin typeface="Calibri" panose="020F0502020204030204" pitchFamily="34" charset="0"/>
                <a:ea typeface="Calibri" panose="020F0502020204030204" pitchFamily="34" charset="0"/>
                <a:cs typeface="Calibri" panose="020F0502020204030204" pitchFamily="34" charset="0"/>
              </a:rPr>
              <a:t>(HVAC) </a:t>
            </a:r>
            <a:r>
              <a:rPr lang="en-US" sz="2400" dirty="0">
                <a:solidFill>
                  <a:srgbClr val="1D2125"/>
                </a:solidFill>
                <a:latin typeface="Calibri" panose="020F0502020204030204" pitchFamily="34" charset="0"/>
                <a:ea typeface="Calibri" panose="020F0502020204030204" pitchFamily="34" charset="0"/>
                <a:cs typeface="Calibri" panose="020F0502020204030204" pitchFamily="34" charset="0"/>
              </a:rPr>
              <a:t>system. Plant designers, control engineers, power plant operators, and industrial managers will find it extremely useful.</a:t>
            </a:r>
          </a:p>
          <a:p>
            <a:pPr marL="457200" indent="-457200" algn="just">
              <a:lnSpc>
                <a:spcPct val="80000"/>
              </a:lnSpc>
              <a:spcBef>
                <a:spcPct val="20000"/>
              </a:spcBef>
              <a:spcAft>
                <a:spcPts val="600"/>
              </a:spcAft>
              <a:buClr>
                <a:schemeClr val="accent1">
                  <a:lumMod val="75000"/>
                </a:schemeClr>
              </a:buClr>
              <a:buSzPct val="145000"/>
              <a:buAutoNum type="arabicPeriod"/>
            </a:pPr>
            <a:endParaRPr lang="en-IN" sz="2400" dirty="0">
              <a:solidFill>
                <a:srgbClr val="37415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55439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23974" y="270078"/>
            <a:ext cx="9751277" cy="6633804"/>
          </a:xfrm>
          <a:prstGeom prst="rect">
            <a:avLst/>
          </a:prstGeom>
        </p:spPr>
        <p:txBody>
          <a:bodyPr wrap="square">
            <a:spAutoFit/>
          </a:bodyPr>
          <a:lstStyle/>
          <a:p>
            <a:pPr>
              <a:lnSpc>
                <a:spcPct val="80000"/>
              </a:lnSpc>
              <a:spcBef>
                <a:spcPct val="20000"/>
              </a:spcBef>
              <a:spcAft>
                <a:spcPts val="600"/>
              </a:spcAft>
              <a:buClr>
                <a:schemeClr val="accent1">
                  <a:lumMod val="75000"/>
                </a:schemeClr>
              </a:buClr>
              <a:buSzPct val="145000"/>
            </a:pPr>
            <a:r>
              <a:rPr lang="en-IN" sz="2800" b="1" u="sng" dirty="0">
                <a:solidFill>
                  <a:srgbClr val="7030A0"/>
                </a:solidFill>
              </a:rPr>
              <a:t>Various Techniques/Methods/Technologies used in EC through</a:t>
            </a:r>
            <a:r>
              <a:rPr lang="en-IN" sz="2800" b="1" u="sng" dirty="0">
                <a:solidFill>
                  <a:srgbClr val="FF0000"/>
                </a:solidFill>
              </a:rPr>
              <a:t> </a:t>
            </a:r>
            <a:r>
              <a:rPr lang="en-IN" sz="2800" b="1" u="sng" dirty="0">
                <a:solidFill>
                  <a:srgbClr val="7030A0"/>
                </a:solidFill>
              </a:rPr>
              <a:t>Control</a:t>
            </a:r>
          </a:p>
          <a:p>
            <a:pPr algn="just">
              <a:lnSpc>
                <a:spcPct val="80000"/>
              </a:lnSpc>
              <a:spcBef>
                <a:spcPct val="20000"/>
              </a:spcBef>
              <a:spcAft>
                <a:spcPts val="600"/>
              </a:spcAft>
              <a:buClr>
                <a:schemeClr val="accent1">
                  <a:lumMod val="75000"/>
                </a:schemeClr>
              </a:buClr>
              <a:buSzPct val="145000"/>
            </a:pPr>
            <a:r>
              <a:rPr lang="en-US" sz="2800" b="1" i="0" dirty="0">
                <a:effectLst/>
                <a:latin typeface="Söhne"/>
              </a:rPr>
              <a:t>Variable Frequency Drives (VFDs)</a:t>
            </a:r>
            <a:endParaRPr lang="en-US" sz="2800" b="0" i="0" dirty="0">
              <a:solidFill>
                <a:srgbClr val="374151"/>
              </a:solidFill>
              <a:effectLst/>
              <a:latin typeface="Söhne"/>
            </a:endParaRPr>
          </a:p>
          <a:p>
            <a:pPr marL="342900" indent="-342900" algn="just">
              <a:lnSpc>
                <a:spcPct val="80000"/>
              </a:lnSpc>
              <a:spcBef>
                <a:spcPct val="20000"/>
              </a:spcBef>
              <a:spcAft>
                <a:spcPts val="600"/>
              </a:spcAft>
              <a:buClr>
                <a:schemeClr val="accent1">
                  <a:lumMod val="75000"/>
                </a:schemeClr>
              </a:buClr>
              <a:buSzPct val="145000"/>
              <a:buFont typeface="Arial" panose="020B0604020202020204" pitchFamily="34" charset="0"/>
              <a:buChar char="•"/>
            </a:pPr>
            <a:r>
              <a:rPr lang="en-US" sz="2400" b="0" i="0" dirty="0">
                <a:solidFill>
                  <a:srgbClr val="374151"/>
                </a:solidFill>
                <a:effectLst/>
                <a:latin typeface="Söhne"/>
              </a:rPr>
              <a:t>VFDs are used </a:t>
            </a:r>
            <a:r>
              <a:rPr lang="en-US" sz="2400" b="0" i="0" dirty="0">
                <a:solidFill>
                  <a:srgbClr val="FF0000"/>
                </a:solidFill>
                <a:effectLst/>
                <a:latin typeface="Söhne"/>
              </a:rPr>
              <a:t>to control the speed of electric motors</a:t>
            </a:r>
            <a:r>
              <a:rPr lang="en-US" sz="2400" b="0" i="0" dirty="0">
                <a:solidFill>
                  <a:srgbClr val="374151"/>
                </a:solidFill>
                <a:effectLst/>
                <a:latin typeface="Söhne"/>
              </a:rPr>
              <a:t>. By adjusting the motor's speed </a:t>
            </a:r>
            <a:r>
              <a:rPr lang="en-US" sz="2400" b="0" i="0" dirty="0">
                <a:solidFill>
                  <a:srgbClr val="FF0000"/>
                </a:solidFill>
                <a:effectLst/>
                <a:latin typeface="Söhne"/>
              </a:rPr>
              <a:t>to match the load requirements</a:t>
            </a:r>
            <a:r>
              <a:rPr lang="en-US" sz="2400" b="0" i="0" dirty="0">
                <a:solidFill>
                  <a:srgbClr val="374151"/>
                </a:solidFill>
                <a:effectLst/>
                <a:latin typeface="Söhne"/>
              </a:rPr>
              <a:t>, energy consumption can be significantly reduced. </a:t>
            </a:r>
          </a:p>
          <a:p>
            <a:pPr marL="342900" indent="-342900" algn="just">
              <a:lnSpc>
                <a:spcPct val="80000"/>
              </a:lnSpc>
              <a:spcBef>
                <a:spcPct val="20000"/>
              </a:spcBef>
              <a:spcAft>
                <a:spcPts val="600"/>
              </a:spcAft>
              <a:buClr>
                <a:schemeClr val="accent1">
                  <a:lumMod val="75000"/>
                </a:schemeClr>
              </a:buClr>
              <a:buSzPct val="145000"/>
              <a:buFont typeface="Arial" panose="020B0604020202020204" pitchFamily="34" charset="0"/>
              <a:buChar char="•"/>
            </a:pPr>
            <a:r>
              <a:rPr lang="en-US" sz="2400" b="0" i="0" dirty="0">
                <a:solidFill>
                  <a:srgbClr val="374151"/>
                </a:solidFill>
                <a:effectLst/>
                <a:latin typeface="Söhne"/>
              </a:rPr>
              <a:t>This is especially effective in </a:t>
            </a:r>
            <a:r>
              <a:rPr lang="en-US" sz="2400" b="0" i="0" dirty="0">
                <a:solidFill>
                  <a:srgbClr val="FF0000"/>
                </a:solidFill>
                <a:effectLst/>
                <a:latin typeface="Söhne"/>
              </a:rPr>
              <a:t>applications like HVAC systems, pumps, and fans</a:t>
            </a:r>
            <a:r>
              <a:rPr lang="en-US" sz="2400" b="0" i="0" dirty="0">
                <a:solidFill>
                  <a:srgbClr val="374151"/>
                </a:solidFill>
                <a:effectLst/>
                <a:latin typeface="Söhne"/>
              </a:rPr>
              <a:t>.</a:t>
            </a:r>
          </a:p>
          <a:p>
            <a:pPr algn="just">
              <a:lnSpc>
                <a:spcPct val="80000"/>
              </a:lnSpc>
              <a:spcBef>
                <a:spcPct val="20000"/>
              </a:spcBef>
              <a:spcAft>
                <a:spcPts val="600"/>
              </a:spcAft>
              <a:buClr>
                <a:schemeClr val="accent1">
                  <a:lumMod val="75000"/>
                </a:schemeClr>
              </a:buClr>
              <a:buSzPct val="145000"/>
            </a:pPr>
            <a:r>
              <a:rPr lang="en-US" sz="2400" b="1" i="0" dirty="0">
                <a:effectLst/>
                <a:latin typeface="Söhne"/>
              </a:rPr>
              <a:t>Programmable Logic Controllers (PLCs)</a:t>
            </a:r>
          </a:p>
          <a:p>
            <a:pPr marL="342900" indent="-342900" algn="just">
              <a:lnSpc>
                <a:spcPct val="80000"/>
              </a:lnSpc>
              <a:spcBef>
                <a:spcPct val="20000"/>
              </a:spcBef>
              <a:spcAft>
                <a:spcPts val="600"/>
              </a:spcAft>
              <a:buClr>
                <a:schemeClr val="accent1">
                  <a:lumMod val="75000"/>
                </a:schemeClr>
              </a:buClr>
              <a:buSzPct val="145000"/>
              <a:buFont typeface="Arial" panose="020B0604020202020204" pitchFamily="34" charset="0"/>
              <a:buChar char="•"/>
            </a:pPr>
            <a:r>
              <a:rPr lang="en-US" sz="2400" b="0" i="0" dirty="0">
                <a:solidFill>
                  <a:srgbClr val="374151"/>
                </a:solidFill>
                <a:effectLst/>
                <a:latin typeface="Söhne"/>
              </a:rPr>
              <a:t>PLCs are used for </a:t>
            </a:r>
            <a:r>
              <a:rPr lang="en-US" sz="2400" b="0" i="0" dirty="0">
                <a:solidFill>
                  <a:srgbClr val="FF0000"/>
                </a:solidFill>
                <a:effectLst/>
                <a:latin typeface="Söhne"/>
              </a:rPr>
              <a:t>automation and control of industrial processes</a:t>
            </a:r>
            <a:r>
              <a:rPr lang="en-US" sz="2400" b="0" i="0" dirty="0">
                <a:solidFill>
                  <a:srgbClr val="374151"/>
                </a:solidFill>
                <a:effectLst/>
                <a:latin typeface="Söhne"/>
              </a:rPr>
              <a:t>. They can be programmed </a:t>
            </a:r>
            <a:r>
              <a:rPr lang="en-US" sz="2400" b="0" i="0" dirty="0">
                <a:solidFill>
                  <a:srgbClr val="FF0000"/>
                </a:solidFill>
                <a:effectLst/>
                <a:latin typeface="Söhne"/>
              </a:rPr>
              <a:t>to optimize equipment operation</a:t>
            </a:r>
            <a:r>
              <a:rPr lang="en-US" sz="2400" b="0" i="0" dirty="0">
                <a:solidFill>
                  <a:srgbClr val="374151"/>
                </a:solidFill>
                <a:effectLst/>
                <a:latin typeface="Söhne"/>
              </a:rPr>
              <a:t>, </a:t>
            </a:r>
            <a:r>
              <a:rPr lang="en-US" sz="2400" b="0" i="0" dirty="0">
                <a:solidFill>
                  <a:srgbClr val="FF0000"/>
                </a:solidFill>
                <a:effectLst/>
                <a:latin typeface="Söhne"/>
              </a:rPr>
              <a:t>monitor energy usage</a:t>
            </a:r>
            <a:r>
              <a:rPr lang="en-US" sz="2400" b="0" i="0" dirty="0">
                <a:solidFill>
                  <a:srgbClr val="374151"/>
                </a:solidFill>
                <a:effectLst/>
                <a:latin typeface="Söhne"/>
              </a:rPr>
              <a:t>, and implement energy-saving strategies, such as </a:t>
            </a:r>
            <a:r>
              <a:rPr lang="en-US" sz="2400" b="0" i="0" dirty="0">
                <a:solidFill>
                  <a:srgbClr val="FF0000"/>
                </a:solidFill>
                <a:effectLst/>
                <a:latin typeface="Söhne"/>
              </a:rPr>
              <a:t>load shedding </a:t>
            </a:r>
            <a:r>
              <a:rPr lang="en-US" sz="2400" b="0" i="0" dirty="0">
                <a:solidFill>
                  <a:srgbClr val="374151"/>
                </a:solidFill>
                <a:effectLst/>
                <a:latin typeface="Söhne"/>
              </a:rPr>
              <a:t>during peak demand.</a:t>
            </a:r>
            <a:endParaRPr lang="en-US" sz="2400" dirty="0">
              <a:solidFill>
                <a:srgbClr val="374151"/>
              </a:solidFill>
              <a:latin typeface="Söhne"/>
            </a:endParaRPr>
          </a:p>
          <a:p>
            <a:pPr algn="just">
              <a:lnSpc>
                <a:spcPct val="80000"/>
              </a:lnSpc>
              <a:spcBef>
                <a:spcPct val="20000"/>
              </a:spcBef>
              <a:spcAft>
                <a:spcPts val="600"/>
              </a:spcAft>
              <a:buClr>
                <a:schemeClr val="accent1">
                  <a:lumMod val="75000"/>
                </a:schemeClr>
              </a:buClr>
              <a:buSzPct val="145000"/>
            </a:pPr>
            <a:r>
              <a:rPr lang="en-US" sz="2400" b="1" i="0" dirty="0">
                <a:effectLst/>
                <a:latin typeface="Söhne"/>
              </a:rPr>
              <a:t>Lighting Control Systems</a:t>
            </a:r>
          </a:p>
          <a:p>
            <a:pPr marL="342900" indent="-342900" algn="just">
              <a:lnSpc>
                <a:spcPct val="80000"/>
              </a:lnSpc>
              <a:spcBef>
                <a:spcPct val="20000"/>
              </a:spcBef>
              <a:spcAft>
                <a:spcPts val="600"/>
              </a:spcAft>
              <a:buClr>
                <a:schemeClr val="accent1">
                  <a:lumMod val="75000"/>
                </a:schemeClr>
              </a:buClr>
              <a:buSzPct val="145000"/>
              <a:buFont typeface="Arial" panose="020B0604020202020204" pitchFamily="34" charset="0"/>
              <a:buChar char="•"/>
            </a:pPr>
            <a:r>
              <a:rPr lang="en-US" sz="2400" b="0" i="0" dirty="0">
                <a:solidFill>
                  <a:srgbClr val="374151"/>
                </a:solidFill>
                <a:effectLst/>
                <a:latin typeface="Söhne"/>
              </a:rPr>
              <a:t>Lighting represents a significant portion of energy consumption in buildings. Lighting control systems use </a:t>
            </a:r>
            <a:r>
              <a:rPr lang="en-US" sz="2400" b="0" i="0" dirty="0">
                <a:solidFill>
                  <a:srgbClr val="FF0000"/>
                </a:solidFill>
                <a:effectLst/>
                <a:latin typeface="Söhne"/>
              </a:rPr>
              <a:t>sensors, timers,</a:t>
            </a:r>
            <a:r>
              <a:rPr lang="en-US" sz="2400" b="0" i="0" dirty="0">
                <a:solidFill>
                  <a:srgbClr val="374151"/>
                </a:solidFill>
                <a:effectLst/>
                <a:latin typeface="Söhne"/>
              </a:rPr>
              <a:t> and </a:t>
            </a:r>
            <a:r>
              <a:rPr lang="en-US" sz="2400" b="0" i="0" dirty="0">
                <a:solidFill>
                  <a:srgbClr val="FF0000"/>
                </a:solidFill>
                <a:effectLst/>
                <a:latin typeface="Söhne"/>
              </a:rPr>
              <a:t>dimming controls </a:t>
            </a:r>
            <a:r>
              <a:rPr lang="en-US" sz="2400" b="0" i="0" dirty="0">
                <a:solidFill>
                  <a:srgbClr val="374151"/>
                </a:solidFill>
                <a:effectLst/>
                <a:latin typeface="Söhne"/>
              </a:rPr>
              <a:t>to adjust lighting levels based on occupancy and natural light, reducing unnecessary energy usage.</a:t>
            </a:r>
          </a:p>
        </p:txBody>
      </p:sp>
    </p:spTree>
    <p:extLst>
      <p:ext uri="{BB962C8B-B14F-4D97-AF65-F5344CB8AC3E}">
        <p14:creationId xmlns:p14="http://schemas.microsoft.com/office/powerpoint/2010/main" val="693695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23974" y="270078"/>
            <a:ext cx="9751277" cy="7153946"/>
          </a:xfrm>
          <a:prstGeom prst="rect">
            <a:avLst/>
          </a:prstGeom>
        </p:spPr>
        <p:txBody>
          <a:bodyPr wrap="square">
            <a:spAutoFit/>
          </a:bodyPr>
          <a:lstStyle/>
          <a:p>
            <a:pPr>
              <a:lnSpc>
                <a:spcPct val="80000"/>
              </a:lnSpc>
              <a:spcBef>
                <a:spcPct val="20000"/>
              </a:spcBef>
              <a:spcAft>
                <a:spcPts val="600"/>
              </a:spcAft>
              <a:buClr>
                <a:schemeClr val="accent1">
                  <a:lumMod val="75000"/>
                </a:schemeClr>
              </a:buClr>
              <a:buSzPct val="145000"/>
            </a:pPr>
            <a:r>
              <a:rPr lang="en-IN" sz="2800" b="1" u="sng" dirty="0">
                <a:solidFill>
                  <a:srgbClr val="7030A0"/>
                </a:solidFill>
              </a:rPr>
              <a:t>Various Techniques/Methods/Technologies used in EC through</a:t>
            </a:r>
            <a:r>
              <a:rPr lang="en-IN" sz="2800" b="1" u="sng" dirty="0">
                <a:solidFill>
                  <a:srgbClr val="FF0000"/>
                </a:solidFill>
              </a:rPr>
              <a:t> </a:t>
            </a:r>
            <a:r>
              <a:rPr lang="en-IN" sz="2800" b="1" u="sng" dirty="0">
                <a:solidFill>
                  <a:srgbClr val="7030A0"/>
                </a:solidFill>
              </a:rPr>
              <a:t>Control</a:t>
            </a:r>
          </a:p>
          <a:p>
            <a:pPr algn="just">
              <a:lnSpc>
                <a:spcPct val="80000"/>
              </a:lnSpc>
              <a:spcBef>
                <a:spcPct val="20000"/>
              </a:spcBef>
              <a:spcAft>
                <a:spcPts val="600"/>
              </a:spcAft>
              <a:buClr>
                <a:schemeClr val="accent1">
                  <a:lumMod val="75000"/>
                </a:schemeClr>
              </a:buClr>
              <a:buSzPct val="145000"/>
            </a:pPr>
            <a:r>
              <a:rPr lang="en-US" sz="2400" b="1" i="0" dirty="0">
                <a:effectLst/>
                <a:latin typeface="Söhne"/>
              </a:rPr>
              <a:t>Smart Grid Technology</a:t>
            </a:r>
          </a:p>
          <a:p>
            <a:pPr marL="342900" indent="-342900" algn="just">
              <a:lnSpc>
                <a:spcPct val="80000"/>
              </a:lnSpc>
              <a:spcBef>
                <a:spcPct val="20000"/>
              </a:spcBef>
              <a:spcAft>
                <a:spcPts val="600"/>
              </a:spcAft>
              <a:buClr>
                <a:schemeClr val="accent1">
                  <a:lumMod val="75000"/>
                </a:schemeClr>
              </a:buClr>
              <a:buSzPct val="145000"/>
              <a:buFont typeface="Arial" panose="020B0604020202020204" pitchFamily="34" charset="0"/>
              <a:buChar char="•"/>
            </a:pPr>
            <a:r>
              <a:rPr lang="en-US" sz="2400" b="0" i="0" dirty="0">
                <a:solidFill>
                  <a:srgbClr val="374151"/>
                </a:solidFill>
                <a:effectLst/>
                <a:latin typeface="Söhne"/>
              </a:rPr>
              <a:t> Smart grids enable </a:t>
            </a:r>
            <a:r>
              <a:rPr lang="en-US" sz="2400" b="0" i="0" dirty="0">
                <a:solidFill>
                  <a:srgbClr val="FF0000"/>
                </a:solidFill>
                <a:effectLst/>
                <a:latin typeface="Söhne"/>
              </a:rPr>
              <a:t>better control and monitoring of the electricity distribution system</a:t>
            </a:r>
            <a:r>
              <a:rPr lang="en-US" sz="2400" b="0" i="0" dirty="0">
                <a:solidFill>
                  <a:srgbClr val="374151"/>
                </a:solidFill>
                <a:effectLst/>
                <a:latin typeface="Söhne"/>
              </a:rPr>
              <a:t>. </a:t>
            </a:r>
          </a:p>
          <a:p>
            <a:pPr marL="342900" indent="-342900" algn="just">
              <a:lnSpc>
                <a:spcPct val="80000"/>
              </a:lnSpc>
              <a:spcBef>
                <a:spcPct val="20000"/>
              </a:spcBef>
              <a:spcAft>
                <a:spcPts val="600"/>
              </a:spcAft>
              <a:buClr>
                <a:schemeClr val="accent1">
                  <a:lumMod val="75000"/>
                </a:schemeClr>
              </a:buClr>
              <a:buSzPct val="145000"/>
              <a:buFont typeface="Arial" panose="020B0604020202020204" pitchFamily="34" charset="0"/>
              <a:buChar char="•"/>
            </a:pPr>
            <a:r>
              <a:rPr lang="en-US" sz="2400" b="0" i="0" dirty="0">
                <a:solidFill>
                  <a:srgbClr val="374151"/>
                </a:solidFill>
                <a:effectLst/>
                <a:latin typeface="Söhne"/>
              </a:rPr>
              <a:t>They allow for </a:t>
            </a:r>
            <a:r>
              <a:rPr lang="en-US" sz="2400" b="0" i="0" dirty="0">
                <a:solidFill>
                  <a:srgbClr val="FF0000"/>
                </a:solidFill>
                <a:effectLst/>
                <a:latin typeface="Söhne"/>
              </a:rPr>
              <a:t>real-time adjustments </a:t>
            </a:r>
            <a:r>
              <a:rPr lang="en-US" sz="2400" b="0" i="0" dirty="0">
                <a:solidFill>
                  <a:srgbClr val="374151"/>
                </a:solidFill>
                <a:effectLst/>
                <a:latin typeface="Söhne"/>
              </a:rPr>
              <a:t>to supply and demand, which can improve overall system efficiency and </a:t>
            </a:r>
            <a:r>
              <a:rPr lang="en-US" sz="2400" b="0" i="0" dirty="0">
                <a:solidFill>
                  <a:srgbClr val="FF0000"/>
                </a:solidFill>
                <a:effectLst/>
                <a:latin typeface="Söhne"/>
              </a:rPr>
              <a:t>reduce energy losses during transmission.</a:t>
            </a:r>
          </a:p>
          <a:p>
            <a:pPr algn="just"/>
            <a:r>
              <a:rPr lang="en-US" sz="2400" b="1" i="0" dirty="0">
                <a:solidFill>
                  <a:srgbClr val="374151"/>
                </a:solidFill>
                <a:effectLst/>
                <a:latin typeface="Söhne"/>
              </a:rPr>
              <a:t>Energy-Efficient Motors and Transformers</a:t>
            </a:r>
          </a:p>
          <a:p>
            <a:pPr marL="342900" indent="-342900" algn="just">
              <a:buFont typeface="Arial" panose="020B0604020202020204" pitchFamily="34" charset="0"/>
              <a:buChar char="•"/>
            </a:pPr>
            <a:r>
              <a:rPr lang="en-US" sz="2400" b="0" i="0" dirty="0">
                <a:solidFill>
                  <a:srgbClr val="374151"/>
                </a:solidFill>
                <a:effectLst/>
                <a:latin typeface="Söhne"/>
              </a:rPr>
              <a:t> </a:t>
            </a:r>
            <a:r>
              <a:rPr lang="en-US" sz="2400" b="0" i="0" dirty="0">
                <a:solidFill>
                  <a:srgbClr val="FF0000"/>
                </a:solidFill>
                <a:effectLst/>
                <a:latin typeface="Söhne"/>
              </a:rPr>
              <a:t>Upgrading to energy-efficient motors </a:t>
            </a:r>
            <a:r>
              <a:rPr lang="en-US" sz="2400" b="0" i="0" dirty="0">
                <a:solidFill>
                  <a:srgbClr val="374151"/>
                </a:solidFill>
                <a:effectLst/>
                <a:latin typeface="Söhne"/>
              </a:rPr>
              <a:t>and </a:t>
            </a:r>
            <a:r>
              <a:rPr lang="en-US" sz="2400" b="0" i="0" dirty="0">
                <a:solidFill>
                  <a:srgbClr val="FF0000"/>
                </a:solidFill>
                <a:effectLst/>
                <a:latin typeface="Söhne"/>
              </a:rPr>
              <a:t>transformers </a:t>
            </a:r>
            <a:r>
              <a:rPr lang="en-US" sz="2400" b="0" i="0" dirty="0">
                <a:solidFill>
                  <a:srgbClr val="374151"/>
                </a:solidFill>
                <a:effectLst/>
                <a:latin typeface="Söhne"/>
              </a:rPr>
              <a:t>with higher efficiency ratings can lead to significant energy savings, especially in industrial settings.</a:t>
            </a:r>
          </a:p>
          <a:p>
            <a:pPr marL="342900" indent="-342900" algn="just">
              <a:buFont typeface="Arial" panose="020B0604020202020204" pitchFamily="34" charset="0"/>
              <a:buChar char="•"/>
            </a:pPr>
            <a:endParaRPr lang="en-US" sz="2400" b="0" i="0" dirty="0">
              <a:solidFill>
                <a:srgbClr val="374151"/>
              </a:solidFill>
              <a:effectLst/>
              <a:latin typeface="Söhne"/>
            </a:endParaRPr>
          </a:p>
          <a:p>
            <a:pPr algn="just"/>
            <a:r>
              <a:rPr lang="en-US" sz="2400" b="1" i="0" dirty="0">
                <a:effectLst/>
                <a:latin typeface="Söhne"/>
              </a:rPr>
              <a:t>Advanced Control Algorithms:</a:t>
            </a:r>
            <a:r>
              <a:rPr lang="en-US" sz="2400" b="0" i="0" dirty="0">
                <a:solidFill>
                  <a:srgbClr val="374151"/>
                </a:solidFill>
                <a:effectLst/>
                <a:latin typeface="Söhne"/>
              </a:rPr>
              <a:t> </a:t>
            </a:r>
          </a:p>
          <a:p>
            <a:pPr marL="342900" indent="-342900" algn="just">
              <a:buFont typeface="Arial" panose="020B0604020202020204" pitchFamily="34" charset="0"/>
              <a:buChar char="•"/>
            </a:pPr>
            <a:r>
              <a:rPr lang="en-US" sz="2400" b="0" i="0" dirty="0">
                <a:solidFill>
                  <a:srgbClr val="374151"/>
                </a:solidFill>
                <a:effectLst/>
                <a:latin typeface="Söhne"/>
              </a:rPr>
              <a:t>Implementing </a:t>
            </a:r>
            <a:r>
              <a:rPr lang="en-US" sz="2400" b="0" i="0" dirty="0">
                <a:solidFill>
                  <a:srgbClr val="FF0000"/>
                </a:solidFill>
                <a:effectLst/>
                <a:latin typeface="Söhne"/>
              </a:rPr>
              <a:t>advanced control algorithms and predictive maintenance strategies</a:t>
            </a:r>
            <a:r>
              <a:rPr lang="en-US" sz="2400" b="0" i="0" dirty="0">
                <a:solidFill>
                  <a:srgbClr val="374151"/>
                </a:solidFill>
                <a:effectLst/>
                <a:latin typeface="Söhne"/>
              </a:rPr>
              <a:t> can </a:t>
            </a:r>
            <a:r>
              <a:rPr lang="en-US" sz="2400" b="0" i="0" dirty="0">
                <a:solidFill>
                  <a:srgbClr val="FF0000"/>
                </a:solidFill>
                <a:effectLst/>
                <a:latin typeface="Söhne"/>
              </a:rPr>
              <a:t>optimize the performance of electrical equipment </a:t>
            </a:r>
            <a:r>
              <a:rPr lang="en-US" sz="2400" b="0" i="0" dirty="0">
                <a:solidFill>
                  <a:srgbClr val="374151"/>
                </a:solidFill>
                <a:effectLst/>
                <a:latin typeface="Söhne"/>
              </a:rPr>
              <a:t>and reduce energy consumption over time.</a:t>
            </a:r>
          </a:p>
          <a:p>
            <a:pPr marL="342900" indent="-342900" algn="just">
              <a:buFont typeface="Arial" panose="020B0604020202020204" pitchFamily="34" charset="0"/>
              <a:buChar char="•"/>
            </a:pPr>
            <a:endParaRPr lang="en-US" sz="2400" b="0" i="0" dirty="0">
              <a:solidFill>
                <a:srgbClr val="374151"/>
              </a:solidFill>
              <a:effectLst/>
              <a:latin typeface="Söhne"/>
            </a:endParaRPr>
          </a:p>
          <a:p>
            <a:pPr marL="342900" indent="-342900" algn="just">
              <a:lnSpc>
                <a:spcPct val="80000"/>
              </a:lnSpc>
              <a:spcBef>
                <a:spcPct val="20000"/>
              </a:spcBef>
              <a:spcAft>
                <a:spcPts val="600"/>
              </a:spcAft>
              <a:buClr>
                <a:schemeClr val="accent1">
                  <a:lumMod val="75000"/>
                </a:schemeClr>
              </a:buClr>
              <a:buSzPct val="145000"/>
              <a:buFont typeface="Arial" panose="020B0604020202020204" pitchFamily="34" charset="0"/>
              <a:buChar char="•"/>
            </a:pPr>
            <a:endParaRPr lang="en-US" sz="2400" dirty="0">
              <a:solidFill>
                <a:srgbClr val="FF0000"/>
              </a:solidFill>
            </a:endParaRPr>
          </a:p>
        </p:txBody>
      </p:sp>
    </p:spTree>
    <p:extLst>
      <p:ext uri="{BB962C8B-B14F-4D97-AF65-F5344CB8AC3E}">
        <p14:creationId xmlns:p14="http://schemas.microsoft.com/office/powerpoint/2010/main" val="2850710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23974" y="270078"/>
            <a:ext cx="9751277" cy="5253746"/>
          </a:xfrm>
          <a:prstGeom prst="rect">
            <a:avLst/>
          </a:prstGeom>
        </p:spPr>
        <p:txBody>
          <a:bodyPr wrap="square">
            <a:spAutoFit/>
          </a:bodyPr>
          <a:lstStyle/>
          <a:p>
            <a:pPr>
              <a:lnSpc>
                <a:spcPct val="80000"/>
              </a:lnSpc>
              <a:spcBef>
                <a:spcPct val="20000"/>
              </a:spcBef>
              <a:spcAft>
                <a:spcPts val="600"/>
              </a:spcAft>
              <a:buClr>
                <a:schemeClr val="accent1">
                  <a:lumMod val="75000"/>
                </a:schemeClr>
              </a:buClr>
              <a:buSzPct val="145000"/>
            </a:pPr>
            <a:r>
              <a:rPr lang="en-IN" sz="2800" b="1" u="sng" dirty="0">
                <a:solidFill>
                  <a:srgbClr val="7030A0"/>
                </a:solidFill>
              </a:rPr>
              <a:t>Some</a:t>
            </a:r>
            <a:r>
              <a:rPr lang="en-IN" sz="2800" b="1" u="sng" dirty="0">
                <a:solidFill>
                  <a:srgbClr val="FF0000"/>
                </a:solidFill>
              </a:rPr>
              <a:t> </a:t>
            </a:r>
            <a:r>
              <a:rPr lang="en-IN" sz="2800" b="1" u="sng" dirty="0">
                <a:solidFill>
                  <a:srgbClr val="7030A0"/>
                </a:solidFill>
              </a:rPr>
              <a:t>Controls through  Energy Management Systems</a:t>
            </a:r>
          </a:p>
          <a:p>
            <a:pPr algn="just"/>
            <a:r>
              <a:rPr lang="en-US" sz="2800" b="1" i="0" dirty="0">
                <a:effectLst/>
                <a:latin typeface="Söhne"/>
              </a:rPr>
              <a:t>Energy-Efficient Design</a:t>
            </a:r>
          </a:p>
          <a:p>
            <a:pPr marL="457200" indent="-457200" algn="just">
              <a:buFont typeface="Arial" panose="020B0604020202020204" pitchFamily="34" charset="0"/>
              <a:buChar char="•"/>
            </a:pPr>
            <a:r>
              <a:rPr lang="en-US" sz="2800" b="0" i="0" dirty="0">
                <a:solidFill>
                  <a:srgbClr val="374151"/>
                </a:solidFill>
                <a:effectLst/>
                <a:latin typeface="Söhne"/>
              </a:rPr>
              <a:t> During the </a:t>
            </a:r>
            <a:r>
              <a:rPr lang="en-US" sz="2800" b="0" i="0" dirty="0">
                <a:solidFill>
                  <a:srgbClr val="FF0000"/>
                </a:solidFill>
                <a:effectLst/>
                <a:latin typeface="Söhne"/>
              </a:rPr>
              <a:t>design phase of electrical systems</a:t>
            </a:r>
            <a:r>
              <a:rPr lang="en-US" sz="2800" b="0" i="0" dirty="0">
                <a:solidFill>
                  <a:srgbClr val="374151"/>
                </a:solidFill>
                <a:effectLst/>
                <a:latin typeface="Söhne"/>
              </a:rPr>
              <a:t>, engineers can incorporate energy-efficient </a:t>
            </a:r>
            <a:r>
              <a:rPr lang="en-US" sz="2800" b="0" i="0" dirty="0">
                <a:solidFill>
                  <a:srgbClr val="FF0000"/>
                </a:solidFill>
                <a:effectLst/>
                <a:latin typeface="Söhne"/>
              </a:rPr>
              <a:t>components</a:t>
            </a:r>
            <a:r>
              <a:rPr lang="en-US" sz="2800" b="0" i="0" dirty="0">
                <a:solidFill>
                  <a:srgbClr val="374151"/>
                </a:solidFill>
                <a:effectLst/>
                <a:latin typeface="Söhne"/>
              </a:rPr>
              <a:t>, such as high-efficiency transformers and insulation materials, to minimize energy losses.</a:t>
            </a:r>
          </a:p>
          <a:p>
            <a:pPr algn="just"/>
            <a:endParaRPr lang="en-US" sz="2800" b="0" i="0" dirty="0">
              <a:solidFill>
                <a:srgbClr val="374151"/>
              </a:solidFill>
              <a:effectLst/>
              <a:latin typeface="Söhne"/>
            </a:endParaRPr>
          </a:p>
          <a:p>
            <a:pPr algn="just"/>
            <a:r>
              <a:rPr lang="en-US" sz="2800" b="1" i="0" dirty="0">
                <a:solidFill>
                  <a:srgbClr val="374151"/>
                </a:solidFill>
                <a:effectLst/>
                <a:latin typeface="Söhne"/>
              </a:rPr>
              <a:t>Thermal Energy Storage (TES)</a:t>
            </a:r>
          </a:p>
          <a:p>
            <a:pPr algn="just"/>
            <a:r>
              <a:rPr lang="en-US" sz="2800" b="0" i="0" dirty="0">
                <a:solidFill>
                  <a:srgbClr val="374151"/>
                </a:solidFill>
                <a:effectLst/>
                <a:latin typeface="Söhne"/>
              </a:rPr>
              <a:t>TES systems </a:t>
            </a:r>
            <a:r>
              <a:rPr lang="en-US" sz="2800" b="0" i="0" dirty="0">
                <a:solidFill>
                  <a:srgbClr val="FF0000"/>
                </a:solidFill>
                <a:effectLst/>
                <a:latin typeface="Söhne"/>
              </a:rPr>
              <a:t>store excess electrical energy in the form of thermal energy</a:t>
            </a:r>
            <a:r>
              <a:rPr lang="en-US" sz="2800" b="0" i="0" dirty="0">
                <a:solidFill>
                  <a:srgbClr val="374151"/>
                </a:solidFill>
                <a:effectLst/>
                <a:latin typeface="Söhne"/>
              </a:rPr>
              <a:t>, typically using materials like ice or hot water. This stored energy can be used </a:t>
            </a:r>
            <a:r>
              <a:rPr lang="en-US" sz="2800" b="0" i="0" dirty="0">
                <a:solidFill>
                  <a:srgbClr val="FF0000"/>
                </a:solidFill>
                <a:effectLst/>
                <a:latin typeface="Söhne"/>
              </a:rPr>
              <a:t>to supplement heating and cooling systems </a:t>
            </a:r>
            <a:r>
              <a:rPr lang="en-US" sz="2800" b="0" i="0" dirty="0">
                <a:solidFill>
                  <a:srgbClr val="374151"/>
                </a:solidFill>
                <a:effectLst/>
                <a:latin typeface="Söhne"/>
              </a:rPr>
              <a:t>during peak demand periods.</a:t>
            </a:r>
          </a:p>
        </p:txBody>
      </p:sp>
    </p:spTree>
    <p:extLst>
      <p:ext uri="{BB962C8B-B14F-4D97-AF65-F5344CB8AC3E}">
        <p14:creationId xmlns:p14="http://schemas.microsoft.com/office/powerpoint/2010/main" val="2962787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4BF9D2-1634-530B-9BD1-07C83D85D66C}"/>
              </a:ext>
            </a:extLst>
          </p:cNvPr>
          <p:cNvSpPr txBox="1"/>
          <p:nvPr/>
        </p:nvSpPr>
        <p:spPr>
          <a:xfrm>
            <a:off x="1771649" y="348156"/>
            <a:ext cx="8929688" cy="3699474"/>
          </a:xfrm>
          <a:prstGeom prst="rect">
            <a:avLst/>
          </a:prstGeom>
          <a:noFill/>
        </p:spPr>
        <p:txBody>
          <a:bodyPr wrap="square">
            <a:spAutoFit/>
          </a:bodyPr>
          <a:lstStyle/>
          <a:p>
            <a:pPr algn="just">
              <a:lnSpc>
                <a:spcPct val="200000"/>
              </a:lnSpc>
            </a:pPr>
            <a:r>
              <a:rPr lang="en-GB" sz="2000" b="1" i="0" dirty="0">
                <a:solidFill>
                  <a:srgbClr val="374151"/>
                </a:solidFill>
                <a:effectLst/>
                <a:latin typeface="Söhne"/>
              </a:rPr>
              <a:t>HVAC (Heating, Ventilation, and Air Conditioning) Controls:</a:t>
            </a:r>
            <a:endParaRPr lang="en-GB" sz="2000" b="0" i="0" dirty="0">
              <a:solidFill>
                <a:srgbClr val="374151"/>
              </a:solidFill>
              <a:effectLst/>
              <a:latin typeface="Söhne"/>
            </a:endParaRPr>
          </a:p>
          <a:p>
            <a:pPr algn="just">
              <a:lnSpc>
                <a:spcPct val="200000"/>
              </a:lnSpc>
              <a:buFont typeface="Arial" panose="020B0604020202020204" pitchFamily="34" charset="0"/>
              <a:buChar char="•"/>
            </a:pPr>
            <a:r>
              <a:rPr lang="en-GB" sz="2000" b="1" i="0" dirty="0">
                <a:solidFill>
                  <a:srgbClr val="374151"/>
                </a:solidFill>
                <a:effectLst/>
                <a:latin typeface="Söhne"/>
              </a:rPr>
              <a:t>Thermostats:</a:t>
            </a:r>
            <a:r>
              <a:rPr lang="en-GB" sz="2000" b="0" i="0" dirty="0">
                <a:solidFill>
                  <a:srgbClr val="374151"/>
                </a:solidFill>
                <a:effectLst/>
                <a:latin typeface="Söhne"/>
              </a:rPr>
              <a:t> Smart thermostats can be programmed to maintain comfortable temperatures only when necessary, reducing heating and cooling energy consumption.</a:t>
            </a:r>
          </a:p>
          <a:p>
            <a:pPr algn="just">
              <a:lnSpc>
                <a:spcPct val="200000"/>
              </a:lnSpc>
              <a:buFont typeface="Arial" panose="020B0604020202020204" pitchFamily="34" charset="0"/>
              <a:buChar char="•"/>
            </a:pPr>
            <a:r>
              <a:rPr lang="en-GB" sz="2000" b="1" i="0" dirty="0">
                <a:solidFill>
                  <a:srgbClr val="374151"/>
                </a:solidFill>
                <a:effectLst/>
                <a:latin typeface="Söhne"/>
              </a:rPr>
              <a:t>Zoning:</a:t>
            </a:r>
            <a:r>
              <a:rPr lang="en-GB" sz="2000" b="0" i="0" dirty="0">
                <a:solidFill>
                  <a:srgbClr val="374151"/>
                </a:solidFill>
                <a:effectLst/>
                <a:latin typeface="Söhne"/>
              </a:rPr>
              <a:t> Zoning systems divide a building into different areas with independent temperature controls, allowing for precise heating and cooling where needed.</a:t>
            </a:r>
          </a:p>
        </p:txBody>
      </p:sp>
    </p:spTree>
    <p:extLst>
      <p:ext uri="{BB962C8B-B14F-4D97-AF65-F5344CB8AC3E}">
        <p14:creationId xmlns:p14="http://schemas.microsoft.com/office/powerpoint/2010/main" val="2106411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F82BAA-02BE-9501-637D-709AFD9E3B48}"/>
              </a:ext>
            </a:extLst>
          </p:cNvPr>
          <p:cNvSpPr txBox="1"/>
          <p:nvPr/>
        </p:nvSpPr>
        <p:spPr>
          <a:xfrm>
            <a:off x="1552575" y="348156"/>
            <a:ext cx="9086850" cy="6161687"/>
          </a:xfrm>
          <a:prstGeom prst="rect">
            <a:avLst/>
          </a:prstGeom>
          <a:noFill/>
        </p:spPr>
        <p:txBody>
          <a:bodyPr wrap="square">
            <a:spAutoFit/>
          </a:bodyPr>
          <a:lstStyle/>
          <a:p>
            <a:pPr algn="just">
              <a:lnSpc>
                <a:spcPct val="200000"/>
              </a:lnSpc>
            </a:pPr>
            <a:r>
              <a:rPr lang="en-GB" sz="2000" b="1" i="0" dirty="0">
                <a:solidFill>
                  <a:srgbClr val="374151"/>
                </a:solidFill>
                <a:effectLst/>
                <a:latin typeface="Söhne"/>
              </a:rPr>
              <a:t>Industrial Process Controls:</a:t>
            </a:r>
            <a:endParaRPr lang="en-GB" sz="2000" b="0" i="0" dirty="0">
              <a:solidFill>
                <a:srgbClr val="374151"/>
              </a:solidFill>
              <a:effectLst/>
              <a:latin typeface="Söhne"/>
            </a:endParaRPr>
          </a:p>
          <a:p>
            <a:pPr marL="742950" lvl="1" indent="-285750" algn="just">
              <a:lnSpc>
                <a:spcPct val="200000"/>
              </a:lnSpc>
              <a:buFont typeface="Arial" panose="020B0604020202020204" pitchFamily="34" charset="0"/>
              <a:buChar char="•"/>
            </a:pPr>
            <a:r>
              <a:rPr lang="en-GB" sz="2000" b="1" i="0" dirty="0">
                <a:solidFill>
                  <a:srgbClr val="374151"/>
                </a:solidFill>
                <a:effectLst/>
                <a:latin typeface="Söhne"/>
              </a:rPr>
              <a:t>PID Controllers:</a:t>
            </a:r>
            <a:r>
              <a:rPr lang="en-GB" sz="2000" b="0" i="0" dirty="0">
                <a:solidFill>
                  <a:srgbClr val="374151"/>
                </a:solidFill>
                <a:effectLst/>
                <a:latin typeface="Söhne"/>
              </a:rPr>
              <a:t> Proportional-Integral-Derivative controllers regulate various industrial processes, optimizing parameters such as temperature, pressure, and flow to reduce energy consumption and maintain product quality.</a:t>
            </a:r>
          </a:p>
          <a:p>
            <a:pPr marL="742950" lvl="1" indent="-285750" algn="just">
              <a:lnSpc>
                <a:spcPct val="200000"/>
              </a:lnSpc>
              <a:buFont typeface="Arial" panose="020B0604020202020204" pitchFamily="34" charset="0"/>
              <a:buChar char="•"/>
            </a:pPr>
            <a:r>
              <a:rPr lang="en-GB" sz="2000" b="1" i="0" dirty="0">
                <a:solidFill>
                  <a:srgbClr val="374151"/>
                </a:solidFill>
                <a:effectLst/>
                <a:latin typeface="Söhne"/>
              </a:rPr>
              <a:t>Load Shedding:</a:t>
            </a:r>
            <a:r>
              <a:rPr lang="en-GB" sz="2000" b="0" i="0" dirty="0">
                <a:solidFill>
                  <a:srgbClr val="374151"/>
                </a:solidFill>
                <a:effectLst/>
                <a:latin typeface="Söhne"/>
              </a:rPr>
              <a:t> In industrial settings, load shedding systems prioritize critical processes and temporarily reduce power to non-essential equipment during peak demand times.</a:t>
            </a:r>
          </a:p>
          <a:p>
            <a:pPr algn="just">
              <a:lnSpc>
                <a:spcPct val="200000"/>
              </a:lnSpc>
            </a:pPr>
            <a:r>
              <a:rPr lang="en-GB" sz="2000" b="1" i="0" dirty="0">
                <a:solidFill>
                  <a:srgbClr val="374151"/>
                </a:solidFill>
                <a:effectLst/>
                <a:latin typeface="Söhne"/>
              </a:rPr>
              <a:t>Building Automation Systems (BAS):</a:t>
            </a:r>
            <a:endParaRPr lang="en-GB" sz="2000" b="0" i="0" dirty="0">
              <a:solidFill>
                <a:srgbClr val="374151"/>
              </a:solidFill>
              <a:effectLst/>
              <a:latin typeface="Söhne"/>
            </a:endParaRPr>
          </a:p>
          <a:p>
            <a:pPr marL="742950" lvl="1" indent="-285750" algn="just">
              <a:lnSpc>
                <a:spcPct val="200000"/>
              </a:lnSpc>
              <a:buFont typeface="Arial" panose="020B0604020202020204" pitchFamily="34" charset="0"/>
              <a:buChar char="•"/>
            </a:pPr>
            <a:r>
              <a:rPr lang="en-GB" sz="2000" b="0" i="0" dirty="0">
                <a:solidFill>
                  <a:srgbClr val="374151"/>
                </a:solidFill>
                <a:effectLst/>
                <a:latin typeface="Söhne"/>
              </a:rPr>
              <a:t>BAS integrates various building systems, such as lighting, HVAC, and security, to optimize energy use and overall building performance.</a:t>
            </a:r>
          </a:p>
        </p:txBody>
      </p:sp>
    </p:spTree>
    <p:extLst>
      <p:ext uri="{BB962C8B-B14F-4D97-AF65-F5344CB8AC3E}">
        <p14:creationId xmlns:p14="http://schemas.microsoft.com/office/powerpoint/2010/main" val="714589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23974" y="270078"/>
            <a:ext cx="9751277" cy="6986528"/>
          </a:xfrm>
          <a:prstGeom prst="rect">
            <a:avLst/>
          </a:prstGeom>
        </p:spPr>
        <p:txBody>
          <a:bodyPr wrap="square">
            <a:spAutoFit/>
          </a:bodyPr>
          <a:lstStyle/>
          <a:p>
            <a:pPr algn="just"/>
            <a:r>
              <a:rPr lang="en-US" sz="2800" b="1" i="0" dirty="0">
                <a:effectLst/>
                <a:latin typeface="Söhne"/>
              </a:rPr>
              <a:t>Energy Audits and Monitoring</a:t>
            </a:r>
          </a:p>
          <a:p>
            <a:pPr algn="just"/>
            <a:endParaRPr lang="en-US" sz="2800" b="1" i="0" dirty="0">
              <a:effectLst/>
              <a:latin typeface="Söhne"/>
            </a:endParaRPr>
          </a:p>
          <a:p>
            <a:pPr marL="457200" indent="-457200" algn="just">
              <a:buFont typeface="Arial" panose="020B0604020202020204" pitchFamily="34" charset="0"/>
              <a:buChar char="•"/>
            </a:pPr>
            <a:r>
              <a:rPr lang="en-US" sz="2800" b="0" i="0" dirty="0">
                <a:solidFill>
                  <a:srgbClr val="374151"/>
                </a:solidFill>
                <a:effectLst/>
                <a:latin typeface="Söhne"/>
              </a:rPr>
              <a:t> Regular energy audits and monitoring of electrical systems help </a:t>
            </a:r>
            <a:r>
              <a:rPr lang="en-US" sz="2800" b="0" i="0" dirty="0">
                <a:solidFill>
                  <a:srgbClr val="FF0000"/>
                </a:solidFill>
                <a:effectLst/>
                <a:latin typeface="Söhne"/>
              </a:rPr>
              <a:t>identify areas of inefficiency</a:t>
            </a:r>
            <a:r>
              <a:rPr lang="en-US" sz="2800" b="0" i="0" dirty="0">
                <a:solidFill>
                  <a:srgbClr val="374151"/>
                </a:solidFill>
                <a:effectLst/>
                <a:latin typeface="Söhne"/>
              </a:rPr>
              <a:t> and </a:t>
            </a:r>
            <a:r>
              <a:rPr lang="en-US" sz="2800" b="0" i="0" dirty="0">
                <a:solidFill>
                  <a:srgbClr val="FF0000"/>
                </a:solidFill>
                <a:effectLst/>
                <a:latin typeface="Söhne"/>
              </a:rPr>
              <a:t>opportunities for improvement</a:t>
            </a:r>
            <a:r>
              <a:rPr lang="en-US" sz="2800" b="0" i="0" dirty="0">
                <a:solidFill>
                  <a:srgbClr val="374151"/>
                </a:solidFill>
                <a:effectLst/>
                <a:latin typeface="Söhne"/>
              </a:rPr>
              <a:t>. Data analysis can reveal patterns and trends in energy consumption, enabling better decision-making.</a:t>
            </a:r>
          </a:p>
          <a:p>
            <a:pPr algn="just"/>
            <a:endParaRPr lang="en-US" sz="2800" b="0" i="0" dirty="0">
              <a:solidFill>
                <a:srgbClr val="374151"/>
              </a:solidFill>
              <a:effectLst/>
              <a:latin typeface="Söhne"/>
            </a:endParaRPr>
          </a:p>
          <a:p>
            <a:pPr algn="just"/>
            <a:r>
              <a:rPr lang="en-US" sz="2800" b="0" i="0" dirty="0">
                <a:solidFill>
                  <a:srgbClr val="374151"/>
                </a:solidFill>
                <a:effectLst/>
                <a:latin typeface="Söhne"/>
              </a:rPr>
              <a:t>Therefore, Energy conservation through controls in electrical engineering involves </a:t>
            </a:r>
            <a:r>
              <a:rPr lang="en-US" sz="2800" b="0" i="0" dirty="0">
                <a:solidFill>
                  <a:srgbClr val="FF0000"/>
                </a:solidFill>
                <a:effectLst/>
                <a:latin typeface="Söhne"/>
              </a:rPr>
              <a:t>a combination of technology</a:t>
            </a:r>
            <a:r>
              <a:rPr lang="en-US" sz="2800" b="0" i="0" dirty="0">
                <a:solidFill>
                  <a:srgbClr val="374151"/>
                </a:solidFill>
                <a:effectLst/>
                <a:latin typeface="Söhne"/>
              </a:rPr>
              <a:t>, </a:t>
            </a:r>
            <a:r>
              <a:rPr lang="en-US" sz="2800" b="0" i="0" dirty="0">
                <a:solidFill>
                  <a:srgbClr val="FF0000"/>
                </a:solidFill>
                <a:effectLst/>
                <a:latin typeface="Söhne"/>
              </a:rPr>
              <a:t>automation</a:t>
            </a:r>
            <a:r>
              <a:rPr lang="en-US" sz="2800" b="0" i="0" dirty="0">
                <a:solidFill>
                  <a:srgbClr val="374151"/>
                </a:solidFill>
                <a:effectLst/>
                <a:latin typeface="Söhne"/>
              </a:rPr>
              <a:t>, and </a:t>
            </a:r>
            <a:r>
              <a:rPr lang="en-US" sz="2800" b="0" i="0" dirty="0">
                <a:solidFill>
                  <a:srgbClr val="FF0000"/>
                </a:solidFill>
                <a:effectLst/>
                <a:latin typeface="Söhne"/>
              </a:rPr>
              <a:t>monitoring</a:t>
            </a:r>
            <a:r>
              <a:rPr lang="en-US" sz="2800" b="0" i="0" dirty="0">
                <a:solidFill>
                  <a:srgbClr val="374151"/>
                </a:solidFill>
                <a:effectLst/>
                <a:latin typeface="Söhne"/>
              </a:rPr>
              <a:t> to reduce energy waste and improve efficiency in electrical systems. </a:t>
            </a:r>
          </a:p>
          <a:p>
            <a:pPr algn="just"/>
            <a:r>
              <a:rPr lang="en-US" sz="2800" b="0" i="0" dirty="0">
                <a:solidFill>
                  <a:srgbClr val="374151"/>
                </a:solidFill>
                <a:effectLst/>
                <a:latin typeface="Söhne"/>
              </a:rPr>
              <a:t>These strategies are essential for achieving sustainability goals, reducing operational costs, and minimizing the environmental impact of electrical energy </a:t>
            </a:r>
          </a:p>
          <a:p>
            <a:pPr algn="just"/>
            <a:endParaRPr lang="en-US" sz="2800" b="0" i="0" dirty="0">
              <a:solidFill>
                <a:srgbClr val="374151"/>
              </a:solidFill>
              <a:effectLst/>
              <a:latin typeface="Söhne"/>
            </a:endParaRPr>
          </a:p>
          <a:p>
            <a:pPr algn="just"/>
            <a:endParaRPr lang="en-US" sz="2800" b="0" i="0" dirty="0">
              <a:solidFill>
                <a:srgbClr val="374151"/>
              </a:solidFill>
              <a:effectLst/>
              <a:latin typeface="Söhne"/>
            </a:endParaRPr>
          </a:p>
        </p:txBody>
      </p:sp>
    </p:spTree>
    <p:extLst>
      <p:ext uri="{BB962C8B-B14F-4D97-AF65-F5344CB8AC3E}">
        <p14:creationId xmlns:p14="http://schemas.microsoft.com/office/powerpoint/2010/main" val="1388107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4950" y="346278"/>
            <a:ext cx="9958504" cy="6441763"/>
          </a:xfrm>
          <a:prstGeom prst="rect">
            <a:avLst/>
          </a:prstGeom>
        </p:spPr>
        <p:txBody>
          <a:bodyPr wrap="square">
            <a:spAutoFit/>
          </a:bodyPr>
          <a:lstStyle/>
          <a:p>
            <a:pPr algn="just">
              <a:lnSpc>
                <a:spcPct val="80000"/>
              </a:lnSpc>
              <a:spcBef>
                <a:spcPct val="20000"/>
              </a:spcBef>
              <a:spcAft>
                <a:spcPts val="600"/>
              </a:spcAft>
              <a:buClr>
                <a:schemeClr val="accent1">
                  <a:lumMod val="75000"/>
                </a:schemeClr>
              </a:buClr>
              <a:buSzPct val="145000"/>
            </a:pPr>
            <a:r>
              <a:rPr lang="en-US" sz="2800" b="1" dirty="0">
                <a:solidFill>
                  <a:srgbClr val="FF0000"/>
                </a:solidFill>
                <a:latin typeface="Söhne"/>
              </a:rPr>
              <a:t>Advantages</a:t>
            </a:r>
          </a:p>
          <a:p>
            <a:pPr algn="just">
              <a:lnSpc>
                <a:spcPct val="80000"/>
              </a:lnSpc>
              <a:spcBef>
                <a:spcPct val="20000"/>
              </a:spcBef>
              <a:spcAft>
                <a:spcPts val="600"/>
              </a:spcAft>
              <a:buClr>
                <a:schemeClr val="accent1">
                  <a:lumMod val="75000"/>
                </a:schemeClr>
              </a:buClr>
              <a:buSzPct val="145000"/>
            </a:pPr>
            <a:r>
              <a:rPr lang="en-US" sz="2800" dirty="0"/>
              <a:t> </a:t>
            </a:r>
            <a:r>
              <a:rPr lang="en-US" sz="2800" dirty="0">
                <a:solidFill>
                  <a:srgbClr val="374151"/>
                </a:solidFill>
                <a:latin typeface="Söhne"/>
              </a:rPr>
              <a:t>Businesses and factories that employ energy management solutions usually end up achieving far greater savings than those running their operations without such systems. EMS analyzes all the operations of the company and optimizes them for energy savings. </a:t>
            </a:r>
          </a:p>
          <a:p>
            <a:pPr algn="just">
              <a:lnSpc>
                <a:spcPct val="80000"/>
              </a:lnSpc>
              <a:spcBef>
                <a:spcPct val="20000"/>
              </a:spcBef>
              <a:spcAft>
                <a:spcPts val="600"/>
              </a:spcAft>
              <a:buClr>
                <a:schemeClr val="accent1">
                  <a:lumMod val="75000"/>
                </a:schemeClr>
              </a:buClr>
              <a:buSzPct val="145000"/>
            </a:pPr>
            <a:r>
              <a:rPr lang="en-US" sz="2400" dirty="0"/>
              <a:t>1. </a:t>
            </a:r>
            <a:r>
              <a:rPr lang="en-US" sz="2800" b="1" dirty="0">
                <a:solidFill>
                  <a:srgbClr val="FF0000"/>
                </a:solidFill>
                <a:latin typeface="Söhne"/>
              </a:rPr>
              <a:t>Improved brand image- </a:t>
            </a:r>
            <a:r>
              <a:rPr lang="en-US" sz="2800" dirty="0">
                <a:solidFill>
                  <a:srgbClr val="374151"/>
                </a:solidFill>
                <a:latin typeface="Söhne"/>
              </a:rPr>
              <a:t>Utilizing energy management systems will result in reduced power consumption and therefore more environmentally friendly processes. Business clients, customers and suppliers do recognize the optimization in processes as it reflects quality in planning and management.</a:t>
            </a:r>
          </a:p>
          <a:p>
            <a:pPr algn="just"/>
            <a:r>
              <a:rPr lang="en-US" sz="2400" dirty="0"/>
              <a:t> 2. </a:t>
            </a:r>
            <a:r>
              <a:rPr lang="en-US" sz="2800" b="1" dirty="0">
                <a:solidFill>
                  <a:srgbClr val="FF0000"/>
                </a:solidFill>
                <a:latin typeface="Söhne"/>
              </a:rPr>
              <a:t>Better productivity and competitive edge- </a:t>
            </a:r>
            <a:r>
              <a:rPr lang="en-US" sz="2800" dirty="0">
                <a:solidFill>
                  <a:srgbClr val="374151"/>
                </a:solidFill>
                <a:latin typeface="Söhne"/>
              </a:rPr>
              <a:t>Reducing the energy consumption through process optimization and efficient load planning not only improves the productivity of industrial processes in general but also allows companies to catch-up to their competition through continuous improvement of processes</a:t>
            </a:r>
            <a:endParaRPr lang="en-IN" sz="2800" dirty="0">
              <a:solidFill>
                <a:srgbClr val="374151"/>
              </a:solidFill>
              <a:latin typeface="Söhne"/>
            </a:endParaRPr>
          </a:p>
        </p:txBody>
      </p:sp>
    </p:spTree>
    <p:extLst>
      <p:ext uri="{BB962C8B-B14F-4D97-AF65-F5344CB8AC3E}">
        <p14:creationId xmlns:p14="http://schemas.microsoft.com/office/powerpoint/2010/main" val="23388313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8182</TotalTime>
  <Words>1213</Words>
  <Application>Microsoft Office PowerPoint</Application>
  <PresentationFormat>Widescreen</PresentationFormat>
  <Paragraphs>75</Paragraphs>
  <Slides>11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Corbel</vt:lpstr>
      <vt:lpstr>Söhne</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Manoj Prabhakar</dc:creator>
  <cp:lastModifiedBy>Rahul Kumar</cp:lastModifiedBy>
  <cp:revision>303</cp:revision>
  <dcterms:created xsi:type="dcterms:W3CDTF">2022-01-21T14:16:00Z</dcterms:created>
  <dcterms:modified xsi:type="dcterms:W3CDTF">2023-11-28T06:29:11Z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1033-11.2.0.8991</vt:lpwstr>
  </property>
</Properties>
</file>