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0"/>
  </p:notesMasterIdLst>
  <p:sldIdLst>
    <p:sldId id="281" r:id="rId2"/>
    <p:sldId id="337" r:id="rId3"/>
    <p:sldId id="340" r:id="rId4"/>
    <p:sldId id="341" r:id="rId5"/>
    <p:sldId id="338" r:id="rId6"/>
    <p:sldId id="342" r:id="rId7"/>
    <p:sldId id="343" r:id="rId8"/>
    <p:sldId id="33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snapToGrid="0">
      <p:cViewPr varScale="1">
        <p:scale>
          <a:sx n="87" d="100"/>
          <a:sy n="87" d="100"/>
        </p:scale>
        <p:origin x="499" y="67"/>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56EBFC89-6A42-49B7-80E6-56CB0AB89CA0}"/>
    <pc:docChg chg="modSld">
      <pc:chgData name="Rahul Kumar" userId="5d93dae5539c9652" providerId="LiveId" clId="{56EBFC89-6A42-49B7-80E6-56CB0AB89CA0}" dt="2023-11-28T06:37:55.147" v="2" actId="404"/>
      <pc:docMkLst>
        <pc:docMk/>
      </pc:docMkLst>
      <pc:sldChg chg="modSp mod">
        <pc:chgData name="Rahul Kumar" userId="5d93dae5539c9652" providerId="LiveId" clId="{56EBFC89-6A42-49B7-80E6-56CB0AB89CA0}" dt="2023-11-28T06:37:55.147" v="2" actId="404"/>
        <pc:sldMkLst>
          <pc:docMk/>
          <pc:sldMk cId="2019292080" sldId="338"/>
        </pc:sldMkLst>
        <pc:spChg chg="mod">
          <ac:chgData name="Rahul Kumar" userId="5d93dae5539c9652" providerId="LiveId" clId="{56EBFC89-6A42-49B7-80E6-56CB0AB89CA0}" dt="2023-11-28T06:37:55.147" v="2" actId="404"/>
          <ac:spMkLst>
            <pc:docMk/>
            <pc:sldMk cId="2019292080" sldId="338"/>
            <ac:spMk id="2" creationId="{00000000-0000-0000-0000-000000000000}"/>
          </ac:spMkLst>
        </pc:spChg>
      </pc:sldChg>
      <pc:sldChg chg="modSp mod">
        <pc:chgData name="Rahul Kumar" userId="5d93dae5539c9652" providerId="LiveId" clId="{56EBFC89-6A42-49B7-80E6-56CB0AB89CA0}" dt="2023-11-28T06:36:51.340" v="1" actId="403"/>
        <pc:sldMkLst>
          <pc:docMk/>
          <pc:sldMk cId="0" sldId="340"/>
        </pc:sldMkLst>
        <pc:spChg chg="mod">
          <ac:chgData name="Rahul Kumar" userId="5d93dae5539c9652" providerId="LiveId" clId="{56EBFC89-6A42-49B7-80E6-56CB0AB89CA0}" dt="2023-11-28T06:36:51.340" v="1" actId="403"/>
          <ac:spMkLst>
            <pc:docMk/>
            <pc:sldMk cId="0" sldId="340"/>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a:t>
            </a:fld>
            <a:endParaRPr lang="en-US"/>
          </a:p>
        </p:txBody>
      </p:sp>
    </p:spTree>
    <p:extLst>
      <p:ext uri="{BB962C8B-B14F-4D97-AF65-F5344CB8AC3E}">
        <p14:creationId xmlns:p14="http://schemas.microsoft.com/office/powerpoint/2010/main" val="338727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2</a:t>
            </a:fld>
            <a:endParaRPr lang="en-US"/>
          </a:p>
        </p:txBody>
      </p:sp>
    </p:spTree>
    <p:extLst>
      <p:ext uri="{BB962C8B-B14F-4D97-AF65-F5344CB8AC3E}">
        <p14:creationId xmlns:p14="http://schemas.microsoft.com/office/powerpoint/2010/main" val="422179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5</a:t>
            </a:fld>
            <a:endParaRPr lang="en-US"/>
          </a:p>
        </p:txBody>
      </p:sp>
    </p:spTree>
    <p:extLst>
      <p:ext uri="{BB962C8B-B14F-4D97-AF65-F5344CB8AC3E}">
        <p14:creationId xmlns:p14="http://schemas.microsoft.com/office/powerpoint/2010/main" val="275466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8</a:t>
            </a:fld>
            <a:endParaRPr lang="en-US"/>
          </a:p>
        </p:txBody>
      </p:sp>
    </p:spTree>
    <p:extLst>
      <p:ext uri="{BB962C8B-B14F-4D97-AF65-F5344CB8AC3E}">
        <p14:creationId xmlns:p14="http://schemas.microsoft.com/office/powerpoint/2010/main" val="137068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28-11-2023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nupkeep.com/learning/maintenance-types/predictive-maintenanc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onupkeep.com/blog/preventive-maintenance-progr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5403659"/>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800" b="1"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Preventive and Predictive </a:t>
            </a:r>
            <a:r>
              <a:rPr lang="en-US" sz="2800"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a:t>
            </a:r>
          </a:p>
          <a:p>
            <a:r>
              <a:rPr lang="en-US" sz="2800" dirty="0"/>
              <a:t>Predictive and preventive maintenance are two critical approaches in electrical conservation that help ensure the reliable and efficient operation of electrical systems while minimizing energy waste. Here's how each of these maintenance strategies contributes to electrical conservation:</a:t>
            </a:r>
          </a:p>
          <a:p>
            <a:endParaRPr lang="en-US" sz="2800" dirty="0"/>
          </a:p>
          <a:p>
            <a:pPr algn="just">
              <a:lnSpc>
                <a:spcPct val="80000"/>
              </a:lnSpc>
              <a:spcBef>
                <a:spcPct val="20000"/>
              </a:spcBef>
              <a:spcAft>
                <a:spcPts val="600"/>
              </a:spcAft>
              <a:buClr>
                <a:schemeClr val="accent1">
                  <a:lumMod val="75000"/>
                </a:schemeClr>
              </a:buClr>
              <a:buSzPct val="145000"/>
            </a:pPr>
            <a:r>
              <a:rPr lang="en-US" sz="2400" b="0" i="0" dirty="0">
                <a:solidFill>
                  <a:srgbClr val="1D2125"/>
                </a:solidFill>
                <a:effectLst/>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reventive maintenance and predictive maintenance are designed:</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to increase the reliability of assets</a:t>
            </a:r>
            <a:r>
              <a:rPr lang="en-US" sz="2400" dirty="0">
                <a:latin typeface="Calibri" panose="020F0502020204030204" pitchFamily="34" charset="0"/>
                <a:ea typeface="Calibri" panose="020F0502020204030204" pitchFamily="34" charset="0"/>
                <a:cs typeface="Calibri" panose="020F0502020204030204" pitchFamily="34" charset="0"/>
              </a:rPr>
              <a:t> and reduce the amount of reactivity to failures</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With maintenance is actually performed, making them both a form of scheduled maintenance.</a:t>
            </a:r>
          </a:p>
          <a:p>
            <a:pPr algn="just">
              <a:lnSpc>
                <a:spcPct val="107000"/>
              </a:lnSpc>
              <a:spcAft>
                <a:spcPts val="1500"/>
              </a:spcAf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5692969"/>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800" b="1"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What is Preventive Maintenance :</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Preventive maintenance can be compared to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an annual physical check-up</a:t>
            </a:r>
            <a:r>
              <a:rPr lang="en-US" sz="2400" dirty="0">
                <a:latin typeface="Calibri" panose="020F0502020204030204" pitchFamily="34" charset="0"/>
                <a:ea typeface="Calibri" panose="020F0502020204030204" pitchFamily="34" charset="0"/>
                <a:cs typeface="Calibri" panose="020F0502020204030204" pitchFamily="34" charset="0"/>
              </a:rPr>
              <a:t>. Technicians perform these maintenance tasks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when everything is still running smoothly in order to prevent future breakdowns </a:t>
            </a:r>
            <a:r>
              <a:rPr lang="en-US" sz="2400" dirty="0">
                <a:latin typeface="Calibri" panose="020F0502020204030204" pitchFamily="34" charset="0"/>
                <a:ea typeface="Calibri" panose="020F0502020204030204" pitchFamily="34" charset="0"/>
                <a:cs typeface="Calibri" panose="020F0502020204030204" pitchFamily="34" charset="0"/>
              </a:rPr>
              <a:t>or emergency maintenance issues.</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Just like a physical check-up can prevent illness or disease and lengthen your life, preventive maintenance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can prevent equipment failures and extend the functional life of your assets.</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In addition, if you can keep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your production lines up and running</a:t>
            </a:r>
            <a:r>
              <a:rPr lang="en-US" sz="2400" dirty="0">
                <a:latin typeface="Calibri" panose="020F0502020204030204" pitchFamily="34" charset="0"/>
                <a:ea typeface="Calibri" panose="020F0502020204030204" pitchFamily="34" charset="0"/>
                <a:cs typeface="Calibri" panose="020F0502020204030204" pitchFamily="34" charset="0"/>
              </a:rPr>
              <a:t>, you’ll be more profitable as well.</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main challenge </a:t>
            </a:r>
            <a:r>
              <a:rPr lang="en-US" sz="2400" dirty="0">
                <a:latin typeface="Calibri" panose="020F0502020204030204" pitchFamily="34" charset="0"/>
                <a:ea typeface="Calibri" panose="020F0502020204030204" pitchFamily="34" charset="0"/>
                <a:cs typeface="Calibri" panose="020F0502020204030204" pitchFamily="34" charset="0"/>
              </a:rPr>
              <a:t>with preventive maintenance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is balancing the cost with returns</a:t>
            </a:r>
            <a:r>
              <a:rPr lang="en-US" sz="2400" dirty="0">
                <a:latin typeface="Calibri" panose="020F0502020204030204" pitchFamily="34" charset="0"/>
                <a:ea typeface="Calibri" panose="020F0502020204030204" pitchFamily="34" charset="0"/>
                <a:cs typeface="Calibri" panose="020F0502020204030204" pitchFamily="34" charset="0"/>
              </a:rPr>
              <a:t>. Experienced maintenance managers must make smart decisions on which machines require what preventive maintenance work and how frequently.</a:t>
            </a:r>
          </a:p>
          <a:p>
            <a:pPr algn="just">
              <a:lnSpc>
                <a:spcPct val="107000"/>
              </a:lnSpc>
              <a:spcAft>
                <a:spcPts val="1500"/>
              </a:spcAf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132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2533" y="1117000"/>
            <a:ext cx="9920868" cy="4985980"/>
          </a:xfrm>
          <a:prstGeom prst="rect">
            <a:avLst/>
          </a:prstGeom>
        </p:spPr>
        <p:txBody>
          <a:bodyPr wrap="square">
            <a:spAutoFit/>
          </a:bodyPr>
          <a:lstStyle/>
          <a:p>
            <a:endParaRPr lang="en-US" sz="2000" dirty="0"/>
          </a:p>
          <a:p>
            <a:r>
              <a:rPr lang="en-US" sz="2000" b="1" dirty="0">
                <a:solidFill>
                  <a:srgbClr val="0070C0"/>
                </a:solidFill>
              </a:rPr>
              <a:t>1.) Predictive Maintenance:</a:t>
            </a:r>
          </a:p>
          <a:p>
            <a:endParaRPr lang="en-US" sz="2000" dirty="0">
              <a:solidFill>
                <a:srgbClr val="0070C0"/>
              </a:solidFill>
            </a:endParaRPr>
          </a:p>
          <a:p>
            <a:r>
              <a:rPr lang="en-US" sz="2000" dirty="0"/>
              <a:t>Predictive maintenance involves monitoring and analyzing the condition of electrical equipment and systems to predict when maintenance is needed. It relies on various technologies and data analysis techniques to detect early signs of potential issues, allowing for timely intervention before equipment failures or energy inefficiencies occur:</a:t>
            </a:r>
          </a:p>
          <a:p>
            <a:endParaRPr lang="en-US" sz="2000" dirty="0"/>
          </a:p>
          <a:p>
            <a:pPr marL="342900" indent="-342900">
              <a:buAutoNum type="alphaLcPeriod"/>
            </a:pPr>
            <a:r>
              <a:rPr lang="en-US" sz="2000" b="1" dirty="0">
                <a:solidFill>
                  <a:schemeClr val="accent4">
                    <a:lumMod val="75000"/>
                  </a:schemeClr>
                </a:solidFill>
              </a:rPr>
              <a:t>Condition Monitoring:</a:t>
            </a:r>
            <a:r>
              <a:rPr lang="en-US" sz="2000" dirty="0">
                <a:solidFill>
                  <a:schemeClr val="accent4">
                    <a:lumMod val="75000"/>
                  </a:schemeClr>
                </a:solidFill>
              </a:rPr>
              <a:t> </a:t>
            </a:r>
          </a:p>
          <a:p>
            <a:pPr marL="342900" indent="-342900"/>
            <a:r>
              <a:rPr lang="en-US" sz="2000" dirty="0"/>
              <a:t>Sensors and monitoring devices are installed on electrical equipment to continuously measure parameters like voltage, current, temperature, and vibration. These sensors provide real-time data that can be analyzed to identify anomalies or deviations from normal operating conditions.</a:t>
            </a:r>
          </a:p>
          <a:p>
            <a:br>
              <a:rPr lang="en-US" sz="2000" dirty="0"/>
            </a:br>
            <a:endParaRPr lang="en-US" sz="2000" dirty="0"/>
          </a:p>
          <a:p>
            <a:pPr lvl="1"/>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5355312"/>
          </a:xfrm>
          <a:prstGeom prst="rect">
            <a:avLst/>
          </a:prstGeom>
        </p:spPr>
        <p:txBody>
          <a:bodyPr wrap="square">
            <a:spAutoFit/>
          </a:bodyPr>
          <a:lstStyle/>
          <a:p>
            <a:r>
              <a:rPr lang="en-US" b="1" dirty="0">
                <a:solidFill>
                  <a:schemeClr val="accent4">
                    <a:lumMod val="75000"/>
                  </a:schemeClr>
                </a:solidFill>
              </a:rPr>
              <a:t>b. Data Analytics: </a:t>
            </a:r>
          </a:p>
          <a:p>
            <a:endParaRPr lang="en-US" b="1" dirty="0">
              <a:solidFill>
                <a:schemeClr val="accent4">
                  <a:lumMod val="75000"/>
                </a:schemeClr>
              </a:solidFill>
            </a:endParaRPr>
          </a:p>
          <a:p>
            <a:r>
              <a:rPr lang="en-US" dirty="0"/>
              <a:t>Advanced analytics tools, including machine learning and data modeling, are used to process the data collected from condition monitoring. Patterns and trends are identified to predict when equipment is likely to fail or experience reduced efficiency.</a:t>
            </a:r>
          </a:p>
          <a:p>
            <a:endParaRPr lang="en-US" dirty="0"/>
          </a:p>
          <a:p>
            <a:r>
              <a:rPr lang="en-US" b="1" dirty="0">
                <a:solidFill>
                  <a:schemeClr val="accent4">
                    <a:lumMod val="75000"/>
                  </a:schemeClr>
                </a:solidFill>
              </a:rPr>
              <a:t>c. Fault Detection and Diagnosis: </a:t>
            </a:r>
          </a:p>
          <a:p>
            <a:endParaRPr lang="en-US" b="1" dirty="0">
              <a:solidFill>
                <a:schemeClr val="accent4">
                  <a:lumMod val="75000"/>
                </a:schemeClr>
              </a:solidFill>
            </a:endParaRPr>
          </a:p>
          <a:p>
            <a:r>
              <a:rPr lang="en-US" dirty="0"/>
              <a:t>Predictive maintenance systems can pinpoint the exact location and nature of potential faults or issues within electrical systems. This precision allows for targeted and efficient repairs or maintenance.</a:t>
            </a:r>
          </a:p>
          <a:p>
            <a:endParaRPr lang="en-US" dirty="0"/>
          </a:p>
          <a:p>
            <a:r>
              <a:rPr lang="en-US" b="1" dirty="0">
                <a:solidFill>
                  <a:schemeClr val="accent4">
                    <a:lumMod val="75000"/>
                  </a:schemeClr>
                </a:solidFill>
              </a:rPr>
              <a:t>d. Scheduled Maintenance: </a:t>
            </a:r>
          </a:p>
          <a:p>
            <a:endParaRPr lang="en-US" b="1" dirty="0">
              <a:solidFill>
                <a:schemeClr val="accent4">
                  <a:lumMod val="75000"/>
                </a:schemeClr>
              </a:solidFill>
            </a:endParaRPr>
          </a:p>
          <a:p>
            <a:r>
              <a:rPr lang="en-US" dirty="0"/>
              <a:t>Based on predictive analytics, maintenance teams can schedule maintenance activities during periods of low demand or when equipment is not critical to operations. This minimizes disruptions and conserves energy.</a:t>
            </a:r>
          </a:p>
          <a:p>
            <a:br>
              <a:rPr lang="en-US" dirty="0"/>
            </a:br>
            <a:endParaRPr lang="en-US" dirty="0"/>
          </a:p>
          <a:p>
            <a:pPr lvl="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5703869"/>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400" b="1"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What is Predictive Maintenance :</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Although predictive maintenance is similar to preventive maintenance, this </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activity requires particular preset conditions</a:t>
            </a:r>
            <a:r>
              <a:rPr lang="en-US" sz="2000" dirty="0">
                <a:latin typeface="Calibri" panose="020F0502020204030204" pitchFamily="34" charset="0"/>
                <a:ea typeface="Calibri" panose="020F0502020204030204" pitchFamily="34" charset="0"/>
                <a:cs typeface="Calibri" panose="020F0502020204030204" pitchFamily="34" charset="0"/>
              </a:rPr>
              <a:t>. In our analogy to human health, this </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component can be compared with screenings or precautions recommended </a:t>
            </a:r>
            <a:r>
              <a:rPr lang="en-US" sz="2000" dirty="0">
                <a:latin typeface="Calibri" panose="020F0502020204030204" pitchFamily="34" charset="0"/>
                <a:ea typeface="Calibri" panose="020F0502020204030204" pitchFamily="34" charset="0"/>
                <a:cs typeface="Calibri" panose="020F0502020204030204" pitchFamily="34" charset="0"/>
              </a:rPr>
              <a:t>for an individual who is at higher risk for a particular disease due to hereditary or lifestyle considerations.</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technicians discover that a particular piece of equipment suddenly performs outside normal parameters, they trigger a predictive maintenance protocol to conveniently schedule a repair or prevent future breakdowns.</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I’d highly recommend investing in a computerized maintenance management system, which will give you the measurements and data required to make smart decisions. This investment can reduce unneeded maintenance tasks, minimize maintenance costs, develop a strong overall maintenance program, and monitor the equipment and systems to keep your facility up and running.</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Just as eating right, physical activity, and wellness exams all play a role in physical health, both preventive and predictive maintenance have an important place in a strategic facility maintenance program.</a:t>
            </a:r>
          </a:p>
          <a:p>
            <a:pPr algn="just"/>
            <a:r>
              <a:rPr lang="en-US" sz="2000" dirty="0">
                <a:latin typeface="Calibri" panose="020F0502020204030204" pitchFamily="34" charset="0"/>
                <a:ea typeface="Calibri" panose="020F0502020204030204" pitchFamily="34" charset="0"/>
                <a:cs typeface="Calibri" panose="020F0502020204030204" pitchFamily="34" charset="0"/>
              </a:rPr>
              <a:t> </a:t>
            </a:r>
          </a:p>
          <a:p>
            <a:pPr algn="just">
              <a:lnSpc>
                <a:spcPct val="107000"/>
              </a:lnSpc>
              <a:spcAft>
                <a:spcPts val="1500"/>
              </a:spcAft>
            </a:pPr>
            <a:endParaRPr lang="en-IN" sz="20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929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4524315"/>
          </a:xfrm>
          <a:prstGeom prst="rect">
            <a:avLst/>
          </a:prstGeom>
        </p:spPr>
        <p:txBody>
          <a:bodyPr wrap="square">
            <a:spAutoFit/>
          </a:bodyPr>
          <a:lstStyle/>
          <a:p>
            <a:endParaRPr lang="en-US" dirty="0"/>
          </a:p>
          <a:p>
            <a:r>
              <a:rPr lang="en-US" b="1" dirty="0">
                <a:solidFill>
                  <a:srgbClr val="0070C0"/>
                </a:solidFill>
              </a:rPr>
              <a:t>2.) Preventive Maintenance:</a:t>
            </a:r>
          </a:p>
          <a:p>
            <a:endParaRPr lang="en-US" dirty="0"/>
          </a:p>
          <a:p>
            <a:r>
              <a:rPr lang="en-US" dirty="0"/>
              <a:t>Preventive maintenance involves regularly scheduled inspections and maintenance tasks to address known issues and prevent equipment breakdowns. While it may not be as data-driven as predictive maintenance, it plays a crucial role in electrical conservation:</a:t>
            </a:r>
          </a:p>
          <a:p>
            <a:endParaRPr lang="en-US" dirty="0"/>
          </a:p>
          <a:p>
            <a:pPr marL="342900" indent="-342900">
              <a:buAutoNum type="alphaLcPeriod"/>
            </a:pPr>
            <a:r>
              <a:rPr lang="en-US" b="1" dirty="0">
                <a:solidFill>
                  <a:schemeClr val="accent4">
                    <a:lumMod val="75000"/>
                  </a:schemeClr>
                </a:solidFill>
              </a:rPr>
              <a:t>Routine Inspections:</a:t>
            </a:r>
          </a:p>
          <a:p>
            <a:pPr marL="342900" indent="-342900">
              <a:buAutoNum type="alphaLcPeriod"/>
            </a:pPr>
            <a:endParaRPr lang="en-US" b="1" dirty="0">
              <a:solidFill>
                <a:schemeClr val="accent4">
                  <a:lumMod val="75000"/>
                </a:schemeClr>
              </a:solidFill>
            </a:endParaRPr>
          </a:p>
          <a:p>
            <a:pPr marL="342900" indent="-342900"/>
            <a:r>
              <a:rPr lang="en-US" b="1" dirty="0">
                <a:solidFill>
                  <a:schemeClr val="accent4">
                    <a:lumMod val="75000"/>
                  </a:schemeClr>
                </a:solidFill>
              </a:rPr>
              <a:t> </a:t>
            </a:r>
            <a:r>
              <a:rPr lang="en-US" dirty="0"/>
              <a:t>Electrical systems and equipment are inspected on a predefined schedule to identify signs of wear, corrosion, loose connections, or other issues that can lead to energy waste or failures.</a:t>
            </a:r>
          </a:p>
          <a:p>
            <a:pPr marL="342900" indent="-342900"/>
            <a:endParaRPr lang="en-US" dirty="0"/>
          </a:p>
          <a:p>
            <a:r>
              <a:rPr lang="en-US" b="1" dirty="0">
                <a:solidFill>
                  <a:schemeClr val="accent4">
                    <a:lumMod val="75000"/>
                  </a:schemeClr>
                </a:solidFill>
              </a:rPr>
              <a:t>b. Cleaning and Lubrication: </a:t>
            </a:r>
          </a:p>
          <a:p>
            <a:r>
              <a:rPr lang="en-US" dirty="0"/>
              <a:t>Keeping electrical components clean and properly lubricated </a:t>
            </a:r>
          </a:p>
          <a:p>
            <a:r>
              <a:rPr lang="en-US" dirty="0"/>
              <a:t>can improve their efficiency and reduce resistance, leading to energy savings.</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586" y="346278"/>
            <a:ext cx="9920868" cy="6463308"/>
          </a:xfrm>
          <a:prstGeom prst="rect">
            <a:avLst/>
          </a:prstGeom>
        </p:spPr>
        <p:txBody>
          <a:bodyPr wrap="square">
            <a:spAutoFit/>
          </a:bodyPr>
          <a:lstStyle/>
          <a:p>
            <a:r>
              <a:rPr lang="en-US" b="1" dirty="0">
                <a:solidFill>
                  <a:schemeClr val="accent4">
                    <a:lumMod val="75000"/>
                  </a:schemeClr>
                </a:solidFill>
              </a:rPr>
              <a:t>c. Tightening and Torque Checks: </a:t>
            </a:r>
          </a:p>
          <a:p>
            <a:endParaRPr lang="en-US" b="1" dirty="0">
              <a:solidFill>
                <a:schemeClr val="accent4">
                  <a:lumMod val="75000"/>
                </a:schemeClr>
              </a:solidFill>
            </a:endParaRPr>
          </a:p>
          <a:p>
            <a:r>
              <a:rPr lang="en-US" dirty="0"/>
              <a:t>Ensuring that electrical connections, such as bolts and screws, are properly tightened and </a:t>
            </a:r>
            <a:r>
              <a:rPr lang="en-US" dirty="0" err="1"/>
              <a:t>torqued</a:t>
            </a:r>
            <a:r>
              <a:rPr lang="en-US" dirty="0"/>
              <a:t> helps prevent electrical losses and overheating.</a:t>
            </a:r>
          </a:p>
          <a:p>
            <a:endParaRPr lang="en-US" b="1" dirty="0">
              <a:solidFill>
                <a:schemeClr val="accent4">
                  <a:lumMod val="75000"/>
                </a:schemeClr>
              </a:solidFill>
            </a:endParaRPr>
          </a:p>
          <a:p>
            <a:r>
              <a:rPr lang="en-US" b="1" dirty="0">
                <a:solidFill>
                  <a:schemeClr val="accent4">
                    <a:lumMod val="75000"/>
                  </a:schemeClr>
                </a:solidFill>
              </a:rPr>
              <a:t>d. Replacement of Worn Components: </a:t>
            </a:r>
          </a:p>
          <a:p>
            <a:endParaRPr lang="en-US" dirty="0"/>
          </a:p>
          <a:p>
            <a:r>
              <a:rPr lang="en-US" dirty="0"/>
              <a:t>Over time, electrical components like capacitors, switches, and wires can degrade. Preventive maintenance involves replacing these components before they fail to prevent energy waste and downtime.</a:t>
            </a:r>
          </a:p>
          <a:p>
            <a:endParaRPr lang="en-US" dirty="0"/>
          </a:p>
          <a:p>
            <a:r>
              <a:rPr lang="en-US" b="1" dirty="0">
                <a:solidFill>
                  <a:schemeClr val="accent4">
                    <a:lumMod val="75000"/>
                  </a:schemeClr>
                </a:solidFill>
              </a:rPr>
              <a:t>e. Documentation: </a:t>
            </a:r>
          </a:p>
          <a:p>
            <a:endParaRPr lang="en-US" b="1" dirty="0">
              <a:solidFill>
                <a:schemeClr val="accent4">
                  <a:lumMod val="75000"/>
                </a:schemeClr>
              </a:solidFill>
            </a:endParaRPr>
          </a:p>
          <a:p>
            <a:r>
              <a:rPr lang="en-US" dirty="0"/>
              <a:t>Detailed records of maintenance activities are kept, which can be used to track the performance of electrical systems over time and identify trends that may require adjustments.</a:t>
            </a:r>
          </a:p>
          <a:p>
            <a:endParaRPr lang="en-US" dirty="0"/>
          </a:p>
          <a:p>
            <a:r>
              <a:rPr lang="en-US" dirty="0"/>
              <a:t>Both predictive and preventive maintenance strategies are essential for electrical conservation. Predictive maintenance helps target maintenance efforts more precisely and reduces the risk of unexpected energy-wasting failures, while preventive maintenance ensures that routine tasks are carried out to maintain the efficiency and reliability of electrical systems. Together, these approaches help organizations save energy, reduce operational costs, and extend the lifespan of electrical equipment.</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6139245"/>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800" b="1"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Difference between Preventive and Predictive Maintenance </a:t>
            </a:r>
            <a:r>
              <a:rPr lang="en-US" sz="2800" u="sng" dirty="0">
                <a:ln w="3175" cmpd="sng">
                  <a:noFill/>
                </a:ln>
                <a:solidFill>
                  <a:schemeClr val="accent1"/>
                </a:solidFill>
                <a:latin typeface="Calibri" panose="020F0502020204030204" pitchFamily="34" charset="0"/>
                <a:ea typeface="Calibri" panose="020F0502020204030204" pitchFamily="34" charset="0"/>
                <a:cs typeface="Calibri" panose="020F0502020204030204" pitchFamily="34" charset="0"/>
              </a:rPr>
              <a:t>:</a:t>
            </a:r>
          </a:p>
          <a:p>
            <a:pPr algn="just">
              <a:lnSpc>
                <a:spcPct val="80000"/>
              </a:lnSpc>
              <a:spcBef>
                <a:spcPct val="20000"/>
              </a:spcBef>
              <a:spcAft>
                <a:spcPts val="600"/>
              </a:spcAft>
              <a:buClr>
                <a:schemeClr val="accent1">
                  <a:lumMod val="75000"/>
                </a:schemeClr>
              </a:buClr>
              <a:buSzPct val="145000"/>
            </a:pPr>
            <a:r>
              <a:rPr lang="en-US" sz="2400" b="0" i="0" dirty="0">
                <a:solidFill>
                  <a:srgbClr val="1D2125"/>
                </a:solidFill>
                <a:effectLst/>
                <a:latin typeface="Calibri" panose="020F0502020204030204" pitchFamily="34" charset="0"/>
                <a:ea typeface="Calibri" panose="020F0502020204030204" pitchFamily="34" charset="0"/>
                <a:cs typeface="Calibri" panose="020F0502020204030204" pitchFamily="34" charset="0"/>
              </a:rPr>
              <a:t>P</a:t>
            </a:r>
            <a:r>
              <a:rPr lang="en-US" sz="2400" dirty="0">
                <a:latin typeface="Calibri" panose="020F0502020204030204" pitchFamily="34" charset="0"/>
                <a:ea typeface="Calibri" panose="020F0502020204030204" pitchFamily="34" charset="0"/>
                <a:cs typeface="Calibri" panose="020F0502020204030204" pitchFamily="34" charset="0"/>
              </a:rPr>
              <a:t>reventive maintenance and predictive maintenance are designed:</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 </a:t>
            </a:r>
            <a:r>
              <a:rPr lang="en-US"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difference between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preventive and predictive maintenance is </a:t>
            </a:r>
            <a:r>
              <a:rPr lang="en-US" sz="2400" b="1" u="sng" dirty="0">
                <a:solidFill>
                  <a:schemeClr val="accent6"/>
                </a:solidFill>
                <a:latin typeface="Calibri" panose="020F0502020204030204" pitchFamily="34" charset="0"/>
                <a:ea typeface="Calibri" panose="020F0502020204030204" pitchFamily="34" charset="0"/>
                <a:cs typeface="Calibri" panose="020F0502020204030204" pitchFamily="34" charset="0"/>
              </a:rPr>
              <a:t>preventive</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maintenance is </a:t>
            </a:r>
            <a:r>
              <a:rPr lang="en-US" sz="2400" dirty="0">
                <a:solidFill>
                  <a:schemeClr val="accent6"/>
                </a:solidFill>
                <a:latin typeface="Calibri" panose="020F0502020204030204" pitchFamily="34" charset="0"/>
                <a:ea typeface="Calibri" panose="020F0502020204030204" pitchFamily="34" charset="0"/>
                <a:cs typeface="Calibri" panose="020F0502020204030204" pitchFamily="34" charset="0"/>
              </a:rPr>
              <a:t>regularly scheduled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while </a:t>
            </a:r>
            <a:r>
              <a:rPr lang="en-US" sz="2400" b="1" u="sng" dirty="0">
                <a:solidFill>
                  <a:srgbClr val="0070C0"/>
                </a:solidFill>
                <a:latin typeface="Calibri" panose="020F0502020204030204" pitchFamily="34" charset="0"/>
                <a:ea typeface="Calibri" panose="020F0502020204030204" pitchFamily="34" charset="0"/>
                <a:cs typeface="Calibri" panose="020F0502020204030204" pitchFamily="34" charset="0"/>
              </a:rPr>
              <a:t>predictive</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maintenance is scheduled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based on asset conditions</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Predictive maintenance </a:t>
            </a:r>
            <a:r>
              <a:rPr lang="en-US" sz="2400" dirty="0">
                <a:solidFill>
                  <a:schemeClr val="accent6"/>
                </a:solidFill>
                <a:latin typeface="Calibri" panose="020F0502020204030204" pitchFamily="34" charset="0"/>
                <a:ea typeface="Calibri" panose="020F0502020204030204" pitchFamily="34" charset="0"/>
                <a:cs typeface="Calibri" panose="020F0502020204030204" pitchFamily="34" charset="0"/>
              </a:rPr>
              <a:t>reduces labor and material costs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whereas preventive maintenance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costs less to implement</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 main difference between the two is that preventive maintenance is </a:t>
            </a:r>
            <a:r>
              <a:rPr lang="en-US" sz="2400" dirty="0">
                <a:solidFill>
                  <a:schemeClr val="accent6"/>
                </a:solidFill>
                <a:latin typeface="Calibri" panose="020F0502020204030204" pitchFamily="34" charset="0"/>
                <a:ea typeface="Calibri" panose="020F0502020204030204" pitchFamily="34" charset="0"/>
                <a:cs typeface="Calibri" panose="020F0502020204030204" pitchFamily="34" charset="0"/>
              </a:rPr>
              <a:t>scheduled at regular intervals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while predictive maintenance is scheduled as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needed (based on asset conditions).</a:t>
            </a:r>
          </a:p>
          <a:p>
            <a:pPr marL="342900" indent="-342900" algn="just">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Because predictive maintenance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is performed only when needed</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it reduces labor and material costs. However, implementing a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predictive maintenance program</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requires a substantial amount of money, training, and resources up front.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These costs are often acceptable to organizations that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successfully implement a preventive maintenance program</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a:t>
            </a:r>
          </a:p>
          <a:p>
            <a:pPr algn="just">
              <a:lnSpc>
                <a:spcPct val="107000"/>
              </a:lnSpc>
              <a:spcAft>
                <a:spcPts val="1500"/>
              </a:spcAft>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5145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5218</TotalTime>
  <Words>1018</Words>
  <Application>Microsoft Office PowerPoint</Application>
  <PresentationFormat>Widescreen</PresentationFormat>
  <Paragraphs>72</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Rahul Kumar</cp:lastModifiedBy>
  <cp:revision>290</cp:revision>
  <dcterms:created xsi:type="dcterms:W3CDTF">2022-01-21T14:16:00Z</dcterms:created>
  <dcterms:modified xsi:type="dcterms:W3CDTF">2023-11-28T06:37:57Z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