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0"/>
  </p:notesMasterIdLst>
  <p:sldIdLst>
    <p:sldId id="281" r:id="rId2"/>
    <p:sldId id="335" r:id="rId3"/>
    <p:sldId id="333" r:id="rId4"/>
    <p:sldId id="336" r:id="rId5"/>
    <p:sldId id="334" r:id="rId6"/>
    <p:sldId id="268" r:id="rId7"/>
    <p:sldId id="332" r:id="rId8"/>
    <p:sldId id="270" r:id="rId9"/>
    <p:sldId id="271" r:id="rId10"/>
    <p:sldId id="272" r:id="rId11"/>
    <p:sldId id="273" r:id="rId12"/>
    <p:sldId id="286" r:id="rId13"/>
    <p:sldId id="342" r:id="rId14"/>
    <p:sldId id="288" r:id="rId15"/>
    <p:sldId id="337" r:id="rId16"/>
    <p:sldId id="339" r:id="rId17"/>
    <p:sldId id="340" r:id="rId18"/>
    <p:sldId id="34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p:scale>
          <a:sx n="90" d="100"/>
          <a:sy n="90" d="100"/>
        </p:scale>
        <p:origin x="370" y="-134"/>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FA237B69-89F1-4D66-BA12-49AC5533AC8C}"/>
    <pc:docChg chg="modSld">
      <pc:chgData name="Rahul Kumar" userId="5d93dae5539c9652" providerId="LiveId" clId="{FA237B69-89F1-4D66-BA12-49AC5533AC8C}" dt="2023-11-28T06:52:14.430" v="4" actId="404"/>
      <pc:docMkLst>
        <pc:docMk/>
      </pc:docMkLst>
      <pc:sldChg chg="modSp mod">
        <pc:chgData name="Rahul Kumar" userId="5d93dae5539c9652" providerId="LiveId" clId="{FA237B69-89F1-4D66-BA12-49AC5533AC8C}" dt="2023-11-28T06:45:24.006" v="1" actId="404"/>
        <pc:sldMkLst>
          <pc:docMk/>
          <pc:sldMk cId="471529369" sldId="336"/>
        </pc:sldMkLst>
        <pc:spChg chg="mod">
          <ac:chgData name="Rahul Kumar" userId="5d93dae5539c9652" providerId="LiveId" clId="{FA237B69-89F1-4D66-BA12-49AC5533AC8C}" dt="2023-11-28T06:45:24.006" v="1" actId="404"/>
          <ac:spMkLst>
            <pc:docMk/>
            <pc:sldMk cId="471529369" sldId="336"/>
            <ac:spMk id="3" creationId="{D585E8EC-78BE-2310-3CDA-75383895828C}"/>
          </ac:spMkLst>
        </pc:spChg>
      </pc:sldChg>
      <pc:sldChg chg="modSp mod">
        <pc:chgData name="Rahul Kumar" userId="5d93dae5539c9652" providerId="LiveId" clId="{FA237B69-89F1-4D66-BA12-49AC5533AC8C}" dt="2023-11-28T06:48:04.314" v="3" actId="1076"/>
        <pc:sldMkLst>
          <pc:docMk/>
          <pc:sldMk cId="2876294983" sldId="337"/>
        </pc:sldMkLst>
        <pc:spChg chg="mod">
          <ac:chgData name="Rahul Kumar" userId="5d93dae5539c9652" providerId="LiveId" clId="{FA237B69-89F1-4D66-BA12-49AC5533AC8C}" dt="2023-11-28T06:48:04.314" v="3" actId="1076"/>
          <ac:spMkLst>
            <pc:docMk/>
            <pc:sldMk cId="2876294983" sldId="337"/>
            <ac:spMk id="2" creationId="{00000000-0000-0000-0000-000000000000}"/>
          </ac:spMkLst>
        </pc:spChg>
      </pc:sldChg>
      <pc:sldChg chg="modSp mod">
        <pc:chgData name="Rahul Kumar" userId="5d93dae5539c9652" providerId="LiveId" clId="{FA237B69-89F1-4D66-BA12-49AC5533AC8C}" dt="2023-11-28T06:52:14.430" v="4" actId="404"/>
        <pc:sldMkLst>
          <pc:docMk/>
          <pc:sldMk cId="4201462920" sldId="340"/>
        </pc:sldMkLst>
        <pc:spChg chg="mod">
          <ac:chgData name="Rahul Kumar" userId="5d93dae5539c9652" providerId="LiveId" clId="{FA237B69-89F1-4D66-BA12-49AC5533AC8C}" dt="2023-11-28T06:52:14.430" v="4" actId="404"/>
          <ac:spMkLst>
            <pc:docMk/>
            <pc:sldMk cId="4201462920" sldId="34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64798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3413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28-11-2023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662063"/>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32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Conservation Planning </a:t>
            </a:r>
          </a:p>
          <a:p>
            <a:pPr marL="342900" indent="-342900" algn="just">
              <a:lnSpc>
                <a:spcPct val="107000"/>
              </a:lnSpc>
              <a:spcAft>
                <a:spcPts val="15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is the process of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developing strategies </a:t>
            </a:r>
            <a:r>
              <a:rPr lang="en-IN" sz="2400" dirty="0">
                <a:latin typeface="Calibri" panose="020F0502020204030204" pitchFamily="34" charset="0"/>
                <a:ea typeface="Calibri" panose="020F0502020204030204" pitchFamily="34" charset="0"/>
                <a:cs typeface="Calibri" panose="020F0502020204030204" pitchFamily="34" charset="0"/>
              </a:rPr>
              <a:t>and implementing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measures to reduce energy consumption in various sectors</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including residential, commercial, industrial, and transportation.</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Advanced Control Corporation </a:t>
            </a:r>
            <a:r>
              <a:rPr lang="en-US" sz="2400" dirty="0">
                <a:latin typeface="Calibri" panose="020F0502020204030204" pitchFamily="34" charset="0"/>
                <a:ea typeface="Calibri" panose="020F0502020204030204" pitchFamily="34" charset="0"/>
                <a:cs typeface="Calibri" panose="020F0502020204030204" pitchFamily="34" charset="0"/>
              </a:rPr>
              <a:t>can help you implement an </a:t>
            </a:r>
            <a:r>
              <a:rPr lang="en-IN" sz="2400" dirty="0">
                <a:latin typeface="Calibri" panose="020F0502020204030204" pitchFamily="34" charset="0"/>
                <a:ea typeface="Calibri" panose="020F0502020204030204" pitchFamily="34" charset="0"/>
                <a:cs typeface="Calibri" panose="020F0502020204030204" pitchFamily="34" charset="0"/>
              </a:rPr>
              <a:t>Energy Conservation Plan </a:t>
            </a:r>
            <a:r>
              <a:rPr lang="en-US" sz="2400" dirty="0">
                <a:latin typeface="Calibri" panose="020F0502020204030204" pitchFamily="34" charset="0"/>
                <a:ea typeface="Calibri" panose="020F0502020204030204" pitchFamily="34" charset="0"/>
                <a:cs typeface="Calibri" panose="020F0502020204030204" pitchFamily="34" charset="0"/>
              </a:rPr>
              <a:t>designed:-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to reduce energy waste at your commercial building</a:t>
            </a:r>
            <a:r>
              <a:rPr lang="en-US" sz="24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Installing an energy management control system </a:t>
            </a:r>
            <a:r>
              <a:rPr lang="en-US" sz="2400" dirty="0">
                <a:latin typeface="Calibri" panose="020F0502020204030204" pitchFamily="34" charset="0"/>
                <a:ea typeface="Calibri" panose="020F0502020204030204" pitchFamily="34" charset="0"/>
                <a:cs typeface="Calibri" panose="020F0502020204030204" pitchFamily="34" charset="0"/>
              </a:rPr>
              <a:t>is the first step to making your building more efficient.  </a:t>
            </a:r>
          </a:p>
          <a:p>
            <a:pPr marL="342900" indent="-342900" algn="just">
              <a:lnSpc>
                <a:spcPct val="107000"/>
              </a:lnSpc>
              <a:spcAft>
                <a:spcPts val="1500"/>
              </a:spcAft>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Energy management control systems </a:t>
            </a:r>
            <a:r>
              <a:rPr lang="en-US" sz="2400" dirty="0">
                <a:latin typeface="Calibri" panose="020F0502020204030204" pitchFamily="34" charset="0"/>
                <a:ea typeface="Calibri" panose="020F0502020204030204" pitchFamily="34" charset="0"/>
                <a:cs typeface="Calibri" panose="020F0502020204030204" pitchFamily="34" charset="0"/>
              </a:rPr>
              <a:t>rely on a building automation system to integrate all the control systems in a facility. </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308" y="530937"/>
            <a:ext cx="10088136" cy="5624745"/>
          </a:xfrm>
          <a:prstGeom prst="rect">
            <a:avLst/>
          </a:prstGeom>
        </p:spPr>
        <p:txBody>
          <a:bodyPr wrap="square">
            <a:spAutoFit/>
          </a:bodyPr>
          <a:lstStyle/>
          <a:p>
            <a:pPr lvl="0">
              <a:lnSpc>
                <a:spcPct val="107000"/>
              </a:lnSpc>
              <a:spcAft>
                <a:spcPts val="0"/>
              </a:spcAft>
              <a:tabLst>
                <a:tab pos="457200" algn="l"/>
              </a:tabLst>
            </a:pP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Regular Maintenance</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Implement a proactive maintenance program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to ensure that equipment and systems remain in optimal working condition</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Address any issues or inefficiencies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promptly</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Reporting and Communication</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Report on energy conservation achievements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share results with stakeholders, both internally and externally</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Communicate the benefits of energy conservation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to customers, investors, and the community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581" y="527560"/>
            <a:ext cx="9842810" cy="5005088"/>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Continuous Improvement:</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Regularly review and update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the energy conservation plan to adapt to changing circumstances and emerging technologies</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0"/>
              </a:spcAft>
              <a:buSzPts val="1000"/>
              <a:tabLst>
                <a:tab pos="914400" algn="l"/>
              </a:tabLs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Seek opportunities for further energy savings</a:t>
            </a:r>
            <a:endParaRPr lang="en-IN" sz="2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1500"/>
              </a:spcBef>
              <a:spcAft>
                <a:spcPts val="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Energy conservation planning is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essential</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for organizations and governments to reduce their carbon footprint, save money, and contribute to a more sustainable future. </a:t>
            </a:r>
          </a:p>
          <a:p>
            <a:pPr>
              <a:lnSpc>
                <a:spcPct val="107000"/>
              </a:lnSpc>
              <a:spcBef>
                <a:spcPts val="1500"/>
              </a:spcBef>
              <a:spcAft>
                <a:spcPts val="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It requires a systematic and ongoing effort to identify, implement, and monitor energy-saving measures.</a:t>
            </a:r>
            <a:endParaRPr lang="en-IN" sz="2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1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513490" y="323706"/>
            <a:ext cx="10678510" cy="625551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35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Efficiency Analysis of System</a:t>
            </a:r>
          </a:p>
          <a:p>
            <a:pPr marL="0" indent="0">
              <a:buNone/>
            </a:pPr>
            <a:endParaRPr lang="en-IN" sz="26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dirty="0">
                <a:latin typeface="Calibri" panose="020F0502020204030204" pitchFamily="34" charset="0"/>
                <a:ea typeface="Calibri" panose="020F0502020204030204" pitchFamily="34" charset="0"/>
                <a:cs typeface="Calibri" panose="020F0502020204030204" pitchFamily="34" charset="0"/>
              </a:rPr>
              <a:t>Analysing the energy efficiency of a </a:t>
            </a:r>
            <a:r>
              <a:rPr lang="en-IN" sz="3200" dirty="0">
                <a:solidFill>
                  <a:srgbClr val="FF0000"/>
                </a:solidFill>
                <a:latin typeface="Calibri" panose="020F0502020204030204" pitchFamily="34" charset="0"/>
                <a:ea typeface="Calibri" panose="020F0502020204030204" pitchFamily="34" charset="0"/>
                <a:cs typeface="Calibri" panose="020F0502020204030204" pitchFamily="34" charset="0"/>
              </a:rPr>
              <a:t>system is crucial for various reasons</a:t>
            </a:r>
            <a:r>
              <a:rPr lang="en-IN" sz="3200" dirty="0">
                <a:latin typeface="Calibri" panose="020F0502020204030204" pitchFamily="34" charset="0"/>
                <a:ea typeface="Calibri" panose="020F0502020204030204" pitchFamily="34" charset="0"/>
                <a:cs typeface="Calibri" panose="020F0502020204030204" pitchFamily="34" charset="0"/>
              </a:rPr>
              <a:t>, including cost savings, environmental sustainability, and overall system performance. </a:t>
            </a:r>
          </a:p>
          <a:p>
            <a:pPr marL="0" indent="0">
              <a:buNone/>
            </a:pPr>
            <a:r>
              <a:rPr lang="en-US" sz="3200" b="0" i="0" dirty="0">
                <a:solidFill>
                  <a:srgbClr val="374151"/>
                </a:solidFill>
                <a:effectLst/>
                <a:latin typeface="Söhne"/>
              </a:rPr>
              <a:t>Energy efficiency analysis is a critical aspect of electrical engineering, particularly when designing and operating systems that consume electrical energy. </a:t>
            </a:r>
          </a:p>
          <a:p>
            <a:pPr marL="0" indent="0">
              <a:buNone/>
            </a:pPr>
            <a:r>
              <a:rPr lang="en-US" sz="3200" b="0" i="0" dirty="0">
                <a:solidFill>
                  <a:srgbClr val="374151"/>
                </a:solidFill>
                <a:effectLst/>
                <a:latin typeface="Söhne"/>
              </a:rPr>
              <a:t>The goal </a:t>
            </a:r>
            <a:r>
              <a:rPr lang="en-US" sz="3200" b="0" i="0" dirty="0">
                <a:solidFill>
                  <a:srgbClr val="FF0000"/>
                </a:solidFill>
                <a:effectLst/>
                <a:latin typeface="Söhne"/>
              </a:rPr>
              <a:t>is to maximize the output or performance </a:t>
            </a:r>
            <a:r>
              <a:rPr lang="en-US" sz="3200" b="0" i="0" dirty="0">
                <a:solidFill>
                  <a:srgbClr val="374151"/>
                </a:solidFill>
                <a:effectLst/>
                <a:latin typeface="Söhne"/>
              </a:rPr>
              <a:t>of a system </a:t>
            </a:r>
            <a:r>
              <a:rPr lang="en-US" sz="3200" b="0" i="0" dirty="0">
                <a:solidFill>
                  <a:srgbClr val="FF0000"/>
                </a:solidFill>
                <a:effectLst/>
                <a:latin typeface="Söhne"/>
              </a:rPr>
              <a:t>while minimizing energy consumption and waste. </a:t>
            </a: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513490" y="323706"/>
            <a:ext cx="10678510" cy="6255514"/>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35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Energy Efficiency Analysis of System</a:t>
            </a:r>
          </a:p>
          <a:p>
            <a:pPr marL="0" indent="0">
              <a:buNone/>
            </a:pPr>
            <a:r>
              <a:rPr lang="en-IN" sz="3200" dirty="0">
                <a:latin typeface="Calibri" panose="020F0502020204030204" pitchFamily="34" charset="0"/>
                <a:ea typeface="Calibri" panose="020F0502020204030204" pitchFamily="34" charset="0"/>
                <a:cs typeface="Calibri" panose="020F0502020204030204" pitchFamily="34" charset="0"/>
              </a:rPr>
              <a:t>To conduct an energy efficiency analysis of a system, these general steps are followed:</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1.Define the System:</a:t>
            </a:r>
          </a:p>
          <a:p>
            <a:pPr lvl="1"/>
            <a:r>
              <a:rPr lang="en-US" sz="2000" b="0" i="0" dirty="0">
                <a:solidFill>
                  <a:srgbClr val="374151"/>
                </a:solidFill>
                <a:effectLst/>
                <a:latin typeface="Söhne"/>
              </a:rPr>
              <a:t>Begin by </a:t>
            </a:r>
            <a:r>
              <a:rPr lang="en-US" sz="2000" b="0" i="0" dirty="0">
                <a:solidFill>
                  <a:srgbClr val="FF0000"/>
                </a:solidFill>
                <a:effectLst/>
                <a:latin typeface="Söhne"/>
              </a:rPr>
              <a:t>clearly defining the electrical system,</a:t>
            </a: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 the boundaries</a:t>
            </a:r>
            <a:r>
              <a:rPr lang="en-US" sz="2000" b="0" i="0" dirty="0">
                <a:solidFill>
                  <a:srgbClr val="FF0000"/>
                </a:solidFill>
                <a:effectLst/>
                <a:latin typeface="Söhne"/>
              </a:rPr>
              <a:t> y</a:t>
            </a:r>
            <a:r>
              <a:rPr lang="en-US" sz="2000" b="0" i="0" dirty="0">
                <a:solidFill>
                  <a:srgbClr val="374151"/>
                </a:solidFill>
                <a:effectLst/>
                <a:latin typeface="Söhne"/>
              </a:rPr>
              <a:t>ou want to analyze. This could be </a:t>
            </a:r>
            <a:r>
              <a:rPr lang="en-US" sz="2000" b="0" i="0" dirty="0">
                <a:solidFill>
                  <a:srgbClr val="FF0000"/>
                </a:solidFill>
                <a:effectLst/>
                <a:latin typeface="Söhne"/>
              </a:rPr>
              <a:t>a power distribution system</a:t>
            </a:r>
            <a:r>
              <a:rPr lang="en-US" sz="2000" b="0" i="0" dirty="0">
                <a:solidFill>
                  <a:srgbClr val="374151"/>
                </a:solidFill>
                <a:effectLst/>
                <a:latin typeface="Söhne"/>
              </a:rPr>
              <a:t>, a </a:t>
            </a:r>
            <a:r>
              <a:rPr lang="en-US" sz="2000" b="0" i="0" dirty="0">
                <a:solidFill>
                  <a:srgbClr val="FF0000"/>
                </a:solidFill>
                <a:effectLst/>
                <a:latin typeface="Söhne"/>
              </a:rPr>
              <a:t>motor drive system</a:t>
            </a:r>
            <a:r>
              <a:rPr lang="en-US" sz="2000" b="0" i="0" dirty="0">
                <a:solidFill>
                  <a:srgbClr val="374151"/>
                </a:solidFill>
                <a:effectLst/>
                <a:latin typeface="Söhne"/>
              </a:rPr>
              <a:t>, a </a:t>
            </a:r>
            <a:r>
              <a:rPr lang="en-US" sz="2000" b="0" i="0" dirty="0">
                <a:solidFill>
                  <a:srgbClr val="FF0000"/>
                </a:solidFill>
                <a:effectLst/>
                <a:latin typeface="Söhne"/>
              </a:rPr>
              <a:t>lighting system</a:t>
            </a:r>
            <a:r>
              <a:rPr lang="en-US" sz="2000" b="0" i="0" dirty="0">
                <a:solidFill>
                  <a:srgbClr val="374151"/>
                </a:solidFill>
                <a:effectLst/>
                <a:latin typeface="Söhne"/>
              </a:rPr>
              <a:t>, or any other electrical system.</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Identify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all components </a:t>
            </a:r>
            <a:r>
              <a:rPr lang="en-IN" sz="2400" dirty="0">
                <a:latin typeface="Calibri" panose="020F0502020204030204" pitchFamily="34" charset="0"/>
                <a:ea typeface="Calibri" panose="020F0502020204030204" pitchFamily="34" charset="0"/>
                <a:cs typeface="Calibri" panose="020F0502020204030204" pitchFamily="34" charset="0"/>
              </a:rPr>
              <a:t>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processes</a:t>
            </a:r>
            <a:r>
              <a:rPr lang="en-IN" sz="2400" dirty="0">
                <a:latin typeface="Calibri" panose="020F0502020204030204" pitchFamily="34" charset="0"/>
                <a:ea typeface="Calibri" panose="020F0502020204030204" pitchFamily="34" charset="0"/>
                <a:cs typeface="Calibri" panose="020F0502020204030204" pitchFamily="34" charset="0"/>
              </a:rPr>
              <a:t> that consume or produce energy within the system</a:t>
            </a:r>
          </a:p>
          <a:p>
            <a:pPr marL="0" indent="0">
              <a:buNone/>
            </a:pPr>
            <a:r>
              <a:rPr lang="en-IN" b="1" i="0" dirty="0">
                <a:effectLst/>
                <a:latin typeface="Söhne"/>
              </a:rPr>
              <a:t>2.Measure Energy Consumption</a:t>
            </a:r>
            <a:endParaRPr lang="en-IN" b="1"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Gather data on energy inputs and outputs.</a:t>
            </a:r>
          </a:p>
          <a:p>
            <a:pPr lvl="1"/>
            <a:r>
              <a:rPr lang="en-US" sz="2000" b="0" i="0" dirty="0">
                <a:solidFill>
                  <a:srgbClr val="374151"/>
                </a:solidFill>
                <a:effectLst/>
                <a:latin typeface="Söhne"/>
              </a:rPr>
              <a:t>To assess energy efficiency, you must </a:t>
            </a:r>
            <a:r>
              <a:rPr lang="en-US" sz="2000" b="0" i="0" dirty="0">
                <a:solidFill>
                  <a:srgbClr val="FF0000"/>
                </a:solidFill>
                <a:effectLst/>
                <a:latin typeface="Söhne"/>
              </a:rPr>
              <a:t>measure the energy consumption of the system</a:t>
            </a:r>
            <a:r>
              <a:rPr lang="en-US" sz="2000" b="0" i="0" dirty="0">
                <a:solidFill>
                  <a:srgbClr val="374151"/>
                </a:solidFill>
                <a:effectLst/>
                <a:latin typeface="Söhne"/>
              </a:rPr>
              <a:t>. This can be done using various instruments like </a:t>
            </a:r>
            <a:r>
              <a:rPr lang="en-US" sz="2000" b="0" i="0" dirty="0">
                <a:solidFill>
                  <a:srgbClr val="FF0000"/>
                </a:solidFill>
                <a:effectLst/>
                <a:latin typeface="Söhne"/>
              </a:rPr>
              <a:t>energy meters, current clamps, and voltage meters</a:t>
            </a:r>
            <a:r>
              <a:rPr lang="en-US" sz="2000" b="0" i="0" dirty="0">
                <a:solidFill>
                  <a:srgbClr val="374151"/>
                </a:solidFill>
                <a:effectLst/>
                <a:latin typeface="Söhne"/>
              </a:rPr>
              <a:t>. Measure both active (real) power and reactive power if applicable.</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This may include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electricity consumption</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fuel consumption, heat generation </a:t>
            </a:r>
            <a:r>
              <a:rPr lang="en-IN" sz="2400" dirty="0">
                <a:latin typeface="Calibri" panose="020F0502020204030204" pitchFamily="34" charset="0"/>
                <a:ea typeface="Calibri" panose="020F0502020204030204" pitchFamily="34" charset="0"/>
                <a:cs typeface="Calibri" panose="020F0502020204030204" pitchFamily="34" charset="0"/>
              </a:rPr>
              <a:t>and any other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relevant energy sources </a:t>
            </a:r>
            <a:r>
              <a:rPr lang="en-IN" sz="2400" dirty="0">
                <a:latin typeface="Calibri" panose="020F0502020204030204" pitchFamily="34" charset="0"/>
                <a:ea typeface="Calibri" panose="020F0502020204030204" pitchFamily="34" charset="0"/>
                <a:cs typeface="Calibri" panose="020F0502020204030204" pitchFamily="34" charset="0"/>
              </a:rPr>
              <a:t>or sinks</a:t>
            </a:r>
          </a:p>
          <a:p>
            <a:pPr marL="457200" lvl="1"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712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249" y="396240"/>
            <a:ext cx="9787054" cy="7109639"/>
          </a:xfrm>
          <a:prstGeom prst="rect">
            <a:avLst/>
          </a:prstGeom>
        </p:spPr>
        <p:txBody>
          <a:bodyPr wrap="square">
            <a:spAutoFit/>
          </a:bodyPr>
          <a:lstStyle/>
          <a:p>
            <a:pPr algn="l"/>
            <a:r>
              <a:rPr lang="en-US" sz="2400" b="1" i="0" dirty="0">
                <a:solidFill>
                  <a:srgbClr val="374151"/>
                </a:solidFill>
                <a:effectLst/>
                <a:latin typeface="Söhne"/>
              </a:rPr>
              <a:t>3.Efficiency Metrics</a:t>
            </a:r>
            <a:r>
              <a:rPr lang="en-US" sz="2400" b="0" i="0" dirty="0">
                <a:solidFill>
                  <a:srgbClr val="374151"/>
                </a:solidFill>
                <a:effectLst/>
                <a:latin typeface="Söhne"/>
              </a:rPr>
              <a:t>: Calculate key efficiency metrics, which may include:</a:t>
            </a:r>
          </a:p>
          <a:p>
            <a:pPr algn="l"/>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Energy Efficiency</a:t>
            </a:r>
            <a:r>
              <a:rPr lang="en-US" sz="2400" b="0" i="0" dirty="0">
                <a:solidFill>
                  <a:srgbClr val="374151"/>
                </a:solidFill>
                <a:effectLst/>
                <a:latin typeface="Söhne"/>
              </a:rPr>
              <a:t>: This is typically expressed as </a:t>
            </a:r>
            <a:r>
              <a:rPr lang="en-US" sz="2400" b="0" i="0" dirty="0">
                <a:solidFill>
                  <a:srgbClr val="FF0000"/>
                </a:solidFill>
                <a:effectLst/>
                <a:latin typeface="Söhne"/>
              </a:rPr>
              <a:t>a ratio of useful output energy to input energy</a:t>
            </a:r>
            <a:r>
              <a:rPr lang="en-US" sz="2400" b="0" i="0" dirty="0">
                <a:solidFill>
                  <a:srgbClr val="374151"/>
                </a:solidFill>
                <a:effectLst/>
                <a:latin typeface="Söhne"/>
              </a:rPr>
              <a:t>, often as </a:t>
            </a:r>
            <a:r>
              <a:rPr lang="en-US" sz="2400" b="0" i="0" dirty="0">
                <a:solidFill>
                  <a:srgbClr val="FF0000"/>
                </a:solidFill>
                <a:effectLst/>
                <a:latin typeface="Söhne"/>
              </a:rPr>
              <a:t>a percentage</a:t>
            </a:r>
            <a:r>
              <a:rPr lang="en-US" sz="2400" b="0" i="0" dirty="0">
                <a:solidFill>
                  <a:srgbClr val="374151"/>
                </a:solidFill>
                <a:effectLst/>
                <a:latin typeface="Söhne"/>
              </a:rPr>
              <a:t>. For example, if a motor consumes 1000 watts of electrical power and produces 800 watts of mechanical power, the energy efficiency is 80% (800W / 1000W * 100%).</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Power Factor</a:t>
            </a:r>
            <a:r>
              <a:rPr lang="en-US" sz="2400" b="0" i="0" dirty="0">
                <a:solidFill>
                  <a:srgbClr val="374151"/>
                </a:solidFill>
                <a:effectLst/>
                <a:latin typeface="Söhne"/>
              </a:rPr>
              <a:t>: This measures </a:t>
            </a:r>
            <a:r>
              <a:rPr lang="en-US" sz="2400" b="0" i="0" dirty="0">
                <a:solidFill>
                  <a:srgbClr val="FF0000"/>
                </a:solidFill>
                <a:effectLst/>
                <a:latin typeface="Söhne"/>
              </a:rPr>
              <a:t>how effectively the system converts electrical power into useful work</a:t>
            </a:r>
            <a:r>
              <a:rPr lang="en-US" sz="2400" b="0" i="0" dirty="0">
                <a:solidFill>
                  <a:srgbClr val="374151"/>
                </a:solidFill>
                <a:effectLst/>
                <a:latin typeface="Söhne"/>
              </a:rPr>
              <a:t> and is especially important </a:t>
            </a:r>
            <a:r>
              <a:rPr lang="en-US" sz="2400" b="0" i="0" dirty="0">
                <a:solidFill>
                  <a:srgbClr val="FF0000"/>
                </a:solidFill>
                <a:effectLst/>
                <a:latin typeface="Söhne"/>
              </a:rPr>
              <a:t>in AC systems</a:t>
            </a:r>
            <a:r>
              <a:rPr lang="en-US" sz="2400" b="0" i="0" dirty="0">
                <a:solidFill>
                  <a:srgbClr val="374151"/>
                </a:solidFill>
                <a:effectLst/>
                <a:latin typeface="Söhne"/>
              </a:rPr>
              <a:t>. </a:t>
            </a:r>
          </a:p>
          <a:p>
            <a:pPr algn="just">
              <a:buFont typeface="Arial" panose="020B0604020202020204" pitchFamily="34" charset="0"/>
              <a:buChar char="•"/>
            </a:pPr>
            <a:r>
              <a:rPr lang="en-US" sz="2400" b="0" i="0" dirty="0">
                <a:solidFill>
                  <a:srgbClr val="374151"/>
                </a:solidFill>
                <a:effectLst/>
                <a:latin typeface="Söhne"/>
              </a:rPr>
              <a:t>A high power factor (</a:t>
            </a:r>
            <a:r>
              <a:rPr lang="en-US" sz="2400" b="0" i="0" dirty="0">
                <a:solidFill>
                  <a:srgbClr val="FF0000"/>
                </a:solidFill>
                <a:effectLst/>
                <a:latin typeface="Söhne"/>
              </a:rPr>
              <a:t>close to 1) indicates efficient power utilization</a:t>
            </a:r>
            <a:r>
              <a:rPr lang="en-US" sz="2400" b="0" i="0" dirty="0">
                <a:solidFill>
                  <a:srgbClr val="374151"/>
                </a:solidFill>
                <a:effectLst/>
                <a:latin typeface="Söhne"/>
              </a:rPr>
              <a:t>.</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1" i="0" dirty="0">
                <a:solidFill>
                  <a:srgbClr val="374151"/>
                </a:solidFill>
                <a:effectLst/>
                <a:latin typeface="Söhne"/>
              </a:rPr>
              <a:t>Specific Energy Consumption (SEC)</a:t>
            </a:r>
            <a:r>
              <a:rPr lang="en-US" sz="2400" b="0" i="0" dirty="0">
                <a:solidFill>
                  <a:srgbClr val="374151"/>
                </a:solidFill>
                <a:effectLst/>
                <a:latin typeface="Söhne"/>
              </a:rPr>
              <a:t>: This metric is often </a:t>
            </a:r>
            <a:r>
              <a:rPr lang="en-US" sz="2400" b="0" i="0" dirty="0">
                <a:solidFill>
                  <a:srgbClr val="FF0000"/>
                </a:solidFill>
                <a:effectLst/>
                <a:latin typeface="Söhne"/>
              </a:rPr>
              <a:t>used in industrial settings</a:t>
            </a:r>
            <a:r>
              <a:rPr lang="en-US" sz="2400" b="0" i="0" dirty="0">
                <a:solidFill>
                  <a:srgbClr val="374151"/>
                </a:solidFill>
                <a:effectLst/>
                <a:latin typeface="Söhne"/>
              </a:rPr>
              <a:t> and </a:t>
            </a:r>
            <a:r>
              <a:rPr lang="en-US" sz="2400" b="0" i="0" dirty="0">
                <a:solidFill>
                  <a:srgbClr val="FF0000"/>
                </a:solidFill>
                <a:effectLst/>
                <a:latin typeface="Söhne"/>
              </a:rPr>
              <a:t>calculates the energy required </a:t>
            </a:r>
            <a:r>
              <a:rPr lang="en-US" sz="2400" b="0" i="0" dirty="0">
                <a:solidFill>
                  <a:srgbClr val="374151"/>
                </a:solidFill>
                <a:effectLst/>
                <a:latin typeface="Söhne"/>
              </a:rPr>
              <a:t>to </a:t>
            </a:r>
            <a:r>
              <a:rPr lang="en-US" sz="2400" b="0" i="0" dirty="0">
                <a:solidFill>
                  <a:srgbClr val="FF0000"/>
                </a:solidFill>
                <a:effectLst/>
                <a:latin typeface="Söhne"/>
              </a:rPr>
              <a:t>produce a specific amount of output (e.g., kWh per unit of product</a:t>
            </a:r>
            <a:r>
              <a:rPr lang="en-US" sz="2400" b="0" i="0" dirty="0">
                <a:solidFill>
                  <a:srgbClr val="374151"/>
                </a:solidFill>
                <a:effectLst/>
                <a:latin typeface="Söhne"/>
              </a:rPr>
              <a:t>).</a:t>
            </a:r>
          </a:p>
          <a:p>
            <a:pPr algn="just">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Compare the energy consumption of the system to industry benchmarks </a:t>
            </a:r>
            <a:r>
              <a:rPr lang="en-IN" sz="2400" dirty="0">
                <a:latin typeface="Calibri" panose="020F0502020204030204" pitchFamily="34" charset="0"/>
                <a:ea typeface="Calibri" panose="020F0502020204030204" pitchFamily="34" charset="0"/>
                <a:cs typeface="Calibri" panose="020F0502020204030204" pitchFamily="34" charset="0"/>
              </a:rPr>
              <a:t>or similar systems to identify areas for improvement</a:t>
            </a:r>
          </a:p>
          <a:p>
            <a:pPr algn="just">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1"/>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16" y="667617"/>
            <a:ext cx="9787054" cy="5940088"/>
          </a:xfrm>
          <a:prstGeom prst="rect">
            <a:avLst/>
          </a:prstGeom>
        </p:spPr>
        <p:txBody>
          <a:bodyPr wrap="square">
            <a:spAutoFit/>
          </a:bodyPr>
          <a:lstStyle/>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b="1" i="0" dirty="0">
                <a:effectLst/>
                <a:latin typeface="Söhne"/>
              </a:rPr>
              <a:t>4.Identify Losses</a:t>
            </a:r>
            <a:r>
              <a:rPr lang="en-US" sz="2000" b="0" i="0" dirty="0">
                <a:solidFill>
                  <a:srgbClr val="374151"/>
                </a:solidFill>
                <a:effectLst/>
                <a:latin typeface="Söhne"/>
              </a:rPr>
              <a:t>:</a:t>
            </a:r>
          </a:p>
          <a:p>
            <a:pPr lvl="1" algn="just"/>
            <a:r>
              <a:rPr lang="en-US" sz="2000" b="0" i="0" dirty="0">
                <a:solidFill>
                  <a:srgbClr val="374151"/>
                </a:solidFill>
                <a:effectLst/>
                <a:latin typeface="Söhne"/>
              </a:rPr>
              <a:t> Identify and quantify energy losses within the system. These losses can occur due to resistance in wires, transformers, motors, and other components. </a:t>
            </a:r>
          </a:p>
          <a:p>
            <a:pPr lvl="1" algn="just"/>
            <a:r>
              <a:rPr lang="en-US" sz="2000" b="0" i="0" dirty="0">
                <a:solidFill>
                  <a:srgbClr val="374151"/>
                </a:solidFill>
                <a:effectLst/>
                <a:latin typeface="Söhne"/>
              </a:rPr>
              <a:t>Common losses include </a:t>
            </a:r>
            <a:r>
              <a:rPr lang="en-US" sz="2000" b="0" i="0" dirty="0">
                <a:solidFill>
                  <a:srgbClr val="FF0000"/>
                </a:solidFill>
                <a:effectLst/>
                <a:latin typeface="Söhne"/>
              </a:rPr>
              <a:t>copper losses </a:t>
            </a:r>
            <a:r>
              <a:rPr lang="en-US" sz="2000" b="0" i="0" dirty="0">
                <a:solidFill>
                  <a:srgbClr val="374151"/>
                </a:solidFill>
                <a:effectLst/>
                <a:latin typeface="Söhne"/>
              </a:rPr>
              <a:t>(I²R losses), core losses, and </a:t>
            </a:r>
            <a:r>
              <a:rPr lang="en-US" sz="2000" b="0" i="0" dirty="0">
                <a:solidFill>
                  <a:srgbClr val="FF0000"/>
                </a:solidFill>
                <a:effectLst/>
                <a:latin typeface="Söhne"/>
              </a:rPr>
              <a:t>mechanical losses</a:t>
            </a:r>
            <a:r>
              <a:rPr lang="en-US" sz="2000" b="0" i="0" dirty="0">
                <a:solidFill>
                  <a:srgbClr val="374151"/>
                </a:solidFill>
                <a:effectLst/>
                <a:latin typeface="Söhne"/>
              </a:rPr>
              <a:t>.</a:t>
            </a:r>
          </a:p>
          <a:p>
            <a:pPr lvl="1" algn="just"/>
            <a:endParaRPr lang="en-US" sz="2000" b="0" i="0" dirty="0">
              <a:solidFill>
                <a:srgbClr val="374151"/>
              </a:solidFill>
              <a:effectLst/>
              <a:latin typeface="Söhne"/>
            </a:endParaRPr>
          </a:p>
          <a:p>
            <a:pPr lvl="1" algn="just"/>
            <a:r>
              <a:rPr lang="en-US" sz="2000" b="1" i="0" dirty="0">
                <a:effectLst/>
                <a:latin typeface="Söhne"/>
              </a:rPr>
              <a:t>5.Load Profile Analysis</a:t>
            </a:r>
            <a:r>
              <a:rPr lang="en-US" sz="2000" b="0" i="0" dirty="0">
                <a:solidFill>
                  <a:srgbClr val="374151"/>
                </a:solidFill>
                <a:effectLst/>
                <a:latin typeface="Söhne"/>
              </a:rPr>
              <a:t>: </a:t>
            </a:r>
          </a:p>
          <a:p>
            <a:pPr lvl="1" algn="just"/>
            <a:r>
              <a:rPr lang="en-US" sz="2000" b="0" i="0" dirty="0">
                <a:solidFill>
                  <a:srgbClr val="374151"/>
                </a:solidFill>
                <a:effectLst/>
                <a:latin typeface="Söhne"/>
              </a:rPr>
              <a:t>Analyze the system's load profile, which involves </a:t>
            </a:r>
            <a:r>
              <a:rPr lang="en-US" sz="2000" b="0" i="0" dirty="0">
                <a:solidFill>
                  <a:srgbClr val="FF0000"/>
                </a:solidFill>
                <a:effectLst/>
                <a:latin typeface="Söhne"/>
              </a:rPr>
              <a:t>studying how energy consumption varies over time. </a:t>
            </a:r>
            <a:r>
              <a:rPr lang="en-US" sz="2000" b="0" i="0" dirty="0">
                <a:solidFill>
                  <a:srgbClr val="374151"/>
                </a:solidFill>
                <a:effectLst/>
                <a:latin typeface="Söhne"/>
              </a:rPr>
              <a:t>Understanding peak loads and off-peak periods can help optimize system operation.</a:t>
            </a:r>
          </a:p>
          <a:p>
            <a:pPr lvl="1" algn="just"/>
            <a:endParaRPr lang="en-US" sz="2000" b="0" i="0" dirty="0">
              <a:solidFill>
                <a:srgbClr val="374151"/>
              </a:solidFill>
              <a:effectLst/>
              <a:latin typeface="Söhne"/>
            </a:endParaRPr>
          </a:p>
          <a:p>
            <a:pPr algn="l"/>
            <a:r>
              <a:rPr lang="en-US" sz="2000" dirty="0">
                <a:solidFill>
                  <a:srgbClr val="374151"/>
                </a:solidFill>
                <a:latin typeface="Söhne"/>
              </a:rPr>
              <a:t> 6.</a:t>
            </a:r>
            <a:r>
              <a:rPr lang="en-IN" sz="2000" b="1" dirty="0">
                <a:latin typeface="Calibri" panose="020F0502020204030204" pitchFamily="34" charset="0"/>
                <a:ea typeface="Calibri" panose="020F0502020204030204" pitchFamily="34" charset="0"/>
                <a:cs typeface="Calibri" panose="020F0502020204030204" pitchFamily="34" charset="0"/>
              </a:rPr>
              <a:t>Cost-Benefit Analysis</a:t>
            </a:r>
          </a:p>
          <a:p>
            <a:pPr marL="342900" indent="-342900">
              <a:buFont typeface="Arial" panose="020B0604020202020204" pitchFamily="34" charset="0"/>
              <a:buChar char="•"/>
            </a:pP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Evaluate the cost-effectiveness </a:t>
            </a:r>
            <a:r>
              <a:rPr lang="en-IN" sz="2000" dirty="0">
                <a:latin typeface="Calibri" panose="020F0502020204030204" pitchFamily="34" charset="0"/>
                <a:ea typeface="Calibri" panose="020F0502020204030204" pitchFamily="34" charset="0"/>
                <a:cs typeface="Calibri" panose="020F0502020204030204" pitchFamily="34" charset="0"/>
              </a:rPr>
              <a:t>of </a:t>
            </a:r>
            <a:r>
              <a:rPr lang="en-IN" sz="2000" b="0" i="0" dirty="0">
                <a:solidFill>
                  <a:srgbClr val="374151"/>
                </a:solidFill>
                <a:effectLst/>
                <a:latin typeface="Söhne"/>
              </a:rPr>
              <a:t>implementing </a:t>
            </a:r>
            <a:r>
              <a:rPr lang="en-IN" sz="2000" dirty="0">
                <a:latin typeface="Calibri" panose="020F0502020204030204" pitchFamily="34" charset="0"/>
                <a:ea typeface="Calibri" panose="020F0502020204030204" pitchFamily="34" charset="0"/>
                <a:cs typeface="Calibri" panose="020F0502020204030204" pitchFamily="34" charset="0"/>
              </a:rPr>
              <a:t> each ECM</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Calculate the upfront costs, </a:t>
            </a: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expected energy savings</a:t>
            </a:r>
            <a:r>
              <a:rPr lang="en-IN" sz="2000" dirty="0">
                <a:latin typeface="Calibri" panose="020F0502020204030204" pitchFamily="34" charset="0"/>
                <a:ea typeface="Calibri" panose="020F0502020204030204" pitchFamily="34" charset="0"/>
                <a:cs typeface="Calibri" panose="020F0502020204030204" pitchFamily="34" charset="0"/>
              </a:rPr>
              <a:t>, and the payback 	period for each option</a:t>
            </a:r>
          </a:p>
          <a:p>
            <a:pPr lvl="1" algn="just"/>
            <a:endParaRPr lang="en-US" sz="2000" b="0" i="0" dirty="0">
              <a:solidFill>
                <a:srgbClr val="374151"/>
              </a:solidFill>
              <a:effectLst/>
              <a:latin typeface="Söhne"/>
            </a:endParaRPr>
          </a:p>
          <a:p>
            <a:pPr lvl="1" algn="just"/>
            <a:endParaRPr lang="en-US" sz="2000" b="0" i="0" dirty="0">
              <a:solidFill>
                <a:srgbClr val="374151"/>
              </a:solidFill>
              <a:effectLst/>
              <a:latin typeface="Söhne"/>
            </a:endParaRPr>
          </a:p>
          <a:p>
            <a:pPr lvl="1" algn="just"/>
            <a:br>
              <a:rPr lang="en-IN" sz="2000" dirty="0"/>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629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10064294"/>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b="1" i="0" dirty="0">
                <a:solidFill>
                  <a:srgbClr val="374151"/>
                </a:solidFill>
                <a:effectLst/>
                <a:latin typeface="Söhne"/>
              </a:rPr>
              <a:t>7.Efficiency Improvement Strategies</a:t>
            </a:r>
            <a:r>
              <a:rPr lang="en-US" sz="2400" b="0" i="0" dirty="0">
                <a:solidFill>
                  <a:srgbClr val="374151"/>
                </a:solidFill>
                <a:effectLst/>
                <a:latin typeface="Söhne"/>
              </a:rPr>
              <a:t>:</a:t>
            </a:r>
          </a:p>
          <a:p>
            <a:pPr marL="342900" indent="-342900">
              <a:buFont typeface="Arial" panose="020B0604020202020204" pitchFamily="34" charset="0"/>
              <a:buChar char="•"/>
            </a:pPr>
            <a:r>
              <a:rPr lang="en-IN" sz="2400" dirty="0">
                <a:solidFill>
                  <a:srgbClr val="374151"/>
                </a:solidFill>
                <a:latin typeface="Söhne"/>
              </a:rPr>
              <a:t>Identify Energy Conservation Measures (ECMs) based on potential ECMs.</a:t>
            </a:r>
          </a:p>
          <a:p>
            <a:pPr algn="l">
              <a:buFont typeface="Arial" panose="020B0604020202020204" pitchFamily="34" charset="0"/>
              <a:buChar char="•"/>
            </a:pPr>
            <a:r>
              <a:rPr lang="en-US" sz="2400" b="0" i="0" dirty="0">
                <a:solidFill>
                  <a:srgbClr val="374151"/>
                </a:solidFill>
                <a:effectLst/>
                <a:latin typeface="Söhne"/>
              </a:rPr>
              <a:t>Implement measures to reduce energy losses, such as using higher efficiency components, improving insulation, or upgrading to more efficient technologies.</a:t>
            </a:r>
          </a:p>
          <a:p>
            <a:pPr>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These could include equipment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upgrades</a:t>
            </a:r>
            <a:r>
              <a:rPr lang="en-IN" sz="2400" dirty="0">
                <a:latin typeface="Calibri" panose="020F0502020204030204" pitchFamily="34" charset="0"/>
                <a:ea typeface="Calibri" panose="020F0502020204030204" pitchFamily="34" charset="0"/>
                <a:cs typeface="Calibri" panose="020F0502020204030204" pitchFamily="34" charset="0"/>
              </a:rPr>
              <a:t>, process optimization,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behavioural changes, or technology implementations</a:t>
            </a:r>
            <a:r>
              <a:rPr lang="en-IN" sz="2400" dirty="0">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2400" b="0" i="0" dirty="0">
                <a:solidFill>
                  <a:srgbClr val="374151"/>
                </a:solidFill>
                <a:effectLst/>
                <a:latin typeface="Söhne"/>
              </a:rPr>
              <a:t>Implement control strategies like variable frequency drives (VFDs) to match motor speed with the required load, reducing energy wastage during part-load operation.</a:t>
            </a:r>
          </a:p>
          <a:p>
            <a:pPr algn="l">
              <a:buFont typeface="Arial" panose="020B0604020202020204" pitchFamily="34" charset="0"/>
              <a:buChar char="•"/>
            </a:pPr>
            <a:r>
              <a:rPr lang="en-US" sz="2400" b="0" i="0" dirty="0">
                <a:solidFill>
                  <a:srgbClr val="374151"/>
                </a:solidFill>
                <a:effectLst/>
                <a:latin typeface="Söhne"/>
              </a:rPr>
              <a:t>Consider energy storage solutions, such as batteries or capacitors, to capture and reuse excess energy in the system.</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Implementing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better insulation and sealing</a:t>
            </a:r>
            <a:r>
              <a:rPr lang="en-US" sz="2400"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Optimizing heating, cooling, and lighting systems</a:t>
            </a:r>
            <a:r>
              <a:rPr lang="en-US" sz="2400"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Installing renewable energy sources like solar panels.</a:t>
            </a:r>
          </a:p>
          <a:p>
            <a:pPr algn="l"/>
            <a:endParaRPr lang="en-US" sz="2400" b="0" i="0" dirty="0">
              <a:solidFill>
                <a:srgbClr val="374151"/>
              </a:solidFill>
              <a:effectLst/>
              <a:latin typeface="Söhne"/>
            </a:endParaRPr>
          </a:p>
          <a:p>
            <a:pPr algn="l"/>
            <a:endParaRPr lang="en-US" sz="2400" b="0" i="0" dirty="0">
              <a:solidFill>
                <a:srgbClr val="374151"/>
              </a:solidFill>
              <a:effectLst/>
              <a:latin typeface="Söhne"/>
            </a:endParaRPr>
          </a:p>
          <a:p>
            <a:pPr algn="l"/>
            <a:r>
              <a:rPr lang="en-US" sz="2400" b="1" i="0" dirty="0">
                <a:effectLst/>
                <a:latin typeface="Söhne"/>
              </a:rPr>
              <a:t>Lifecycle Analysis</a:t>
            </a:r>
            <a:r>
              <a:rPr lang="en-US" sz="2400" b="0" i="0" dirty="0">
                <a:solidFill>
                  <a:srgbClr val="374151"/>
                </a:solidFill>
                <a:effectLst/>
                <a:latin typeface="Söhne"/>
              </a:rPr>
              <a:t>: </a:t>
            </a:r>
          </a:p>
          <a:p>
            <a:pPr algn="l"/>
            <a:r>
              <a:rPr lang="en-US" sz="2400" b="0" i="0" dirty="0">
                <a:solidFill>
                  <a:srgbClr val="374151"/>
                </a:solidFill>
                <a:effectLst/>
                <a:latin typeface="Söhne"/>
              </a:rPr>
              <a:t>Consider the entire lifecycle of the system, including manufacturing, operation, and disposal. This can reveal opportunities for energy savings, such as selecting materials with a lower carbon footprint or designing for easier recycling</a:t>
            </a:r>
          </a:p>
          <a:p>
            <a:pPr lvl="1" algn="just"/>
            <a:endParaRPr lang="en-IN" sz="2400" b="1" dirty="0"/>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61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6247864"/>
          </a:xfrm>
          <a:prstGeom prst="rect">
            <a:avLst/>
          </a:prstGeom>
        </p:spPr>
        <p:txBody>
          <a:bodyPr wrap="square">
            <a:spAutoFit/>
          </a:bodyPr>
          <a:lstStyle/>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solidFill>
                  <a:srgbClr val="374151"/>
                </a:solidFill>
                <a:effectLst/>
                <a:latin typeface="Söhne"/>
              </a:rPr>
              <a:t>8.Regulations and Standards</a:t>
            </a:r>
            <a:r>
              <a:rPr lang="en-US" sz="2000" b="0" i="0" dirty="0">
                <a:solidFill>
                  <a:srgbClr val="374151"/>
                </a:solidFill>
                <a:effectLst/>
                <a:latin typeface="Söhne"/>
              </a:rPr>
              <a:t>: </a:t>
            </a:r>
          </a:p>
          <a:p>
            <a:pPr algn="l"/>
            <a:r>
              <a:rPr lang="en-US" sz="2000" b="0" i="0" dirty="0">
                <a:solidFill>
                  <a:srgbClr val="374151"/>
                </a:solidFill>
                <a:effectLst/>
                <a:latin typeface="Söhne"/>
              </a:rPr>
              <a:t>Ensure compliance with energy efficiency regulations and standards relevant to your region and industry. These may prescribe efficiency requirements and testing procedures.</a:t>
            </a:r>
          </a:p>
          <a:p>
            <a:pPr algn="l"/>
            <a:endParaRPr lang="en-US" sz="2000" b="0" i="0" dirty="0">
              <a:solidFill>
                <a:srgbClr val="374151"/>
              </a:solidFill>
              <a:effectLst/>
              <a:latin typeface="Söhne"/>
            </a:endParaRPr>
          </a:p>
          <a:p>
            <a:pPr algn="l"/>
            <a:r>
              <a:rPr lang="en-US" sz="2000" b="1" i="0" dirty="0">
                <a:solidFill>
                  <a:srgbClr val="374151"/>
                </a:solidFill>
                <a:effectLst/>
                <a:latin typeface="Söhne"/>
              </a:rPr>
              <a:t>9.Simulation and Modeling</a:t>
            </a:r>
            <a:r>
              <a:rPr lang="en-US" sz="2000" b="0" i="0" dirty="0">
                <a:solidFill>
                  <a:srgbClr val="374151"/>
                </a:solidFill>
                <a:effectLst/>
                <a:latin typeface="Söhne"/>
              </a:rPr>
              <a:t>:</a:t>
            </a:r>
          </a:p>
          <a:p>
            <a:pPr algn="l"/>
            <a:r>
              <a:rPr lang="en-US" sz="2000" b="0" i="0" dirty="0">
                <a:solidFill>
                  <a:srgbClr val="374151"/>
                </a:solidFill>
                <a:effectLst/>
                <a:latin typeface="Söhne"/>
              </a:rPr>
              <a:t> Use computer simulations and modeling tools </a:t>
            </a:r>
            <a:r>
              <a:rPr lang="en-US" sz="2000" b="0" i="0" dirty="0">
                <a:solidFill>
                  <a:srgbClr val="FF0000"/>
                </a:solidFill>
                <a:effectLst/>
                <a:latin typeface="Söhne"/>
              </a:rPr>
              <a:t>to predict system performance under different conditions </a:t>
            </a:r>
            <a:r>
              <a:rPr lang="en-US" sz="2000" b="0" i="0" dirty="0">
                <a:solidFill>
                  <a:srgbClr val="374151"/>
                </a:solidFill>
                <a:effectLst/>
                <a:latin typeface="Söhne"/>
              </a:rPr>
              <a:t>and to evaluate the impact of efficiency improvements before implementation.</a:t>
            </a:r>
          </a:p>
          <a:p>
            <a:pPr algn="l"/>
            <a:endParaRPr lang="en-US" sz="2000" dirty="0">
              <a:solidFill>
                <a:srgbClr val="374151"/>
              </a:solidFill>
              <a:latin typeface="Söhne"/>
            </a:endParaRPr>
          </a:p>
          <a:p>
            <a:pPr algn="l"/>
            <a:r>
              <a:rPr lang="en-US" sz="2000" b="1" i="0" dirty="0">
                <a:effectLst/>
                <a:latin typeface="Söhne"/>
              </a:rPr>
              <a:t>10.Monitoring and Maintenance</a:t>
            </a:r>
            <a:r>
              <a:rPr lang="en-US" sz="2000" b="0" i="0" dirty="0">
                <a:solidFill>
                  <a:srgbClr val="374151"/>
                </a:solidFill>
                <a:effectLst/>
                <a:latin typeface="Söhne"/>
              </a:rPr>
              <a:t>: </a:t>
            </a:r>
          </a:p>
          <a:p>
            <a:pPr algn="l"/>
            <a:r>
              <a:rPr lang="en-US" sz="2000" b="0" i="0" dirty="0">
                <a:solidFill>
                  <a:srgbClr val="374151"/>
                </a:solidFill>
                <a:effectLst/>
                <a:latin typeface="Söhne"/>
              </a:rPr>
              <a:t>Implement a system for continuous monitoring and maintenance to ensure that energy efficiency is maintained over time. Regular inspections and maintenance can prevent degradation in performance.</a:t>
            </a:r>
          </a:p>
          <a:p>
            <a:r>
              <a:rPr lang="en-IN" sz="2000" dirty="0">
                <a:latin typeface="Calibri" panose="020F0502020204030204" pitchFamily="34" charset="0"/>
                <a:ea typeface="Calibri" panose="020F0502020204030204" pitchFamily="34" charset="0"/>
                <a:cs typeface="Calibri" panose="020F0502020204030204" pitchFamily="34" charset="0"/>
              </a:rPr>
              <a:t>Continuously monitor energy consumption and compare it to baseline data </a:t>
            </a: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to ensure that the implemented ECMs are achieving the expected savings</a:t>
            </a:r>
          </a:p>
          <a:p>
            <a:pPr algn="l"/>
            <a:endParaRPr lang="en-US" sz="2000" b="0" i="0" dirty="0">
              <a:solidFill>
                <a:srgbClr val="374151"/>
              </a:solidFill>
              <a:effectLst/>
              <a:latin typeface="Söhne"/>
            </a:endParaRPr>
          </a:p>
          <a:p>
            <a:pPr algn="l"/>
            <a:endParaRPr lang="en-US" sz="2000" dirty="0">
              <a:solidFill>
                <a:srgbClr val="374151"/>
              </a:solidFill>
              <a:latin typeface="Söhne"/>
            </a:endParaRPr>
          </a:p>
          <a:p>
            <a:pPr lvl="1" algn="just"/>
            <a:br>
              <a:rPr lang="en-IN" sz="2000" dirty="0"/>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146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38512"/>
            <a:ext cx="9787054" cy="3416320"/>
          </a:xfrm>
          <a:prstGeom prst="rect">
            <a:avLst/>
          </a:prstGeom>
        </p:spPr>
        <p:txBody>
          <a:bodyPr wrap="square">
            <a:spAutoFit/>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l"/>
            <a:endParaRPr lang="en-US" sz="2400" dirty="0">
              <a:solidFill>
                <a:srgbClr val="374151"/>
              </a:solidFill>
              <a:latin typeface="Söhne"/>
            </a:endParaRPr>
          </a:p>
          <a:p>
            <a:pPr algn="l"/>
            <a:r>
              <a:rPr lang="en-US" sz="2400" b="1" i="0" dirty="0">
                <a:effectLst/>
                <a:latin typeface="Söhne"/>
              </a:rPr>
              <a:t>11.Documentation and Reporting</a:t>
            </a:r>
            <a:r>
              <a:rPr lang="en-US" sz="2400" b="0" i="0" dirty="0">
                <a:solidFill>
                  <a:srgbClr val="374151"/>
                </a:solidFill>
                <a:effectLst/>
                <a:latin typeface="Söhne"/>
              </a:rPr>
              <a:t>: </a:t>
            </a:r>
          </a:p>
          <a:p>
            <a:pPr algn="l"/>
            <a:r>
              <a:rPr lang="en-US" sz="2400" b="0" i="0" dirty="0">
                <a:solidFill>
                  <a:srgbClr val="374151"/>
                </a:solidFill>
                <a:effectLst/>
                <a:latin typeface="Söhne"/>
              </a:rPr>
              <a:t>Keep detailed records of energy efficiency measurements, improvements, and maintenance activities. Reporting on energy savings achieved can be valuable for compliance, cost analysis, and sustainability reporting.</a:t>
            </a:r>
          </a:p>
          <a:p>
            <a:pPr lvl="1" algn="just"/>
            <a:endParaRPr lang="en-IN" sz="2400" b="1" dirty="0"/>
          </a:p>
          <a:p>
            <a:pPr lvl="1" algn="just"/>
            <a:br>
              <a:rPr lang="en-IN" sz="2400" dirty="0"/>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5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575885"/>
          </a:xfrm>
          <a:prstGeom prst="rect">
            <a:avLst/>
          </a:prstGeom>
        </p:spPr>
        <p:txBody>
          <a:bodyPr wrap="square">
            <a:spAutoFit/>
          </a:bodyPr>
          <a:lstStyle/>
          <a:p>
            <a:pPr algn="just">
              <a:lnSpc>
                <a:spcPct val="107000"/>
              </a:lnSpc>
              <a:spcAft>
                <a:spcPts val="1500"/>
              </a:spcAft>
            </a:pPr>
            <a:r>
              <a:rPr lang="en-US" sz="2400" dirty="0">
                <a:latin typeface="Calibri" panose="020F0502020204030204" pitchFamily="34" charset="0"/>
                <a:ea typeface="Calibri" panose="020F0502020204030204" pitchFamily="34" charset="0"/>
                <a:cs typeface="Calibri" panose="020F0502020204030204" pitchFamily="34" charset="0"/>
              </a:rPr>
              <a:t>Once all these systems are integrated, the energy management solution can manage HVAC and lighting systems in an efficient manner that reduces energy waste. If you already have an energy management control system in place, Advanced Control can retrofit your system with more up to date components using open protocol software that allows easy compatibility.</a:t>
            </a:r>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150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The goal of energy conservation planning </a:t>
            </a:r>
          </a:p>
          <a:p>
            <a:pPr marL="342900" indent="-342900" algn="just">
              <a:lnSpc>
                <a:spcPct val="107000"/>
              </a:lnSpc>
              <a:spcAft>
                <a:spcPts val="15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is to use </a:t>
            </a: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energy resources more efficiently</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reduce greenhouse gas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emissions, </a:t>
            </a:r>
          </a:p>
          <a:p>
            <a:pPr marL="342900" indent="-342900" algn="just">
              <a:lnSpc>
                <a:spcPct val="107000"/>
              </a:lnSpc>
              <a:spcAft>
                <a:spcPts val="1500"/>
              </a:spcAft>
              <a:buFont typeface="Arial" panose="020B0604020202020204" pitchFamily="34" charset="0"/>
              <a:buChar char="•"/>
            </a:pPr>
            <a:r>
              <a:rPr lang="en-I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lower energy costs</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1500"/>
              </a:spcAft>
              <a:buFont typeface="Arial" panose="020B0604020202020204" pitchFamily="34" charset="0"/>
              <a:buChar char="•"/>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promote sustainability</a:t>
            </a:r>
          </a:p>
          <a:p>
            <a:pPr algn="just">
              <a:lnSpc>
                <a:spcPct val="107000"/>
              </a:lnSpc>
              <a:spcAft>
                <a:spcPts val="1500"/>
              </a:spcAf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Here are the key steps and considerations in energy conservation planning:</a:t>
            </a:r>
          </a:p>
        </p:txBody>
      </p:sp>
    </p:spTree>
    <p:extLst>
      <p:ext uri="{BB962C8B-B14F-4D97-AF65-F5344CB8AC3E}">
        <p14:creationId xmlns:p14="http://schemas.microsoft.com/office/powerpoint/2010/main" val="403756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a:xfrm>
            <a:off x="1484311" y="685801"/>
            <a:ext cx="10018713" cy="1409700"/>
          </a:xfrm>
        </p:spPr>
        <p:txBody>
          <a:bodyPr>
            <a:normAutofit/>
          </a:bodyPr>
          <a:lstStyle/>
          <a:p>
            <a:pPr algn="l"/>
            <a:r>
              <a:rPr lang="en-IN" sz="2800" u="sng" dirty="0">
                <a:solidFill>
                  <a:schemeClr val="accent1"/>
                </a:solidFill>
                <a:latin typeface="Calibri" panose="020F0502020204030204" pitchFamily="34" charset="0"/>
                <a:ea typeface="Calibri" panose="020F0502020204030204" pitchFamily="34" charset="0"/>
                <a:cs typeface="Calibri" panose="020F0502020204030204" pitchFamily="34" charset="0"/>
              </a:rPr>
              <a:t>Three important key steps</a:t>
            </a:r>
            <a:r>
              <a:rPr lang="en-IN" sz="2800" dirty="0">
                <a:solidFill>
                  <a:srgbClr val="374151"/>
                </a:solidFill>
                <a:latin typeface="Calibri" panose="020F0502020204030204" pitchFamily="34" charset="0"/>
                <a:ea typeface="Calibri" panose="020F0502020204030204" pitchFamily="34" charset="0"/>
                <a:cs typeface="Calibri" panose="020F0502020204030204" pitchFamily="34" charset="0"/>
              </a:rPr>
              <a:t> in considerations in energy conservation planning:</a:t>
            </a:r>
            <a:endParaRPr lang="en-IN" sz="2800"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a:xfrm>
            <a:off x="1484310" y="1619250"/>
            <a:ext cx="10117140" cy="5114925"/>
          </a:xfrm>
        </p:spPr>
        <p:txBody>
          <a:bodyPr>
            <a:normAutofit fontScale="62500" lnSpcReduction="20000"/>
          </a:bodyPr>
          <a:lstStyle/>
          <a:p>
            <a:pPr marL="0" indent="0">
              <a:buNone/>
            </a:pPr>
            <a:r>
              <a:rPr lang="en-IN" sz="3200" b="1" i="0" dirty="0">
                <a:solidFill>
                  <a:schemeClr val="accent6">
                    <a:lumMod val="50000"/>
                  </a:schemeClr>
                </a:solidFill>
                <a:effectLst/>
                <a:latin typeface="Poppins" panose="00000500000000000000" pitchFamily="2" charset="0"/>
              </a:rPr>
              <a:t>1. Employ energy scheduling</a:t>
            </a:r>
          </a:p>
          <a:p>
            <a:pPr algn="just"/>
            <a:r>
              <a:rPr lang="en-US" sz="3400" dirty="0">
                <a:latin typeface="Calibri" panose="020F0502020204030204" pitchFamily="34" charset="0"/>
                <a:ea typeface="Calibri" panose="020F0502020204030204" pitchFamily="34" charset="0"/>
                <a:cs typeface="Calibri" panose="020F0502020204030204" pitchFamily="34" charset="0"/>
              </a:rPr>
              <a:t>Scheduling features can be set so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that HVAC and lighting is turned off </a:t>
            </a:r>
            <a:r>
              <a:rPr lang="en-US" sz="3400" dirty="0">
                <a:latin typeface="Calibri" panose="020F0502020204030204" pitchFamily="34" charset="0"/>
                <a:ea typeface="Calibri" panose="020F0502020204030204" pitchFamily="34" charset="0"/>
                <a:cs typeface="Calibri" panose="020F0502020204030204" pitchFamily="34" charset="0"/>
              </a:rPr>
              <a:t>whenever the facility is typically unused, such as weekends, evenings, and holidays. </a:t>
            </a:r>
          </a:p>
          <a:p>
            <a:pPr algn="just"/>
            <a:r>
              <a:rPr lang="en-US" sz="3400" dirty="0">
                <a:latin typeface="Calibri" panose="020F0502020204030204" pitchFamily="34" charset="0"/>
                <a:ea typeface="Calibri" panose="020F0502020204030204" pitchFamily="34" charset="0"/>
                <a:cs typeface="Calibri" panose="020F0502020204030204" pitchFamily="34" charset="0"/>
              </a:rPr>
              <a:t>Scheduling can also be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set automatically according to your GPS position</a:t>
            </a:r>
            <a:r>
              <a:rPr lang="en-US" sz="3400" dirty="0">
                <a:latin typeface="Calibri" panose="020F0502020204030204" pitchFamily="34" charset="0"/>
                <a:ea typeface="Calibri" panose="020F0502020204030204" pitchFamily="34" charset="0"/>
                <a:cs typeface="Calibri" panose="020F0502020204030204" pitchFamily="34" charset="0"/>
              </a:rPr>
              <a:t>, so that lights in outdoor access areas, parking lots, signage, and other areas on the exterior of your building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follow sunrise and sunset times</a:t>
            </a:r>
            <a:r>
              <a:rPr lang="en-US" sz="3400" dirty="0">
                <a:latin typeface="Calibri" panose="020F0502020204030204" pitchFamily="34" charset="0"/>
                <a:ea typeface="Calibri" panose="020F0502020204030204" pitchFamily="34" charset="0"/>
                <a:cs typeface="Calibri" panose="020F0502020204030204" pitchFamily="34" charset="0"/>
              </a:rPr>
              <a:t>. </a:t>
            </a:r>
          </a:p>
          <a:p>
            <a:pPr algn="just"/>
            <a:r>
              <a:rPr lang="en-US" sz="3400" dirty="0">
                <a:latin typeface="Calibri" panose="020F0502020204030204" pitchFamily="34" charset="0"/>
                <a:ea typeface="Calibri" panose="020F0502020204030204" pitchFamily="34" charset="0"/>
                <a:cs typeface="Calibri" panose="020F0502020204030204" pitchFamily="34" charset="0"/>
              </a:rPr>
              <a:t>Lights only come on when needed as the time of year and sunrise/set changes.</a:t>
            </a:r>
            <a:endParaRPr lang="en-IN" sz="3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b="1" dirty="0">
                <a:solidFill>
                  <a:schemeClr val="accent6">
                    <a:lumMod val="50000"/>
                  </a:schemeClr>
                </a:solidFill>
                <a:latin typeface="Poppins" panose="00000500000000000000" pitchFamily="2" charset="0"/>
              </a:rPr>
              <a:t>2. Start daylight harvesting</a:t>
            </a:r>
          </a:p>
          <a:p>
            <a:pPr algn="just"/>
            <a:r>
              <a:rPr lang="en-US" sz="3400" dirty="0">
                <a:latin typeface="Calibri" panose="020F0502020204030204" pitchFamily="34" charset="0"/>
                <a:ea typeface="Calibri" panose="020F0502020204030204" pitchFamily="34" charset="0"/>
                <a:cs typeface="Calibri" panose="020F0502020204030204" pitchFamily="34" charset="0"/>
              </a:rPr>
              <a:t>In areas of the building near exterior walls and windows,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photocells can be used that detect natural light levels</a:t>
            </a:r>
            <a:r>
              <a:rPr lang="en-US" sz="3400" dirty="0">
                <a:latin typeface="Calibri" panose="020F0502020204030204" pitchFamily="34" charset="0"/>
                <a:ea typeface="Calibri" panose="020F0502020204030204" pitchFamily="34" charset="0"/>
                <a:cs typeface="Calibri" panose="020F0502020204030204" pitchFamily="34" charset="0"/>
              </a:rPr>
              <a:t> and </a:t>
            </a: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automatically dim or shut off lighting </a:t>
            </a:r>
            <a:r>
              <a:rPr lang="en-US" sz="3400" dirty="0">
                <a:latin typeface="Calibri" panose="020F0502020204030204" pitchFamily="34" charset="0"/>
                <a:ea typeface="Calibri" panose="020F0502020204030204" pitchFamily="34" charset="0"/>
                <a:cs typeface="Calibri" panose="020F0502020204030204" pitchFamily="34" charset="0"/>
              </a:rPr>
              <a:t>as needed to maintain specified minimum levels. </a:t>
            </a:r>
          </a:p>
          <a:p>
            <a:pPr algn="just"/>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Motorized shades can be set </a:t>
            </a:r>
            <a:r>
              <a:rPr lang="en-US" sz="3400" dirty="0">
                <a:latin typeface="Calibri" panose="020F0502020204030204" pitchFamily="34" charset="0"/>
                <a:ea typeface="Calibri" panose="020F0502020204030204" pitchFamily="34" charset="0"/>
                <a:cs typeface="Calibri" panose="020F0502020204030204" pitchFamily="34" charset="0"/>
              </a:rPr>
              <a:t>to take advantage of natural light without compromising temperature control to maximize energy efficiency.</a:t>
            </a:r>
          </a:p>
          <a:p>
            <a:pPr marL="0" indent="0">
              <a:buNone/>
            </a:pPr>
            <a:endParaRPr lang="en-IN" dirty="0"/>
          </a:p>
        </p:txBody>
      </p:sp>
    </p:spTree>
    <p:extLst>
      <p:ext uri="{BB962C8B-B14F-4D97-AF65-F5344CB8AC3E}">
        <p14:creationId xmlns:p14="http://schemas.microsoft.com/office/powerpoint/2010/main" val="24236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a:xfrm>
            <a:off x="1484311" y="685801"/>
            <a:ext cx="10018713" cy="1409700"/>
          </a:xfrm>
        </p:spPr>
        <p:txBody>
          <a:bodyPr>
            <a:normAutofit/>
          </a:bodyPr>
          <a:lstStyle/>
          <a:p>
            <a:pPr algn="l"/>
            <a:r>
              <a:rPr lang="en-IN" sz="2800" u="sng" dirty="0">
                <a:solidFill>
                  <a:schemeClr val="accent1"/>
                </a:solidFill>
                <a:latin typeface="Calibri" panose="020F0502020204030204" pitchFamily="34" charset="0"/>
                <a:ea typeface="Calibri" panose="020F0502020204030204" pitchFamily="34" charset="0"/>
                <a:cs typeface="Calibri" panose="020F0502020204030204" pitchFamily="34" charset="0"/>
              </a:rPr>
              <a:t>Three important key steps</a:t>
            </a:r>
            <a:r>
              <a:rPr lang="en-IN" sz="2800" dirty="0">
                <a:solidFill>
                  <a:srgbClr val="374151"/>
                </a:solidFill>
                <a:latin typeface="Calibri" panose="020F0502020204030204" pitchFamily="34" charset="0"/>
                <a:ea typeface="Calibri" panose="020F0502020204030204" pitchFamily="34" charset="0"/>
                <a:cs typeface="Calibri" panose="020F0502020204030204" pitchFamily="34" charset="0"/>
              </a:rPr>
              <a:t> in considerations in energy conservation planning:</a:t>
            </a:r>
            <a:endParaRPr lang="en-IN" sz="2800"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a:xfrm>
            <a:off x="1484310" y="2095501"/>
            <a:ext cx="10117140" cy="4638674"/>
          </a:xfrm>
        </p:spPr>
        <p:txBody>
          <a:bodyPr>
            <a:normAutofit/>
          </a:bodyPr>
          <a:lstStyle/>
          <a:p>
            <a:pPr marL="0" indent="0">
              <a:lnSpc>
                <a:spcPct val="80000"/>
              </a:lnSpc>
              <a:buNone/>
            </a:pPr>
            <a:r>
              <a:rPr lang="en-IN" b="1" dirty="0">
                <a:solidFill>
                  <a:schemeClr val="accent6">
                    <a:lumMod val="50000"/>
                  </a:schemeClr>
                </a:solidFill>
                <a:latin typeface="Poppins" panose="00000500000000000000" pitchFamily="2" charset="0"/>
              </a:rPr>
              <a:t>3. Use occupancy controls</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Using information from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RFID card scanners, motion sensors, elevator access controls</a:t>
            </a:r>
            <a:r>
              <a:rPr lang="en-US" sz="2000" dirty="0">
                <a:latin typeface="Calibri" panose="020F0502020204030204" pitchFamily="34" charset="0"/>
                <a:ea typeface="Calibri" panose="020F0502020204030204" pitchFamily="34" charset="0"/>
                <a:cs typeface="Calibri" panose="020F0502020204030204" pitchFamily="34" charset="0"/>
              </a:rPr>
              <a:t>, and other occupancy sensors, an energy management solution can turn lighting and HVAC off as soon as an area becomes unoccupied.</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3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7152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39CA-865C-7C64-B74D-491DF196D944}"/>
              </a:ext>
            </a:extLst>
          </p:cNvPr>
          <p:cNvSpPr>
            <a:spLocks noGrp="1"/>
          </p:cNvSpPr>
          <p:nvPr>
            <p:ph type="title"/>
          </p:nvPr>
        </p:nvSpPr>
        <p:spPr/>
        <p:txBody>
          <a:bodyPr/>
          <a:lstStyle/>
          <a:p>
            <a:r>
              <a:rPr lang="en-IN"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IN" sz="4000" u="sng" dirty="0">
                <a:solidFill>
                  <a:schemeClr val="accent1"/>
                </a:solidFill>
                <a:latin typeface="Calibri" panose="020F0502020204030204" pitchFamily="34" charset="0"/>
                <a:ea typeface="Calibri" panose="020F0502020204030204" pitchFamily="34" charset="0"/>
                <a:cs typeface="Calibri" panose="020F0502020204030204" pitchFamily="34" charset="0"/>
              </a:rPr>
              <a:t>Other</a:t>
            </a:r>
            <a:r>
              <a:rPr lang="en-IN" sz="4000" dirty="0">
                <a:solidFill>
                  <a:srgbClr val="374151"/>
                </a:solidFill>
                <a:latin typeface="Calibri" panose="020F0502020204030204" pitchFamily="34" charset="0"/>
                <a:ea typeface="Calibri" panose="020F0502020204030204" pitchFamily="34" charset="0"/>
                <a:cs typeface="Calibri" panose="020F0502020204030204" pitchFamily="34" charset="0"/>
              </a:rPr>
              <a:t> considerations in energy conservation planning:</a:t>
            </a:r>
            <a:endParaRPr lang="en-IN" dirty="0"/>
          </a:p>
        </p:txBody>
      </p:sp>
      <p:sp>
        <p:nvSpPr>
          <p:cNvPr id="3" name="Content Placeholder 2">
            <a:extLst>
              <a:ext uri="{FF2B5EF4-FFF2-40B4-BE49-F238E27FC236}">
                <a16:creationId xmlns:a16="http://schemas.microsoft.com/office/drawing/2014/main" id="{D585E8EC-78BE-2310-3CDA-75383895828C}"/>
              </a:ext>
            </a:extLst>
          </p:cNvPr>
          <p:cNvSpPr>
            <a:spLocks noGrp="1"/>
          </p:cNvSpPr>
          <p:nvPr>
            <p:ph idx="1"/>
          </p:nvPr>
        </p:nvSpPr>
        <p:spPr/>
        <p:txBody>
          <a:bodyPr>
            <a:normAutofit/>
          </a:bodyPr>
          <a:lstStyle/>
          <a:p>
            <a:pPr lvl="0"/>
            <a:r>
              <a:rPr lang="en-IN" sz="2400" b="1" dirty="0">
                <a:solidFill>
                  <a:schemeClr val="accent4"/>
                </a:solidFill>
                <a:latin typeface="Calibri" panose="020F0502020204030204" pitchFamily="34" charset="0"/>
                <a:ea typeface="Calibri" panose="020F0502020204030204" pitchFamily="34" charset="0"/>
                <a:cs typeface="Calibri" panose="020F0502020204030204" pitchFamily="34" charset="0"/>
              </a:rPr>
              <a:t>Energy Audit and Assessment</a:t>
            </a:r>
            <a:r>
              <a:rPr lang="en-IN" sz="2400" b="1" dirty="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Conduct an energy audit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understand current energy usage patterns </a:t>
            </a:r>
            <a:r>
              <a:rPr lang="en-IN" sz="2400" dirty="0">
                <a:latin typeface="Calibri" panose="020F0502020204030204" pitchFamily="34" charset="0"/>
                <a:ea typeface="Calibri" panose="020F0502020204030204" pitchFamily="34" charset="0"/>
                <a:cs typeface="Calibri" panose="020F0502020204030204" pitchFamily="34" charset="0"/>
              </a:rPr>
              <a:t>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identify areas of inefficiency</a:t>
            </a:r>
          </a:p>
          <a:p>
            <a:pPr lvl="1"/>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Evaluate the energy performance </a:t>
            </a:r>
            <a:r>
              <a:rPr lang="en-IN" sz="2400" dirty="0">
                <a:latin typeface="Calibri" panose="020F0502020204030204" pitchFamily="34" charset="0"/>
                <a:ea typeface="Calibri" panose="020F0502020204030204" pitchFamily="34" charset="0"/>
                <a:cs typeface="Calibri" panose="020F0502020204030204" pitchFamily="34" charset="0"/>
              </a:rPr>
              <a:t>of buildings, processes, and equipment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43326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852" y="727722"/>
            <a:ext cx="9976625" cy="5632311"/>
          </a:xfrm>
          <a:prstGeom prst="rect">
            <a:avLst/>
          </a:prstGeom>
        </p:spPr>
        <p:txBody>
          <a:bodyPr wrap="square">
            <a:spAutoFit/>
          </a:bodyPr>
          <a:lstStyle/>
          <a:p>
            <a:pPr lvl="0"/>
            <a:r>
              <a:rPr lang="en-IN" sz="2400" b="1" dirty="0">
                <a:latin typeface="Calibri" panose="020F0502020204030204" pitchFamily="34" charset="0"/>
                <a:ea typeface="Calibri" panose="020F0502020204030204" pitchFamily="34" charset="0"/>
                <a:cs typeface="Calibri" panose="020F0502020204030204" pitchFamily="34" charset="0"/>
              </a:rPr>
              <a:t>Set Goals and Targets:</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Establish clear energy conservation goals </a:t>
            </a:r>
            <a:r>
              <a:rPr lang="en-IN" sz="2400" dirty="0">
                <a:latin typeface="Calibri" panose="020F0502020204030204" pitchFamily="34" charset="0"/>
                <a:ea typeface="Calibri" panose="020F0502020204030204" pitchFamily="34" charset="0"/>
                <a:cs typeface="Calibri" panose="020F0502020204030204" pitchFamily="34" charset="0"/>
              </a:rPr>
              <a:t>and targets based on the findings of the energy audit</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Define specific, measurable, and time-bound objectives for reducing energy consumption</a:t>
            </a:r>
          </a:p>
          <a:p>
            <a:pPr lvl="1"/>
            <a:endParaRPr lang="en-US"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b="1" dirty="0">
                <a:latin typeface="Calibri" panose="020F0502020204030204" pitchFamily="34" charset="0"/>
                <a:ea typeface="Calibri" panose="020F0502020204030204" pitchFamily="34" charset="0"/>
                <a:cs typeface="Calibri" panose="020F0502020204030204" pitchFamily="34" charset="0"/>
              </a:rPr>
              <a:t>Develop an Energy Conservation Plan:</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Create a comprehensive energy conservation plan outlining </a:t>
            </a:r>
            <a:r>
              <a:rPr lang="en-IN" sz="2400" dirty="0">
                <a:latin typeface="Calibri" panose="020F0502020204030204" pitchFamily="34" charset="0"/>
                <a:ea typeface="Calibri" panose="020F0502020204030204" pitchFamily="34" charset="0"/>
                <a:cs typeface="Calibri" panose="020F0502020204030204" pitchFamily="34" charset="0"/>
              </a:rPr>
              <a:t>the strategies and measures to achieve the set goals</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Prioritize energy-saving initiatives </a:t>
            </a:r>
            <a:r>
              <a:rPr lang="en-IN" sz="2400" dirty="0">
                <a:latin typeface="Calibri" panose="020F0502020204030204" pitchFamily="34" charset="0"/>
                <a:ea typeface="Calibri" panose="020F0502020204030204" pitchFamily="34" charset="0"/>
                <a:cs typeface="Calibri" panose="020F0502020204030204" pitchFamily="34" charset="0"/>
              </a:rPr>
              <a:t>based on their potential for impact and cost-effectiveness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5248" y="163915"/>
            <a:ext cx="10043531" cy="6456832"/>
          </a:xfrm>
          <a:prstGeom prst="rect">
            <a:avLst/>
          </a:prstGeom>
        </p:spPr>
        <p:txBody>
          <a:bodyPr wrap="square">
            <a:spAutoFit/>
          </a:bodyPr>
          <a:lstStyle/>
          <a:p>
            <a:pPr lvl="0"/>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Employee Engagement:</a:t>
            </a:r>
            <a:endPar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Involve employees at all levels in the planning and implementation process.</a:t>
            </a:r>
          </a:p>
          <a:p>
            <a:pPr marL="800100" lvl="1"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Promote energy awareness and behaviour change to encourage energy-saving practices</a:t>
            </a:r>
          </a:p>
          <a:p>
            <a:pPr lvl="1"/>
            <a:endParaRPr lang="en-US"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Energy-Efficient Technologies:</a:t>
            </a:r>
            <a:endPar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Identify and implement energy-efficient technologies and equipment</a:t>
            </a:r>
          </a:p>
          <a:p>
            <a:pPr lvl="1"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Consider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upgrades or replacements </a:t>
            </a:r>
            <a:r>
              <a:rPr lang="en-IN" sz="2400" dirty="0">
                <a:latin typeface="Calibri" panose="020F0502020204030204" pitchFamily="34" charset="0"/>
                <a:ea typeface="Calibri" panose="020F0502020204030204" pitchFamily="34" charset="0"/>
                <a:cs typeface="Calibri" panose="020F0502020204030204" pitchFamily="34" charset="0"/>
              </a:rPr>
              <a:t>that offer a quick return on investment</a:t>
            </a:r>
          </a:p>
          <a:p>
            <a:pPr lvl="0">
              <a:lnSpc>
                <a:spcPct val="107000"/>
              </a:lnSpc>
              <a:spcAft>
                <a:spcPts val="0"/>
              </a:spcAft>
              <a:tabLst>
                <a:tab pos="457200" algn="l"/>
              </a:tabLst>
            </a:pPr>
            <a:endPar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Renewable Energy Integration:</a:t>
            </a:r>
          </a:p>
          <a:p>
            <a:pPr lvl="1">
              <a:lnSpc>
                <a:spcPct val="107000"/>
              </a:lnSpc>
              <a:spcAft>
                <a:spcPts val="0"/>
              </a:spcAft>
              <a:buSzPts val="1000"/>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Explore opportunities for using renewable energy sources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like solar, wind, or geothermal to reduce reliance on fossil fuels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101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156" y="618595"/>
            <a:ext cx="9809356" cy="5469702"/>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Energy Management Systems (EMS):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Implement EMS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monitor, control, and optimize energy usage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in buildings and facilities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Use real-time data to make informed decisions </a:t>
            </a: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and adjust energy consumption</a:t>
            </a:r>
          </a:p>
          <a:p>
            <a:pPr marL="742950" lvl="1" indent="-285750">
              <a:lnSpc>
                <a:spcPct val="107000"/>
              </a:lnSpc>
              <a:spcAft>
                <a:spcPts val="0"/>
              </a:spcAft>
              <a:buSzPts val="1000"/>
              <a:buFont typeface="Symbol" panose="05050102010706020507" pitchFamily="18" charset="2"/>
              <a:buChar char=""/>
              <a:tabLst>
                <a:tab pos="914400" algn="l"/>
              </a:tabLs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0"/>
            <a:r>
              <a:rPr lang="en-IN" sz="2400" b="1" dirty="0">
                <a:latin typeface="Calibri" panose="020F0502020204030204" pitchFamily="34" charset="0"/>
                <a:ea typeface="Calibri" panose="020F0502020204030204" pitchFamily="34" charset="0"/>
                <a:cs typeface="Calibri" panose="020F0502020204030204" pitchFamily="34" charset="0"/>
              </a:rPr>
              <a:t>Energy Efficiency Standards and Codes:</a:t>
            </a:r>
          </a:p>
          <a:p>
            <a:pPr lvl="0"/>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Comply with energy efficiency standards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building codes relevant to your industry or region</a:t>
            </a:r>
          </a:p>
          <a:p>
            <a:pPr lvl="1"/>
            <a:endParaRPr lang="en-IN" sz="2400" dirty="0">
              <a:latin typeface="Calibri" panose="020F0502020204030204" pitchFamily="34" charset="0"/>
              <a:ea typeface="Calibri" panose="020F0502020204030204" pitchFamily="34" charset="0"/>
              <a:cs typeface="Calibri" panose="020F0502020204030204" pitchFamily="34" charset="0"/>
            </a:endParaRPr>
          </a:p>
          <a:p>
            <a:pPr lvl="1"/>
            <a:r>
              <a:rPr lang="en-IN" sz="2400" dirty="0">
                <a:latin typeface="Calibri" panose="020F0502020204030204" pitchFamily="34" charset="0"/>
                <a:ea typeface="Calibri" panose="020F0502020204030204" pitchFamily="34" charset="0"/>
                <a:cs typeface="Calibri" panose="020F0502020204030204" pitchFamily="34" charset="0"/>
              </a:rPr>
              <a:t>Stay informed about updates and changes to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761" y="530938"/>
            <a:ext cx="9842810" cy="5624745"/>
          </a:xfrm>
          <a:prstGeom prst="rect">
            <a:avLst/>
          </a:prstGeom>
        </p:spPr>
        <p:txBody>
          <a:bodyPr wrap="square">
            <a:spAutoFit/>
          </a:bodyPr>
          <a:lstStyle/>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Training and Education:</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Provide training and education to employees to ensure they understand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follow energy-saving practices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Raise awareness about the benefits of energy conservation</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0"/>
              </a:spcAft>
              <a:tabLst>
                <a:tab pos="457200" algn="l"/>
              </a:tabLst>
            </a:pPr>
            <a:r>
              <a:rPr lang="en-IN" sz="2400" b="1" dirty="0">
                <a:solidFill>
                  <a:srgbClr val="374151"/>
                </a:solidFill>
                <a:latin typeface="Calibri" panose="020F0502020204030204" pitchFamily="34" charset="0"/>
                <a:ea typeface="Calibri" panose="020F0502020204030204" pitchFamily="34" charset="0"/>
                <a:cs typeface="Calibri" panose="020F0502020204030204" pitchFamily="34" charset="0"/>
              </a:rPr>
              <a:t>Monitoring and Measurement:</a:t>
            </a:r>
          </a:p>
          <a:p>
            <a:pPr lvl="0">
              <a:lnSpc>
                <a:spcPct val="107000"/>
              </a:lnSpc>
              <a:spcAft>
                <a:spcPts val="0"/>
              </a:spcAft>
              <a:tabLst>
                <a:tab pos="4572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Continuously monitor energy usage and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track progress </a:t>
            </a:r>
            <a:r>
              <a:rPr lang="en-IN" sz="2400" dirty="0">
                <a:latin typeface="Calibri" panose="020F0502020204030204" pitchFamily="34" charset="0"/>
                <a:ea typeface="Calibri" panose="020F0502020204030204" pitchFamily="34" charset="0"/>
                <a:cs typeface="Calibri" panose="020F0502020204030204" pitchFamily="34" charset="0"/>
              </a:rPr>
              <a:t>towards achieving energy conservation goals</a:t>
            </a:r>
          </a:p>
          <a:p>
            <a:pPr lvl="1">
              <a:lnSpc>
                <a:spcPct val="107000"/>
              </a:lnSpc>
              <a:spcAft>
                <a:spcPts val="0"/>
              </a:spcAft>
              <a:buSzPts val="1000"/>
              <a:tabLst>
                <a:tab pos="914400" algn="l"/>
              </a:tabLst>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0"/>
              </a:spcAft>
              <a:buSzPts val="1000"/>
              <a:buFont typeface="Arial" panose="020B0604020202020204" pitchFamily="34" charset="0"/>
              <a:buChar char="•"/>
              <a:tabLst>
                <a:tab pos="914400" algn="l"/>
              </a:tabLst>
            </a:pPr>
            <a:r>
              <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rPr>
              <a:t>Use Key Performance Indicators (KPIs)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to assess the effectiveness of energy-saving initiatives</a:t>
            </a:r>
            <a:endParaRPr lang="en-IN" sz="2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5514</TotalTime>
  <Words>1648</Words>
  <Application>Microsoft Office PowerPoint</Application>
  <PresentationFormat>Widescreen</PresentationFormat>
  <Paragraphs>177</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Poppins</vt:lpstr>
      <vt:lpstr>Söhne</vt:lpstr>
      <vt:lpstr>Symbol</vt:lpstr>
      <vt:lpstr>Parallax</vt:lpstr>
      <vt:lpstr>PowerPoint Presentation</vt:lpstr>
      <vt:lpstr>PowerPoint Presentation</vt:lpstr>
      <vt:lpstr>Three important key steps in considerations in energy conservation planning:</vt:lpstr>
      <vt:lpstr>Three important key steps in considerations in energy conservation planning:</vt:lpstr>
      <vt:lpstr> Other considerations in energy conservation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Rahul Kumar</cp:lastModifiedBy>
  <cp:revision>287</cp:revision>
  <dcterms:created xsi:type="dcterms:W3CDTF">2022-01-21T14:16:00Z</dcterms:created>
  <dcterms:modified xsi:type="dcterms:W3CDTF">2023-11-28T06:52:17Z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