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284" r:id="rId3"/>
    <p:sldId id="567" r:id="rId4"/>
    <p:sldId id="545" r:id="rId5"/>
    <p:sldId id="546" r:id="rId6"/>
    <p:sldId id="390" r:id="rId7"/>
    <p:sldId id="547" r:id="rId8"/>
    <p:sldId id="391" r:id="rId9"/>
    <p:sldId id="394" r:id="rId10"/>
    <p:sldId id="544" r:id="rId11"/>
    <p:sldId id="568" r:id="rId12"/>
    <p:sldId id="569" r:id="rId13"/>
    <p:sldId id="282" r:id="rId14"/>
    <p:sldId id="257" r:id="rId15"/>
    <p:sldId id="297" r:id="rId16"/>
    <p:sldId id="299" r:id="rId17"/>
    <p:sldId id="304" r:id="rId18"/>
    <p:sldId id="288" r:id="rId19"/>
    <p:sldId id="300" r:id="rId20"/>
    <p:sldId id="305" r:id="rId21"/>
    <p:sldId id="572" r:id="rId22"/>
    <p:sldId id="728" r:id="rId23"/>
    <p:sldId id="551" r:id="rId24"/>
    <p:sldId id="5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E52CA5-B63B-4F73-8DED-AE8888909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SSL Record Protocol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04" name="Text Box 130"/>
          <p:cNvSpPr txBox="1">
            <a:spLocks noChangeArrowheads="1"/>
          </p:cNvSpPr>
          <p:nvPr/>
        </p:nvSpPr>
        <p:spPr bwMode="auto">
          <a:xfrm>
            <a:off x="3276600" y="2667000"/>
            <a:ext cx="5562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559004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b="1" dirty="0"/>
              <a:t>confidentiality</a:t>
            </a:r>
          </a:p>
          <a:p>
            <a:r>
              <a:rPr lang="en-US" sz="2400" dirty="0"/>
              <a:t>• using symmetric encryption with a shared secret key</a:t>
            </a:r>
          </a:p>
          <a:p>
            <a:r>
              <a:rPr lang="en-US" sz="2400" dirty="0"/>
              <a:t>defined by Handshake Protocol</a:t>
            </a:r>
          </a:p>
          <a:p>
            <a:r>
              <a:rPr lang="fr-FR" sz="2400" dirty="0"/>
              <a:t>• IDEA, RC2-40, DES-40, DES, 3DES, </a:t>
            </a:r>
            <a:r>
              <a:rPr lang="fr-FR" sz="2400" dirty="0" err="1"/>
              <a:t>Fortezza</a:t>
            </a:r>
            <a:r>
              <a:rPr lang="fr-FR" sz="2400" dirty="0"/>
              <a:t>, RC4-40,</a:t>
            </a:r>
          </a:p>
          <a:p>
            <a:r>
              <a:rPr lang="en-US" sz="2400" dirty="0"/>
              <a:t>RC4-128</a:t>
            </a:r>
          </a:p>
          <a:p>
            <a:r>
              <a:rPr lang="en-US" sz="2400" dirty="0"/>
              <a:t>• message is compressed before encryption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message integrity</a:t>
            </a:r>
          </a:p>
          <a:p>
            <a:r>
              <a:rPr lang="en-US" sz="2400" dirty="0"/>
              <a:t>• using a MAC (Message Authentication Code) created</a:t>
            </a:r>
          </a:p>
          <a:p>
            <a:r>
              <a:rPr lang="en-US" sz="2400" dirty="0"/>
              <a:t>using a shared secret key and a short message</a:t>
            </a:r>
          </a:p>
        </p:txBody>
      </p:sp>
    </p:spTree>
    <p:extLst>
      <p:ext uri="{BB962C8B-B14F-4D97-AF65-F5344CB8AC3E}">
        <p14:creationId xmlns:p14="http://schemas.microsoft.com/office/powerpoint/2010/main" val="325647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SSL Alert Protocol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124200" y="1524000"/>
            <a:ext cx="5867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1443841"/>
            <a:ext cx="6324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conveys SSL-related alerts to peer entity</a:t>
            </a:r>
          </a:p>
          <a:p>
            <a:r>
              <a:rPr lang="en-US" sz="2400" dirty="0"/>
              <a:t>• severity</a:t>
            </a:r>
          </a:p>
          <a:p>
            <a:r>
              <a:rPr lang="en-US" sz="2400" dirty="0"/>
              <a:t>• warning or fatal</a:t>
            </a:r>
          </a:p>
          <a:p>
            <a:r>
              <a:rPr lang="en-US" sz="2400" dirty="0"/>
              <a:t>• specific alert</a:t>
            </a:r>
          </a:p>
          <a:p>
            <a:r>
              <a:rPr lang="en-US" sz="2400" dirty="0"/>
              <a:t>• unexpected message, bad record </a:t>
            </a:r>
            <a:r>
              <a:rPr lang="en-US" sz="2400" dirty="0" err="1"/>
              <a:t>mac</a:t>
            </a:r>
            <a:r>
              <a:rPr lang="en-US" sz="2400" dirty="0"/>
              <a:t>, decompression failure,</a:t>
            </a:r>
          </a:p>
          <a:p>
            <a:r>
              <a:rPr lang="en-US" sz="2400" dirty="0"/>
              <a:t>handshake failure, illegal parameter</a:t>
            </a:r>
          </a:p>
          <a:p>
            <a:r>
              <a:rPr lang="en-US" sz="2400" dirty="0"/>
              <a:t>• close notify, no certificate, bad certificate, unsupported</a:t>
            </a:r>
          </a:p>
          <a:p>
            <a:r>
              <a:rPr lang="en-US" sz="2400" dirty="0"/>
              <a:t>certificate, certificate revoked, certificate expired, certificate</a:t>
            </a:r>
          </a:p>
          <a:p>
            <a:r>
              <a:rPr lang="en-US" sz="2400" dirty="0"/>
              <a:t>unknown</a:t>
            </a:r>
          </a:p>
          <a:p>
            <a:r>
              <a:rPr lang="en-US" sz="2400" dirty="0"/>
              <a:t>• compressed &amp; encrypted like all SSL data</a:t>
            </a:r>
          </a:p>
        </p:txBody>
      </p:sp>
    </p:spTree>
    <p:extLst>
      <p:ext uri="{BB962C8B-B14F-4D97-AF65-F5344CB8AC3E}">
        <p14:creationId xmlns:p14="http://schemas.microsoft.com/office/powerpoint/2010/main" val="129902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allows server &amp; client to:</a:t>
            </a:r>
          </a:p>
          <a:p>
            <a:pPr marL="0" indent="0">
              <a:buNone/>
            </a:pPr>
            <a:r>
              <a:rPr lang="en-US" dirty="0"/>
              <a:t>• authenticate each other</a:t>
            </a:r>
          </a:p>
          <a:p>
            <a:pPr marL="0" indent="0">
              <a:buNone/>
            </a:pPr>
            <a:r>
              <a:rPr lang="en-US" dirty="0"/>
              <a:t>• to negotiate encryption &amp; MAC algorithms</a:t>
            </a:r>
          </a:p>
          <a:p>
            <a:pPr marL="0" indent="0">
              <a:buNone/>
            </a:pPr>
            <a:r>
              <a:rPr lang="en-US" dirty="0"/>
              <a:t>• to negotiate cryptographic keys to be used</a:t>
            </a:r>
          </a:p>
          <a:p>
            <a:pPr marL="0" indent="0">
              <a:buNone/>
            </a:pPr>
            <a:r>
              <a:rPr lang="en-US" dirty="0"/>
              <a:t>• comprises a series of messages in phases</a:t>
            </a:r>
          </a:p>
          <a:p>
            <a:pPr marL="0" indent="0">
              <a:buNone/>
            </a:pPr>
            <a:r>
              <a:rPr lang="en-US" dirty="0"/>
              <a:t>• Establish Security Capabilities</a:t>
            </a:r>
          </a:p>
          <a:p>
            <a:pPr marL="0" indent="0">
              <a:buNone/>
            </a:pPr>
            <a:r>
              <a:rPr lang="en-US" dirty="0"/>
              <a:t>• Server Authentication and Key Exchange</a:t>
            </a:r>
          </a:p>
          <a:p>
            <a:pPr marL="0" indent="0">
              <a:buNone/>
            </a:pPr>
            <a:r>
              <a:rPr lang="en-US" dirty="0"/>
              <a:t>• Client Authentication and Key Exchange</a:t>
            </a:r>
          </a:p>
          <a:p>
            <a:pPr marL="0" indent="0">
              <a:buNone/>
            </a:pPr>
            <a:r>
              <a:rPr lang="en-US" dirty="0"/>
              <a:t>• Finish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SSL Handshake Protocol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SSL Handshake Protocol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76628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SSL 3.0 to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Fortezza</a:t>
            </a:r>
            <a:r>
              <a:rPr lang="en-US" dirty="0"/>
              <a:t> removed</a:t>
            </a:r>
          </a:p>
          <a:p>
            <a:pPr marL="0" indent="0">
              <a:buNone/>
            </a:pPr>
            <a:r>
              <a:rPr lang="en-US" dirty="0"/>
              <a:t>• Additional Alerts added</a:t>
            </a:r>
          </a:p>
          <a:p>
            <a:pPr marL="0" indent="0">
              <a:buNone/>
            </a:pPr>
            <a:r>
              <a:rPr lang="en-US" dirty="0"/>
              <a:t>•Modification to hash calculations</a:t>
            </a:r>
          </a:p>
          <a:p>
            <a:pPr marL="0" indent="0">
              <a:buNone/>
            </a:pPr>
            <a:r>
              <a:rPr lang="it-IT" dirty="0"/>
              <a:t>• Protocol version 3.1 in ClientHello,</a:t>
            </a:r>
          </a:p>
          <a:p>
            <a:pPr marL="0" indent="0">
              <a:buNone/>
            </a:pPr>
            <a:r>
              <a:rPr lang="en-US" dirty="0" err="1"/>
              <a:t>ServerHello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dirty="0"/>
              <a:t>TLS (Transport Layer</a:t>
            </a:r>
            <a:br>
              <a:rPr lang="en-US" dirty="0"/>
            </a:br>
            <a:r>
              <a:rPr lang="en-US" dirty="0"/>
              <a:t>Security)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518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IETF standard RFC 2246 similar to SSLv3 with minor differences in record format version number uses HMAC for MAC a pseudo-random function expands secrets has additional alert codes some changes in supported ciphers </a:t>
            </a:r>
          </a:p>
          <a:p>
            <a:pPr>
              <a:buNone/>
            </a:pPr>
            <a:r>
              <a:rPr lang="en-US" dirty="0"/>
              <a:t>changes in certificate negotiations </a:t>
            </a:r>
          </a:p>
          <a:p>
            <a:pPr>
              <a:buNone/>
            </a:pPr>
            <a:r>
              <a:rPr lang="en-US" dirty="0"/>
              <a:t>changes in use of padding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TLS: Integrity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TLS: Integrity</a:t>
            </a:r>
          </a:p>
          <a:p>
            <a:pPr marL="0" indent="0">
              <a:buNone/>
            </a:pPr>
            <a:r>
              <a:rPr lang="en-US" dirty="0"/>
              <a:t>• Compute fixed-length Message Authentication</a:t>
            </a:r>
          </a:p>
          <a:p>
            <a:pPr marL="0" indent="0">
              <a:buNone/>
            </a:pPr>
            <a:r>
              <a:rPr lang="en-US" dirty="0"/>
              <a:t>Code (MAC)</a:t>
            </a:r>
          </a:p>
          <a:p>
            <a:pPr marL="0" indent="0">
              <a:buNone/>
            </a:pPr>
            <a:r>
              <a:rPr lang="en-US" dirty="0"/>
              <a:t>• Includes hash of message</a:t>
            </a:r>
          </a:p>
          <a:p>
            <a:pPr marL="0" indent="0">
              <a:buNone/>
            </a:pPr>
            <a:r>
              <a:rPr lang="en-US" dirty="0"/>
              <a:t>• Includes a shared secret</a:t>
            </a:r>
          </a:p>
          <a:p>
            <a:pPr marL="0" indent="0">
              <a:buNone/>
            </a:pPr>
            <a:r>
              <a:rPr lang="en-US" dirty="0"/>
              <a:t>• Include sequence number</a:t>
            </a:r>
          </a:p>
          <a:p>
            <a:pPr marL="0" indent="0">
              <a:buNone/>
            </a:pPr>
            <a:r>
              <a:rPr lang="en-US" dirty="0"/>
              <a:t>• Transmit MAC with message</a:t>
            </a:r>
          </a:p>
          <a:p>
            <a:pPr marL="0" indent="0">
              <a:buNone/>
            </a:pPr>
            <a:r>
              <a:rPr lang="en-US" dirty="0"/>
              <a:t>• Receiver creates new MAC</a:t>
            </a:r>
          </a:p>
          <a:p>
            <a:pPr marL="0" indent="0">
              <a:buNone/>
            </a:pPr>
            <a:r>
              <a:rPr lang="en-US" dirty="0"/>
              <a:t>• should match transmitted MAC</a:t>
            </a:r>
          </a:p>
          <a:p>
            <a:pPr marL="0" indent="0">
              <a:buNone/>
            </a:pPr>
            <a:r>
              <a:rPr lang="en-US" dirty="0"/>
              <a:t>• TLS allows MD5, SHA-1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19200" y="609600"/>
            <a:ext cx="7924800" cy="6858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TLS: Record Protocol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620553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TLS: Handshake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Negotiate Cipher-Suite Algorithms</a:t>
            </a:r>
          </a:p>
          <a:p>
            <a:pPr marL="0" indent="0">
              <a:buNone/>
            </a:pPr>
            <a:r>
              <a:rPr lang="en-US" dirty="0"/>
              <a:t>• Symmetric cipher to use</a:t>
            </a:r>
          </a:p>
          <a:p>
            <a:pPr marL="0" indent="0">
              <a:buNone/>
            </a:pPr>
            <a:r>
              <a:rPr lang="en-US" dirty="0"/>
              <a:t>• Key exchange method</a:t>
            </a:r>
          </a:p>
          <a:p>
            <a:pPr marL="0" indent="0">
              <a:buNone/>
            </a:pPr>
            <a:r>
              <a:rPr lang="en-US" dirty="0"/>
              <a:t>• Message digest function</a:t>
            </a:r>
          </a:p>
          <a:p>
            <a:pPr marL="0" indent="0">
              <a:buNone/>
            </a:pPr>
            <a:r>
              <a:rPr lang="en-US" dirty="0"/>
              <a:t>• Establish and share master secret</a:t>
            </a:r>
          </a:p>
          <a:p>
            <a:pPr marL="0" indent="0">
              <a:buNone/>
            </a:pPr>
            <a:r>
              <a:rPr lang="en-US" dirty="0"/>
              <a:t>• Optionally authenticate server and/or client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Server sends certificate containing public key</a:t>
            </a:r>
          </a:p>
          <a:p>
            <a:pPr marL="0" indent="0">
              <a:buNone/>
            </a:pPr>
            <a:r>
              <a:rPr lang="en-US" dirty="0"/>
              <a:t>(RSA) or </a:t>
            </a:r>
            <a:r>
              <a:rPr lang="en-US" dirty="0" err="1"/>
              <a:t>Diffie</a:t>
            </a:r>
            <a:r>
              <a:rPr lang="en-US" dirty="0"/>
              <a:t>-Hellman parameters</a:t>
            </a:r>
          </a:p>
          <a:p>
            <a:pPr marL="0" indent="0">
              <a:buNone/>
            </a:pPr>
            <a:r>
              <a:rPr lang="en-US" dirty="0"/>
              <a:t>• Client sends encrypted “pre-master” secret to</a:t>
            </a:r>
          </a:p>
          <a:p>
            <a:pPr marL="0" indent="0">
              <a:buNone/>
            </a:pPr>
            <a:r>
              <a:rPr lang="en-US" dirty="0"/>
              <a:t>server using Client Key Exchange message</a:t>
            </a:r>
          </a:p>
          <a:p>
            <a:pPr marL="0" indent="0">
              <a:buNone/>
            </a:pPr>
            <a:r>
              <a:rPr lang="en-US" dirty="0"/>
              <a:t>• Master secret calculated</a:t>
            </a:r>
          </a:p>
          <a:p>
            <a:pPr marL="0" indent="0">
              <a:buNone/>
            </a:pPr>
            <a:r>
              <a:rPr lang="en-US" dirty="0"/>
              <a:t>• Use random values passed in Client and Server</a:t>
            </a:r>
          </a:p>
          <a:p>
            <a:pPr marL="0" indent="0">
              <a:buNone/>
            </a:pPr>
            <a:r>
              <a:rPr lang="en-US" dirty="0"/>
              <a:t>Hello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TLS: Key Exchange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1867963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US" sz="4000" dirty="0">
              <a:solidFill>
                <a:srgbClr val="000000"/>
              </a:solidFill>
              <a:effectLst/>
              <a:latin typeface="TimesNewRoman,Bold"/>
              <a:ea typeface="Calibri" panose="020F0502020204030204" pitchFamily="34" charset="0"/>
              <a:cs typeface="TimesNewRoman,Bold"/>
            </a:endParaRPr>
          </a:p>
          <a:p>
            <a:pPr algn="ctr"/>
            <a:r>
              <a:rPr lang="en-US" sz="4000" dirty="0">
                <a:solidFill>
                  <a:srgbClr val="000000"/>
                </a:solidFill>
                <a:effectLst/>
                <a:latin typeface="TimesNewRoman,Bold"/>
                <a:ea typeface="Calibri" panose="020F0502020204030204" pitchFamily="34" charset="0"/>
                <a:cs typeface="TimesNewRoman,Bold"/>
              </a:rPr>
              <a:t>SSL and TLS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8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533400"/>
          </a:xfrm>
        </p:spPr>
        <p:txBody>
          <a:bodyPr/>
          <a:lstStyle/>
          <a:p>
            <a:r>
              <a:rPr lang="en-US" dirty="0"/>
              <a:t>Public Key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X.509 Certificate associates public key with</a:t>
            </a:r>
          </a:p>
          <a:p>
            <a:pPr marL="0" indent="0">
              <a:buNone/>
            </a:pPr>
            <a:r>
              <a:rPr lang="en-US" sz="2000" dirty="0"/>
              <a:t>identity</a:t>
            </a:r>
          </a:p>
          <a:p>
            <a:pPr marL="0" indent="0">
              <a:buNone/>
            </a:pPr>
            <a:r>
              <a:rPr lang="en-US" sz="2000" dirty="0"/>
              <a:t>• Certification Authority (CA) creates certificate</a:t>
            </a:r>
          </a:p>
          <a:p>
            <a:pPr marL="0" indent="0">
              <a:buNone/>
            </a:pPr>
            <a:r>
              <a:rPr lang="en-US" sz="2000" dirty="0"/>
              <a:t>• Adheres to policies and verifies identity</a:t>
            </a:r>
          </a:p>
          <a:p>
            <a:pPr marL="0" indent="0">
              <a:buNone/>
            </a:pPr>
            <a:r>
              <a:rPr lang="en-US" sz="2000" dirty="0"/>
              <a:t>• Signs certificate</a:t>
            </a:r>
          </a:p>
          <a:p>
            <a:pPr marL="0" indent="0">
              <a:buNone/>
            </a:pPr>
            <a:r>
              <a:rPr lang="en-US" sz="2000" dirty="0"/>
              <a:t>• User of Certificate must ensure it is valid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434-767B-4E17-AFFA-57BD4337511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23925" y="239713"/>
            <a:ext cx="8220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200" dirty="0"/>
              <a:t>Application of SSL/TLS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58850" y="1312863"/>
            <a:ext cx="7804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endParaRPr lang="en-US" altLang="zh-TW" sz="2200" dirty="0">
              <a:solidFill>
                <a:schemeClr val="tx1"/>
              </a:solidFill>
              <a:latin typeface="Cambria" pitchFamily="18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 On top of the Transport Layer protocols</a:t>
            </a:r>
          </a:p>
          <a:p>
            <a:r>
              <a:rPr lang="en-US" sz="2400" dirty="0"/>
              <a:t>Primarily with TCP</a:t>
            </a:r>
          </a:p>
          <a:p>
            <a:r>
              <a:rPr lang="en-US" sz="2400" dirty="0"/>
              <a:t>Datagram Transport Layer Security(DTLS) for UDP</a:t>
            </a:r>
          </a:p>
          <a:p>
            <a:r>
              <a:rPr lang="en-US" sz="2400" dirty="0"/>
              <a:t> Encapsulating the application protocols</a:t>
            </a:r>
          </a:p>
          <a:p>
            <a:r>
              <a:rPr lang="en-US" sz="2400" dirty="0"/>
              <a:t>HTTP (HTTPS)</a:t>
            </a:r>
          </a:p>
          <a:p>
            <a:r>
              <a:rPr lang="en-US" sz="2400" dirty="0"/>
              <a:t>for securing WWW traffic</a:t>
            </a:r>
          </a:p>
          <a:p>
            <a:r>
              <a:rPr lang="en-US" sz="2400" dirty="0"/>
              <a:t>FTP (FTPS), SMTP, NNTP, etc.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Web Security Essential</a:t>
            </a:r>
            <a:endParaRPr lang="en-US" sz="3200" dirty="0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077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endParaRPr lang="en-US" dirty="0">
              <a:latin typeface="Cambria" panose="02040503050406030204" pitchFamily="18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859340"/>
            <a:ext cx="617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Web now widely used by business, government,</a:t>
            </a:r>
          </a:p>
          <a:p>
            <a:r>
              <a:rPr lang="en-US" sz="2400" dirty="0"/>
              <a:t>individuals for multiple application</a:t>
            </a:r>
          </a:p>
          <a:p>
            <a:r>
              <a:rPr lang="en-US" sz="2400" dirty="0"/>
              <a:t>• But Internet &amp; Web are vulnerable</a:t>
            </a:r>
          </a:p>
          <a:p>
            <a:r>
              <a:rPr lang="en-US" sz="2400" dirty="0"/>
              <a:t>• Have a variety of threats</a:t>
            </a:r>
          </a:p>
          <a:p>
            <a:r>
              <a:rPr lang="en-US" sz="2400" dirty="0"/>
              <a:t>• integrity</a:t>
            </a:r>
          </a:p>
          <a:p>
            <a:r>
              <a:rPr lang="en-US" sz="2400" dirty="0"/>
              <a:t>• confidentiality</a:t>
            </a:r>
          </a:p>
          <a:p>
            <a:r>
              <a:rPr lang="en-US" sz="2400" dirty="0"/>
              <a:t>• denial of service</a:t>
            </a:r>
          </a:p>
          <a:p>
            <a:r>
              <a:rPr lang="en-US" sz="2400" dirty="0"/>
              <a:t>• authentication</a:t>
            </a:r>
          </a:p>
          <a:p>
            <a:r>
              <a:rPr lang="en-US" sz="2400" dirty="0"/>
              <a:t>• Need added security mechanisms</a:t>
            </a:r>
          </a:p>
        </p:txBody>
      </p:sp>
    </p:spTree>
    <p:extLst>
      <p:ext uri="{BB962C8B-B14F-4D97-AF65-F5344CB8AC3E}">
        <p14:creationId xmlns:p14="http://schemas.microsoft.com/office/powerpoint/2010/main" val="75847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9" y="990600"/>
            <a:ext cx="7924800" cy="609600"/>
          </a:xfrm>
        </p:spPr>
        <p:txBody>
          <a:bodyPr/>
          <a:lstStyle/>
          <a:p>
            <a:r>
              <a:rPr lang="en-US" dirty="0"/>
              <a:t>Security 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Architecture</a:t>
            </a:r>
          </a:p>
          <a:p>
            <a:pPr marL="0" indent="0">
              <a:buNone/>
            </a:pPr>
            <a:r>
              <a:rPr lang="en-US" dirty="0"/>
              <a:t>• ITU-T Recommendation X.805 Security architecture for</a:t>
            </a:r>
          </a:p>
          <a:p>
            <a:pPr marL="0" indent="0">
              <a:buNone/>
            </a:pPr>
            <a:r>
              <a:rPr lang="en-US" dirty="0"/>
              <a:t>systems providing </a:t>
            </a:r>
            <a:r>
              <a:rPr lang="en-US" dirty="0" err="1"/>
              <a:t>end‑to‑end</a:t>
            </a:r>
            <a:r>
              <a:rPr lang="en-US" dirty="0"/>
              <a:t> communications had been</a:t>
            </a:r>
          </a:p>
          <a:p>
            <a:pPr marL="0" indent="0">
              <a:buNone/>
            </a:pPr>
            <a:r>
              <a:rPr lang="en-US" dirty="0"/>
              <a:t>developed by ITU-T SG 17 (ITU-T Lead Study Group on</a:t>
            </a:r>
          </a:p>
          <a:p>
            <a:pPr marL="0" indent="0">
              <a:buNone/>
            </a:pPr>
            <a:r>
              <a:rPr lang="en-US" dirty="0"/>
              <a:t>Telecommunication Security) and was published in</a:t>
            </a:r>
          </a:p>
          <a:p>
            <a:pPr marL="0" indent="0">
              <a:buNone/>
            </a:pPr>
            <a:r>
              <a:rPr lang="en-US" dirty="0"/>
              <a:t>October 2003.</a:t>
            </a:r>
          </a:p>
          <a:p>
            <a:pPr marL="0" indent="0">
              <a:buNone/>
            </a:pPr>
            <a:r>
              <a:rPr lang="en-US" dirty="0"/>
              <a:t>• The group has developed a set of the well-recognized</a:t>
            </a:r>
          </a:p>
          <a:p>
            <a:pPr marL="0" indent="0">
              <a:buNone/>
            </a:pPr>
            <a:r>
              <a:rPr lang="en-US" dirty="0"/>
              <a:t>Recommendations on security. Among them are X.800</a:t>
            </a:r>
          </a:p>
          <a:p>
            <a:pPr marL="0" indent="0">
              <a:buNone/>
            </a:pPr>
            <a:r>
              <a:rPr lang="en-US" dirty="0"/>
              <a:t>Series of Recommendations on security and X.509 v3 -</a:t>
            </a:r>
          </a:p>
          <a:p>
            <a:pPr marL="0" indent="0">
              <a:buNone/>
            </a:pPr>
            <a:r>
              <a:rPr lang="en-US" dirty="0"/>
              <a:t>Public-key and Attribute Certificate Frameworks.</a:t>
            </a: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924800" cy="609600"/>
          </a:xfrm>
        </p:spPr>
        <p:txBody>
          <a:bodyPr/>
          <a:lstStyle/>
          <a:p>
            <a:r>
              <a:rPr lang="en-US" dirty="0"/>
              <a:t>ITU-T X.800 Threat Model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/>
          </a:p>
          <a:p>
            <a:r>
              <a:rPr lang="en-US" b="1" dirty="0"/>
              <a:t>X 1 - Destruction (an attack on availability):</a:t>
            </a:r>
          </a:p>
          <a:p>
            <a:r>
              <a:rPr lang="en-US" dirty="0"/>
              <a:t>– Destruction of information and/or network</a:t>
            </a:r>
          </a:p>
          <a:p>
            <a:r>
              <a:rPr lang="en-US" dirty="0"/>
              <a:t>resources</a:t>
            </a:r>
          </a:p>
          <a:p>
            <a:r>
              <a:rPr lang="en-US" b="1" dirty="0"/>
              <a:t>2 - Corruption (an attack on integrity):</a:t>
            </a:r>
          </a:p>
          <a:p>
            <a:r>
              <a:rPr lang="en-US" dirty="0"/>
              <a:t>– Unauthorized tampering with an asset</a:t>
            </a:r>
          </a:p>
          <a:p>
            <a:r>
              <a:rPr lang="en-US" b="1" dirty="0"/>
              <a:t>3 - Removal (an attack on availability):</a:t>
            </a:r>
          </a:p>
          <a:p>
            <a:r>
              <a:rPr lang="en-US" dirty="0"/>
              <a:t>– Theft, removal or loss of information and/or</a:t>
            </a:r>
          </a:p>
          <a:p>
            <a:r>
              <a:rPr lang="en-US" dirty="0"/>
              <a:t>other resources</a:t>
            </a:r>
          </a:p>
          <a:p>
            <a:r>
              <a:rPr lang="en-US" b="1" dirty="0"/>
              <a:t>4 - Disclosure (an attack on confidentiality):</a:t>
            </a:r>
          </a:p>
          <a:p>
            <a:r>
              <a:rPr lang="en-US" dirty="0"/>
              <a:t>– Unauthorized access to an asset</a:t>
            </a:r>
          </a:p>
          <a:p>
            <a:r>
              <a:rPr lang="en-US" b="1" dirty="0"/>
              <a:t>5 - Interruption (an attack on availability):</a:t>
            </a:r>
          </a:p>
          <a:p>
            <a:r>
              <a:rPr lang="en-US" dirty="0"/>
              <a:t>– Interruption of services. 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(Secure Socket 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transport layer security service originally developed by Netscape version 3 designed with public input subsequently became Internet standard known as TLS (Transport Layer Security)</a:t>
            </a:r>
          </a:p>
          <a:p>
            <a:pPr marL="0" indent="0">
              <a:buNone/>
            </a:pPr>
            <a:r>
              <a:rPr lang="en-US" dirty="0"/>
              <a:t>• uses TCP to provide a reliable end-to-end service</a:t>
            </a:r>
          </a:p>
          <a:p>
            <a:pPr marL="0" indent="0">
              <a:buNone/>
            </a:pPr>
            <a:r>
              <a:rPr lang="en-US" dirty="0"/>
              <a:t>• SSL has two layers of protocols</a:t>
            </a:r>
          </a:p>
        </p:txBody>
      </p:sp>
    </p:spTree>
    <p:extLst>
      <p:ext uri="{BB962C8B-B14F-4D97-AF65-F5344CB8AC3E}">
        <p14:creationId xmlns:p14="http://schemas.microsoft.com/office/powerpoint/2010/main" val="333156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Uses Public Key Scheme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Uses Public Key Scheme</a:t>
            </a:r>
          </a:p>
          <a:p>
            <a:r>
              <a:rPr lang="en-US" sz="2400" dirty="0"/>
              <a:t>• Each client-server pair uses</a:t>
            </a:r>
          </a:p>
          <a:p>
            <a:r>
              <a:rPr lang="en-US" sz="2400" dirty="0"/>
              <a:t>• 2 public keys</a:t>
            </a:r>
          </a:p>
          <a:p>
            <a:r>
              <a:rPr lang="en-US" sz="2400" dirty="0"/>
              <a:t>• one for client (browser)</a:t>
            </a:r>
          </a:p>
          <a:p>
            <a:r>
              <a:rPr lang="en-US" sz="2400" dirty="0"/>
              <a:t>• created when browser is installed on client machine</a:t>
            </a:r>
          </a:p>
          <a:p>
            <a:r>
              <a:rPr lang="en-US" sz="2400" dirty="0"/>
              <a:t>• one for server (http server)</a:t>
            </a:r>
          </a:p>
          <a:p>
            <a:r>
              <a:rPr lang="en-US" sz="2400" dirty="0"/>
              <a:t>• created when server is installed on server hardware</a:t>
            </a:r>
          </a:p>
          <a:p>
            <a:r>
              <a:rPr lang="en-US" sz="2400" dirty="0"/>
              <a:t>• 2 private keys</a:t>
            </a:r>
          </a:p>
          <a:p>
            <a:r>
              <a:rPr lang="en-US" sz="2400" dirty="0"/>
              <a:t>• one for client browser</a:t>
            </a:r>
          </a:p>
          <a:p>
            <a:r>
              <a:rPr lang="en-US" sz="2400" dirty="0"/>
              <a:t>• one for server (http server)</a:t>
            </a:r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29313" y="5748338"/>
            <a:ext cx="1474787" cy="458787"/>
            <a:chOff x="3735" y="3621"/>
            <a:chExt cx="929" cy="289"/>
          </a:xfrm>
        </p:grpSpPr>
        <p:sp>
          <p:nvSpPr>
            <p:cNvPr id="2057" name="Rectangle 12"/>
            <p:cNvSpPr>
              <a:spLocks noChangeArrowheads="1"/>
            </p:cNvSpPr>
            <p:nvPr/>
          </p:nvSpPr>
          <p:spPr bwMode="auto">
            <a:xfrm>
              <a:off x="3792" y="3622"/>
              <a:ext cx="872" cy="288"/>
            </a:xfrm>
            <a:prstGeom prst="rect">
              <a:avLst/>
            </a:prstGeom>
            <a:solidFill>
              <a:srgbClr val="FCFEF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Text Box 13"/>
            <p:cNvSpPr txBox="1">
              <a:spLocks noChangeArrowheads="1"/>
            </p:cNvSpPr>
            <p:nvPr/>
          </p:nvSpPr>
          <p:spPr bwMode="auto">
            <a:xfrm>
              <a:off x="3735" y="3621"/>
              <a:ext cx="8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SSL Architecture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81745"/>
            <a:ext cx="7086600" cy="4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SSL Architecture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609600" y="1295400"/>
            <a:ext cx="8001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b="1" dirty="0"/>
              <a:t>SSL session</a:t>
            </a:r>
          </a:p>
          <a:p>
            <a:r>
              <a:rPr lang="en-US" sz="2400" dirty="0"/>
              <a:t>• an association between client &amp; server</a:t>
            </a:r>
          </a:p>
          <a:p>
            <a:r>
              <a:rPr lang="en-US" sz="2400" dirty="0"/>
              <a:t>• created by the Handshake Protocol</a:t>
            </a:r>
          </a:p>
          <a:p>
            <a:r>
              <a:rPr lang="en-US" sz="2400" dirty="0"/>
              <a:t>• define a set of cryptographic parameters</a:t>
            </a:r>
          </a:p>
          <a:p>
            <a:r>
              <a:rPr lang="en-US" sz="2400" dirty="0"/>
              <a:t>• may be shared by multiple SSL connections (by using</a:t>
            </a:r>
          </a:p>
          <a:p>
            <a:r>
              <a:rPr lang="en-US" sz="2400" dirty="0"/>
              <a:t>same session symmetric key)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SSL connection</a:t>
            </a:r>
          </a:p>
          <a:p>
            <a:r>
              <a:rPr lang="en-US" sz="2400" dirty="0"/>
              <a:t>• a transient, peer-to-peer, communications link</a:t>
            </a:r>
          </a:p>
          <a:p>
            <a:r>
              <a:rPr lang="en-US" sz="2400" dirty="0"/>
              <a:t>• associated with 1 SSL session</a:t>
            </a:r>
          </a:p>
        </p:txBody>
      </p:sp>
    </p:spTree>
    <p:extLst>
      <p:ext uri="{BB962C8B-B14F-4D97-AF65-F5344CB8AC3E}">
        <p14:creationId xmlns:p14="http://schemas.microsoft.com/office/powerpoint/2010/main" val="19460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5026</TotalTime>
  <Words>1111</Words>
  <Application>Microsoft Office PowerPoint</Application>
  <PresentationFormat>On-screen Show (4:3)</PresentationFormat>
  <Paragraphs>179</Paragraphs>
  <Slides>23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Black</vt:lpstr>
      <vt:lpstr>Calibri</vt:lpstr>
      <vt:lpstr>Cambria</vt:lpstr>
      <vt:lpstr>Monotype Sorts</vt:lpstr>
      <vt:lpstr>Raleway Thin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Web Security Essential</vt:lpstr>
      <vt:lpstr>Security Architecture</vt:lpstr>
      <vt:lpstr>ITU-T X.800 Threat Model</vt:lpstr>
      <vt:lpstr>SSL (Secure Socket Layer)</vt:lpstr>
      <vt:lpstr>Uses Public Key Scheme</vt:lpstr>
      <vt:lpstr>SSL Architecture</vt:lpstr>
      <vt:lpstr>SSL Architecture</vt:lpstr>
      <vt:lpstr>SSL Record Protocol</vt:lpstr>
      <vt:lpstr>SSL Alert Protocol</vt:lpstr>
      <vt:lpstr>PowerPoint Presentation</vt:lpstr>
      <vt:lpstr>SSL Handshake Protocol</vt:lpstr>
      <vt:lpstr>Changes from SSL 3.0 to TLS</vt:lpstr>
      <vt:lpstr>TLS (Transport Layer Security)</vt:lpstr>
      <vt:lpstr>TLS: Integrity</vt:lpstr>
      <vt:lpstr>PowerPoint Presentation</vt:lpstr>
      <vt:lpstr>PowerPoint Presentation</vt:lpstr>
      <vt:lpstr>PowerPoint Presentation</vt:lpstr>
      <vt:lpstr>Public Key Certificates</vt:lpstr>
      <vt:lpstr>PowerPoint Presentation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puneet kaur</cp:lastModifiedBy>
  <cp:revision>1013</cp:revision>
  <dcterms:created xsi:type="dcterms:W3CDTF">2013-12-12T17:34:34Z</dcterms:created>
  <dcterms:modified xsi:type="dcterms:W3CDTF">2023-02-04T05:37:13Z</dcterms:modified>
</cp:coreProperties>
</file>