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14"/>
  </p:notesMasterIdLst>
  <p:handoutMasterIdLst>
    <p:handoutMasterId r:id="rId15"/>
  </p:handoutMasterIdLst>
  <p:sldIdLst>
    <p:sldId id="284" r:id="rId3"/>
    <p:sldId id="567" r:id="rId4"/>
    <p:sldId id="545" r:id="rId5"/>
    <p:sldId id="546" r:id="rId6"/>
    <p:sldId id="390" r:id="rId7"/>
    <p:sldId id="547" r:id="rId8"/>
    <p:sldId id="391" r:id="rId9"/>
    <p:sldId id="394" r:id="rId10"/>
    <p:sldId id="544" r:id="rId11"/>
    <p:sldId id="551" r:id="rId12"/>
    <p:sldId id="56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513" autoAdjust="0"/>
  </p:normalViewPr>
  <p:slideViewPr>
    <p:cSldViewPr>
      <p:cViewPr varScale="1">
        <p:scale>
          <a:sx n="56" d="100"/>
          <a:sy n="56" d="100"/>
        </p:scale>
        <p:origin x="1580" y="2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5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FE945E-A616-4E00-AB19-078DFBC3FF6C}" type="datetimeFigureOut">
              <a:rPr lang="en-US" smtClean="0"/>
              <a:pPr/>
              <a:t>2/4/2023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71421E-A63F-487E-965B-07B14CC477F0}" type="slidenum">
              <a:rPr lang="en-US" smtClean="0"/>
              <a:pPr/>
              <a:t>‹#›</a:t>
            </a:fld>
            <a:endParaRPr lang="en-US"/>
          </a:p>
        </p:txBody>
      </p:sp>
    </p:spTree>
    <p:extLst>
      <p:ext uri="{BB962C8B-B14F-4D97-AF65-F5344CB8AC3E}">
        <p14:creationId xmlns:p14="http://schemas.microsoft.com/office/powerpoint/2010/main" val="2907699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757F6E-8ADE-48A1-B1C5-AA8FE11E4C12}" type="datetimeFigureOut">
              <a:rPr lang="en-US" smtClean="0"/>
              <a:pPr/>
              <a:t>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75BCC-52BF-479D-8785-ECCB0FF1F3F2}" type="slidenum">
              <a:rPr lang="en-US" smtClean="0"/>
              <a:pPr/>
              <a:t>‹#›</a:t>
            </a:fld>
            <a:endParaRPr lang="en-US"/>
          </a:p>
        </p:txBody>
      </p:sp>
    </p:spTree>
    <p:extLst>
      <p:ext uri="{BB962C8B-B14F-4D97-AF65-F5344CB8AC3E}">
        <p14:creationId xmlns:p14="http://schemas.microsoft.com/office/powerpoint/2010/main" val="1464130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 name="Google Shape;8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dirty="0"/>
              <a:t>Click to edit Master 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dirty="0"/>
          </a:p>
        </p:txBody>
      </p:sp>
      <p:sp>
        <p:nvSpPr>
          <p:cNvPr id="7"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AE197F-0C98-4E9A-96B2-283D44E4A9EE}" type="datetimeFigureOut">
              <a:rPr lang="en-US" smtClean="0"/>
              <a:pPr/>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AE197F-0C98-4E9A-96B2-283D44E4A9EE}" type="datetimeFigureOut">
              <a:rPr lang="en-US" smtClean="0"/>
              <a:pPr/>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AE197F-0C98-4E9A-96B2-283D44E4A9EE}" type="datetimeFigureOut">
              <a:rPr lang="en-US" smtClean="0"/>
              <a:pPr/>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AE197F-0C98-4E9A-96B2-283D44E4A9EE}" type="datetimeFigureOut">
              <a:rPr lang="en-US" smtClean="0"/>
              <a:pPr/>
              <a:t>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AE197F-0C98-4E9A-96B2-283D44E4A9EE}" type="datetimeFigureOut">
              <a:rPr lang="en-US" smtClean="0"/>
              <a:pPr/>
              <a:t>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E197F-0C98-4E9A-96B2-283D44E4A9EE}" type="datetimeFigureOut">
              <a:rPr lang="en-US" smtClean="0"/>
              <a:pPr/>
              <a:t>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66800"/>
            <a:ext cx="7924800"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914400" y="1752600"/>
            <a:ext cx="8001000"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9"/>
          <p:cNvSpPr txBox="1">
            <a:spLocks noChangeArrowheads="1"/>
          </p:cNvSpPr>
          <p:nvPr userDrawn="1"/>
        </p:nvSpPr>
        <p:spPr bwMode="auto">
          <a:xfrm>
            <a:off x="2804329" y="0"/>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dirty="0"/>
              <a:t>Click to edit Master text styles</a:t>
            </a:r>
          </a:p>
        </p:txBody>
      </p:sp>
      <p:sp>
        <p:nvSpPr>
          <p:cNvPr id="5" name="TextBox 9"/>
          <p:cNvSpPr txBox="1">
            <a:spLocks noChangeArrowheads="1"/>
          </p:cNvSpPr>
          <p:nvPr userDrawn="1"/>
        </p:nvSpPr>
        <p:spPr bwMode="auto">
          <a:xfrm>
            <a:off x="2804329" y="87868"/>
            <a:ext cx="6187271" cy="369332"/>
          </a:xfrm>
          <a:prstGeom prst="rect">
            <a:avLst/>
          </a:prstGeom>
          <a:noFill/>
          <a:ln w="50800" cmpd="dbl">
            <a:solidFill>
              <a:srgbClr val="C00000"/>
            </a:solidFill>
            <a:miter lim="800000"/>
            <a:headEnd/>
            <a:tailEnd/>
          </a:ln>
        </p:spPr>
        <p:txBody>
          <a:bodyPr wrap="none">
            <a:spAutoFit/>
          </a:bodyPr>
          <a:lstStyle/>
          <a:p>
            <a:pPr algn="ctr"/>
            <a:r>
              <a:rPr lang="en-US" sz="1800" b="0" dirty="0">
                <a:solidFill>
                  <a:schemeClr val="tx1"/>
                </a:solidFill>
                <a:latin typeface="Calibri" pitchFamily="34" charset="0"/>
              </a:rPr>
              <a:t>Department of Computer and Communication Engineering (CCE)</a:t>
            </a:r>
            <a:endParaRPr lang="en-US" sz="1700" b="0" dirty="0">
              <a:solidFill>
                <a:schemeClr val="tx1"/>
              </a:solidFill>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68F82A5B-10F6-41ED-9A2B-03224D407F06}" type="slidenum">
              <a:rPr lang="en-US" smtClean="0"/>
              <a:pPr/>
              <a:t>‹#›</a:t>
            </a:fld>
            <a:endParaRPr lang="en-US" dirty="0"/>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endParaRPr lang="en-US" dirty="0"/>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p:txBody>
      </p:sp>
      <p:sp>
        <p:nvSpPr>
          <p:cNvPr id="10"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dirty="0"/>
              <a:t>Click to edit Master text style</a:t>
            </a:r>
          </a:p>
        </p:txBody>
      </p:sp>
      <p:sp>
        <p:nvSpPr>
          <p:cNvPr id="4" name="TextBox 9"/>
          <p:cNvSpPr txBox="1">
            <a:spLocks noChangeArrowheads="1"/>
          </p:cNvSpPr>
          <p:nvPr userDrawn="1"/>
        </p:nvSpPr>
        <p:spPr bwMode="auto">
          <a:xfrm>
            <a:off x="3009795" y="0"/>
            <a:ext cx="6058005" cy="353943"/>
          </a:xfrm>
          <a:prstGeom prst="rect">
            <a:avLst/>
          </a:prstGeom>
          <a:solidFill>
            <a:schemeClr val="accent2">
              <a:lumMod val="50000"/>
            </a:schemeClr>
          </a:solidFill>
          <a:ln w="9525">
            <a:noFill/>
            <a:miter lim="800000"/>
            <a:headEnd/>
            <a:tailEnd/>
          </a:ln>
        </p:spPr>
        <p:txBody>
          <a:bodyPr wrap="none">
            <a:spAutoFit/>
          </a:bodyPr>
          <a:lstStyle/>
          <a:p>
            <a:r>
              <a:rPr lang="en-US" sz="1700" b="1" dirty="0">
                <a:solidFill>
                  <a:schemeClr val="bg1"/>
                </a:solidFill>
                <a:latin typeface="Calibri" pitchFamily="34" charset="0"/>
              </a:rPr>
              <a:t>Department of Computer and </a:t>
            </a:r>
            <a:r>
              <a:rPr lang="en-US" sz="1700" b="1" dirty="0" err="1">
                <a:solidFill>
                  <a:schemeClr val="bg1"/>
                </a:solidFill>
                <a:latin typeface="Calibri" pitchFamily="34" charset="0"/>
              </a:rPr>
              <a:t>Communicationq</a:t>
            </a:r>
            <a:r>
              <a:rPr lang="en-US" sz="1700" b="1" dirty="0">
                <a:solidFill>
                  <a:schemeClr val="bg1"/>
                </a:solidFill>
                <a:latin typeface="Calibri" pitchFamily="34" charset="0"/>
              </a:rPr>
              <a:t> Engineering (CCE)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8F82A5B-10F6-41ED-9A2B-03224D407F06}" type="slidenum">
              <a:rPr lang="en-US" smtClean="0"/>
              <a:pPr/>
              <a:t>‹#›</a:t>
            </a:fld>
            <a:endParaRPr lang="en-US"/>
          </a:p>
        </p:txBody>
      </p:sp>
      <p:sp>
        <p:nvSpPr>
          <p:cNvPr id="6" name="TextBox 5"/>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1371600"/>
            <a:ext cx="8229600"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304800" y="2209800"/>
            <a:ext cx="8229600"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82A5B-10F6-41ED-9A2B-03224D407F06}" type="slidenum">
              <a:rPr lang="en-US" smtClean="0"/>
              <a:pPr/>
              <a:t>‹#›</a:t>
            </a:fld>
            <a:endParaRPr lang="en-US" dirty="0"/>
          </a:p>
        </p:txBody>
      </p:sp>
      <p:sp>
        <p:nvSpPr>
          <p:cNvPr id="13" name="TextBox 9"/>
          <p:cNvSpPr txBox="1">
            <a:spLocks noChangeArrowheads="1"/>
          </p:cNvSpPr>
          <p:nvPr/>
        </p:nvSpPr>
        <p:spPr bwMode="auto">
          <a:xfrm>
            <a:off x="0" y="6457890"/>
            <a:ext cx="9144000" cy="400110"/>
          </a:xfrm>
          <a:prstGeom prst="rect">
            <a:avLst/>
          </a:prstGeom>
          <a:noFill/>
          <a:ln w="9525">
            <a:noFill/>
            <a:miter lim="800000"/>
            <a:headEnd/>
            <a:tailEnd/>
          </a:ln>
        </p:spPr>
        <p:txBody>
          <a:bodyPr wrap="square">
            <a:spAutoFit/>
          </a:bodyPr>
          <a:lstStyle/>
          <a:p>
            <a:pPr algn="ctr"/>
            <a:r>
              <a:rPr lang="en-US" sz="2000" b="1" dirty="0">
                <a:solidFill>
                  <a:schemeClr val="tx1"/>
                </a:solidFill>
                <a:latin typeface="Calibri" pitchFamily="34" charset="0"/>
              </a:rPr>
              <a:t>University Institute of Engineering</a:t>
            </a:r>
            <a:r>
              <a:rPr lang="en-US" sz="2000" b="1" baseline="0" dirty="0">
                <a:solidFill>
                  <a:schemeClr val="tx1"/>
                </a:solidFill>
                <a:latin typeface="Calibri" pitchFamily="34" charset="0"/>
              </a:rPr>
              <a:t> (UIE)</a:t>
            </a:r>
            <a:endParaRPr lang="en-US" sz="2000" b="1" dirty="0">
              <a:solidFill>
                <a:schemeClr val="tx1"/>
              </a:solidFill>
              <a:latin typeface="Calibri" pitchFamily="34" charset="0"/>
            </a:endParaRPr>
          </a:p>
        </p:txBody>
      </p:sp>
      <p:cxnSp>
        <p:nvCxnSpPr>
          <p:cNvPr id="10" name="Straight Connector 9"/>
          <p:cNvCxnSpPr/>
          <p:nvPr/>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60420" name="Picture 4" descr="https://encrypted-tbn3.gstatic.com/images?q=tbn:ANd9GcTyg3Gq4WoxkxO75aZWNEjYFvavmMfWdiMvs57jpDF8YRR3yCybqQ">
            <a:hlinkClick r:id="rId12"/>
          </p:cNvPr>
          <p:cNvPicPr>
            <a:picLocks noChangeAspect="1" noChangeArrowheads="1"/>
          </p:cNvPicPr>
          <p:nvPr/>
        </p:nvPicPr>
        <p:blipFill>
          <a:blip r:embed="rId13" cstate="print"/>
          <a:srcRect/>
          <a:stretch>
            <a:fillRect/>
          </a:stretch>
        </p:blipFill>
        <p:spPr bwMode="auto">
          <a:xfrm>
            <a:off x="152400" y="152400"/>
            <a:ext cx="768000" cy="12192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lvl1pPr algn="ctr" defTabSz="914400" rtl="0" eaLnBrk="1" latinLnBrk="0" hangingPunct="1">
        <a:spcBef>
          <a:spcPct val="0"/>
        </a:spcBef>
        <a:buNone/>
        <a:defRPr sz="4400" b="1"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E197F-0C98-4E9A-96B2-283D44E4A9EE}" type="datetimeFigureOut">
              <a:rPr lang="en-US" smtClean="0"/>
              <a:pPr/>
              <a:t>2/4/2023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DE7EB-DACC-46A4-AA97-3CCBEE9E1C7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www.tutorialspoint.com/cryptography/index.htm" TargetMode="External"/><Relationship Id="rId2" Type="http://schemas.openxmlformats.org/officeDocument/2006/relationships/hyperlink" Target="http://www.brainkart.com/article/Classical-Encryption-Techniques_8339/" TargetMode="External"/><Relationship Id="rId1" Type="http://schemas.openxmlformats.org/officeDocument/2006/relationships/slideLayout" Target="../slideLayouts/slideLayout2.xml"/><Relationship Id="rId6" Type="http://schemas.openxmlformats.org/officeDocument/2006/relationships/hyperlink" Target="https://www2.slideshare.net/lineking/classical-encryption-techniques-in-network-security?qid=e388c29f-793d-4f2b-bcaf-9d22e9ca07b5&amp;v=&amp;b=&amp;from_search=1" TargetMode="External"/><Relationship Id="rId5" Type="http://schemas.openxmlformats.org/officeDocument/2006/relationships/hyperlink" Target="https://www.techopedia.com/definition/1770/cryptography#:~:text=Cryptography%20involves%20creating%20written%20or,information%20to%20be%20kept%20secret.&amp;text=Information%20security%20uses%20cryptography%20on,transit%20and%20while%20being%20stored" TargetMode="External"/><Relationship Id="rId4" Type="http://schemas.openxmlformats.org/officeDocument/2006/relationships/hyperlink" Target="https://www.geeksforgeeks.org/cryptography-introduction/"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bookauthority.org/books/new-cyber-security-ebooks" TargetMode="External"/><Relationship Id="rId2" Type="http://schemas.openxmlformats.org/officeDocument/2006/relationships/hyperlink" Target="https://www.pdfdrive.com/cyber-security-books.html" TargetMode="External"/><Relationship Id="rId1" Type="http://schemas.openxmlformats.org/officeDocument/2006/relationships/slideLayout" Target="../slideLayouts/slideLayout2.xml"/><Relationship Id="rId5" Type="http://schemas.openxmlformats.org/officeDocument/2006/relationships/hyperlink" Target="https://www.freetechbooks.com/information-security-f52.html" TargetMode="External"/><Relationship Id="rId4" Type="http://schemas.openxmlformats.org/officeDocument/2006/relationships/hyperlink" Target="https://bookauthority.org/books/best-cyber-security-ebook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Shape 84"/>
        <p:cNvGrpSpPr/>
        <p:nvPr/>
      </p:nvGrpSpPr>
      <p:grpSpPr>
        <a:xfrm>
          <a:off x="0" y="0"/>
          <a:ext cx="0" cy="0"/>
          <a:chOff x="0" y="0"/>
          <a:chExt cx="0" cy="0"/>
        </a:xfrm>
      </p:grpSpPr>
      <p:sp>
        <p:nvSpPr>
          <p:cNvPr id="85" name="Google Shape;85;p14"/>
          <p:cNvSpPr/>
          <p:nvPr/>
        </p:nvSpPr>
        <p:spPr>
          <a:xfrm>
            <a:off x="-3175" y="5340350"/>
            <a:ext cx="9147300" cy="1517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 name="Google Shape;86;p14"/>
          <p:cNvSpPr/>
          <p:nvPr/>
        </p:nvSpPr>
        <p:spPr>
          <a:xfrm>
            <a:off x="227013" y="5902325"/>
            <a:ext cx="33300" cy="6129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 name="Google Shape;87;p14"/>
          <p:cNvSpPr txBox="1"/>
          <p:nvPr/>
        </p:nvSpPr>
        <p:spPr>
          <a:xfrm>
            <a:off x="6572250" y="6508750"/>
            <a:ext cx="20574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98989"/>
              </a:solidFill>
              <a:latin typeface="Calibri"/>
              <a:ea typeface="Calibri"/>
              <a:cs typeface="Calibri"/>
              <a:sym typeface="Calibri"/>
            </a:endParaRPr>
          </a:p>
        </p:txBody>
      </p:sp>
      <p:sp>
        <p:nvSpPr>
          <p:cNvPr id="88" name="Google Shape;88;p14"/>
          <p:cNvSpPr/>
          <p:nvPr/>
        </p:nvSpPr>
        <p:spPr>
          <a:xfrm rot="10800000" flipH="1">
            <a:off x="7131050" y="5940313"/>
            <a:ext cx="968400" cy="1157400"/>
          </a:xfrm>
          <a:prstGeom prst="rtTriangle">
            <a:avLst/>
          </a:prstGeom>
          <a:solidFill>
            <a:srgbClr val="F2F2F2">
              <a:alpha val="168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89" name="Google Shape;89;p14"/>
          <p:cNvPicPr preferRelativeResize="0"/>
          <p:nvPr/>
        </p:nvPicPr>
        <p:blipFill rotWithShape="1">
          <a:blip r:embed="rId3">
            <a:alphaModFix/>
          </a:blip>
          <a:srcRect/>
          <a:stretch/>
        </p:blipFill>
        <p:spPr>
          <a:xfrm>
            <a:off x="0" y="2833688"/>
            <a:ext cx="2478087" cy="3148012"/>
          </a:xfrm>
          <a:prstGeom prst="rect">
            <a:avLst/>
          </a:prstGeom>
          <a:noFill/>
          <a:ln>
            <a:noFill/>
          </a:ln>
        </p:spPr>
      </p:pic>
      <p:sp>
        <p:nvSpPr>
          <p:cNvPr id="90" name="Google Shape;90;p14"/>
          <p:cNvSpPr/>
          <p:nvPr/>
        </p:nvSpPr>
        <p:spPr>
          <a:xfrm flipH="1">
            <a:off x="5284800" y="-65088"/>
            <a:ext cx="3859200" cy="5853000"/>
          </a:xfrm>
          <a:prstGeom prst="rtTriangle">
            <a:avLst/>
          </a:prstGeom>
          <a:solidFill>
            <a:srgbClr val="F2F2F2">
              <a:alpha val="168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 name="Google Shape;91;p14"/>
          <p:cNvSpPr/>
          <p:nvPr/>
        </p:nvSpPr>
        <p:spPr>
          <a:xfrm>
            <a:off x="1593056" y="2025526"/>
            <a:ext cx="5122200" cy="1580700"/>
          </a:xfrm>
          <a:prstGeom prst="rect">
            <a:avLst/>
          </a:prstGeom>
          <a:gradFill>
            <a:gsLst>
              <a:gs pos="0">
                <a:srgbClr val="FFFFFF">
                  <a:alpha val="0"/>
                </a:srgbClr>
              </a:gs>
              <a:gs pos="2659">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92" name="Google Shape;92;p14"/>
          <p:cNvPicPr preferRelativeResize="0"/>
          <p:nvPr/>
        </p:nvPicPr>
        <p:blipFill rotWithShape="1">
          <a:blip r:embed="rId4">
            <a:alphaModFix/>
          </a:blip>
          <a:srcRect/>
          <a:stretch/>
        </p:blipFill>
        <p:spPr>
          <a:xfrm>
            <a:off x="9525" y="23813"/>
            <a:ext cx="2894014" cy="1538287"/>
          </a:xfrm>
          <a:prstGeom prst="rect">
            <a:avLst/>
          </a:prstGeom>
          <a:noFill/>
          <a:ln>
            <a:noFill/>
          </a:ln>
        </p:spPr>
      </p:pic>
      <p:sp>
        <p:nvSpPr>
          <p:cNvPr id="93" name="Google Shape;93;p14"/>
          <p:cNvSpPr/>
          <p:nvPr/>
        </p:nvSpPr>
        <p:spPr>
          <a:xfrm flipH="1">
            <a:off x="7372375" y="5334000"/>
            <a:ext cx="1774800" cy="1600200"/>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 name="Google Shape;94;p14"/>
          <p:cNvSpPr txBox="1"/>
          <p:nvPr/>
        </p:nvSpPr>
        <p:spPr>
          <a:xfrm>
            <a:off x="5160963" y="6019800"/>
            <a:ext cx="36957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95" name="Google Shape;95;p14"/>
          <p:cNvSpPr/>
          <p:nvPr/>
        </p:nvSpPr>
        <p:spPr>
          <a:xfrm>
            <a:off x="5164138" y="6043613"/>
            <a:ext cx="34800" cy="3699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4"/>
          <p:cNvSpPr txBox="1"/>
          <p:nvPr/>
        </p:nvSpPr>
        <p:spPr>
          <a:xfrm>
            <a:off x="127000" y="6013450"/>
            <a:ext cx="4203600" cy="3381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0" i="0" u="none" strike="noStrike" cap="none">
                <a:solidFill>
                  <a:schemeClr val="dk1"/>
                </a:solidFill>
                <a:latin typeface="Raleway Thin"/>
                <a:ea typeface="Raleway Thin"/>
                <a:cs typeface="Raleway Thin"/>
                <a:sym typeface="Raleway Thin"/>
              </a:rPr>
              <a:t>INTRODUCTION</a:t>
            </a:r>
            <a:endParaRPr/>
          </a:p>
        </p:txBody>
      </p:sp>
      <p:sp>
        <p:nvSpPr>
          <p:cNvPr id="97" name="Google Shape;97;p14"/>
          <p:cNvSpPr txBox="1"/>
          <p:nvPr/>
        </p:nvSpPr>
        <p:spPr>
          <a:xfrm>
            <a:off x="950913" y="1477963"/>
            <a:ext cx="7392900" cy="57186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3200" b="1" i="0" u="none" strike="noStrike" cap="none" dirty="0">
                <a:solidFill>
                  <a:schemeClr val="dk1"/>
                </a:solidFill>
                <a:latin typeface="Arial Black"/>
                <a:ea typeface="Arial Black"/>
                <a:cs typeface="Arial Black"/>
                <a:sym typeface="Arial Black"/>
              </a:rPr>
              <a:t>UNIVERSITY INSTITUTE OF ENGINEERING</a:t>
            </a:r>
            <a:endParaRPr dirty="0"/>
          </a:p>
          <a:p>
            <a:pPr marL="0" marR="0" lvl="0" indent="0" algn="ctr" rtl="0">
              <a:lnSpc>
                <a:spcPct val="90000"/>
              </a:lnSpc>
              <a:spcBef>
                <a:spcPts val="1120"/>
              </a:spcBef>
              <a:spcAft>
                <a:spcPts val="0"/>
              </a:spcAft>
              <a:buNone/>
            </a:pPr>
            <a:r>
              <a:rPr lang="en-US" sz="3200" b="1" i="0" u="none" strike="noStrike" cap="none" dirty="0">
                <a:solidFill>
                  <a:schemeClr val="dk1"/>
                </a:solidFill>
                <a:latin typeface="Arial Black"/>
                <a:ea typeface="Arial Black"/>
                <a:cs typeface="Arial Black"/>
                <a:sym typeface="Arial Black"/>
              </a:rPr>
              <a:t>COMPUTER SCIENCE &amp; ENGINEERING</a:t>
            </a:r>
            <a:endParaRPr sz="2800" b="0" i="0" u="none" strike="noStrike" cap="none" dirty="0">
              <a:solidFill>
                <a:schemeClr val="dk1"/>
              </a:solidFill>
              <a:latin typeface="Times New Roman"/>
              <a:ea typeface="Times New Roman"/>
              <a:cs typeface="Times New Roman"/>
              <a:sym typeface="Times New Roman"/>
            </a:endParaRPr>
          </a:p>
          <a:p>
            <a:pPr marL="0" marR="0" lvl="0" indent="0" algn="ctr" rtl="0">
              <a:spcBef>
                <a:spcPts val="1120"/>
              </a:spcBef>
              <a:spcAft>
                <a:spcPts val="0"/>
              </a:spcAft>
              <a:buNone/>
            </a:pPr>
            <a:r>
              <a:rPr lang="en-US" sz="3200" b="0" i="0" u="none" strike="noStrike" cap="none" dirty="0">
                <a:solidFill>
                  <a:srgbClr val="000000"/>
                </a:solidFill>
                <a:latin typeface="Times"/>
                <a:ea typeface="Times"/>
                <a:cs typeface="Times"/>
                <a:sym typeface="Times"/>
              </a:rPr>
              <a:t>Introduction to Information Security and cryptography </a:t>
            </a:r>
            <a:endParaRPr dirty="0"/>
          </a:p>
          <a:p>
            <a:pPr marL="0" marR="0" lvl="0" indent="0" algn="ctr" rtl="0">
              <a:spcBef>
                <a:spcPts val="0"/>
              </a:spcBef>
              <a:spcAft>
                <a:spcPts val="0"/>
              </a:spcAft>
              <a:buNone/>
            </a:pPr>
            <a:r>
              <a:rPr lang="en-US" sz="2000" b="0" i="0" u="none" strike="noStrike" cap="none" dirty="0">
                <a:solidFill>
                  <a:schemeClr val="dk1"/>
                </a:solidFill>
                <a:latin typeface="Times New Roman"/>
                <a:ea typeface="Times New Roman"/>
                <a:cs typeface="Times New Roman"/>
                <a:sym typeface="Times New Roman"/>
              </a:rPr>
              <a:t>(Subject Code:</a:t>
            </a:r>
            <a:r>
              <a:rPr lang="en-US" sz="1800" dirty="0">
                <a:solidFill>
                  <a:srgbClr val="000000"/>
                </a:solidFill>
                <a:effectLst/>
                <a:latin typeface="Calibri" panose="020F0502020204030204" pitchFamily="34" charset="0"/>
                <a:ea typeface="Calibri" panose="020F0502020204030204" pitchFamily="34" charset="0"/>
              </a:rPr>
              <a:t>20CST-354/ITT-354</a:t>
            </a:r>
            <a:r>
              <a:rPr lang="en-US" sz="2000" b="0" i="0" u="none" strike="noStrike" cap="none" dirty="0">
                <a:solidFill>
                  <a:schemeClr val="dk1"/>
                </a:solidFill>
                <a:latin typeface="Times New Roman"/>
                <a:ea typeface="Times New Roman"/>
                <a:cs typeface="Times New Roman"/>
                <a:sym typeface="Times New Roman"/>
              </a:rPr>
              <a:t>)</a:t>
            </a:r>
            <a:endParaRPr dirty="0"/>
          </a:p>
          <a:p>
            <a:pPr marL="0" marR="0" lvl="0" indent="0" algn="ctr" rtl="0">
              <a:lnSpc>
                <a:spcPct val="90000"/>
              </a:lnSpc>
              <a:spcBef>
                <a:spcPts val="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r>
              <a:rPr lang="en-US" sz="3200" b="0" i="0" u="none" strike="noStrike" cap="none" dirty="0">
                <a:solidFill>
                  <a:schemeClr val="dk1"/>
                </a:solidFill>
                <a:latin typeface="Times New Roman"/>
                <a:ea typeface="Times New Roman"/>
                <a:cs typeface="Times New Roman"/>
                <a:sym typeface="Times New Roman"/>
              </a:rPr>
              <a:t>Prepared By : </a:t>
            </a:r>
            <a:r>
              <a:rPr lang="en-US" sz="3200" b="0" i="0" u="none" strike="noStrike" cap="none" dirty="0" err="1">
                <a:solidFill>
                  <a:schemeClr val="dk1"/>
                </a:solidFill>
                <a:latin typeface="Times New Roman"/>
                <a:ea typeface="Times New Roman"/>
                <a:cs typeface="Times New Roman"/>
                <a:sym typeface="Times New Roman"/>
              </a:rPr>
              <a:t>Er.Puneet</a:t>
            </a:r>
            <a:r>
              <a:rPr lang="en-US" sz="3200" b="0" i="0" u="none" strike="noStrike" cap="none" dirty="0">
                <a:solidFill>
                  <a:schemeClr val="dk1"/>
                </a:solidFill>
                <a:latin typeface="Times New Roman"/>
                <a:ea typeface="Times New Roman"/>
                <a:cs typeface="Times New Roman"/>
                <a:sym typeface="Times New Roman"/>
              </a:rPr>
              <a:t> kaur(E6913)</a:t>
            </a:r>
            <a:endParaRPr dirty="0"/>
          </a:p>
          <a:p>
            <a:pPr marL="0" marR="0" lvl="0" indent="0" algn="ctr" rtl="0">
              <a:lnSpc>
                <a:spcPct val="90000"/>
              </a:lnSpc>
              <a:spcBef>
                <a:spcPts val="112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r>
              <a:rPr lang="en-US" sz="3200" b="1" i="0" u="none" strike="noStrike" cap="none" dirty="0">
                <a:solidFill>
                  <a:srgbClr val="262626"/>
                </a:solidFill>
                <a:latin typeface="Times New Roman"/>
                <a:ea typeface="Times New Roman"/>
                <a:cs typeface="Times New Roman"/>
                <a:sym typeface="Times New Roman"/>
              </a:rPr>
              <a:t> </a:t>
            </a:r>
            <a:endParaRPr dirty="0"/>
          </a:p>
          <a:p>
            <a:pPr marL="0" marR="0" lvl="0" indent="0" algn="l" rtl="0">
              <a:spcBef>
                <a:spcPts val="1120"/>
              </a:spcBef>
              <a:spcAft>
                <a:spcPts val="0"/>
              </a:spcAft>
              <a:buNone/>
            </a:pPr>
            <a:endParaRPr sz="1600" b="0" i="0" u="none" strike="noStrike" cap="none" dirty="0">
              <a:solidFill>
                <a:schemeClr val="dk1"/>
              </a:solidFill>
              <a:latin typeface="Raleway Thin"/>
              <a:ea typeface="Raleway Thin"/>
              <a:cs typeface="Raleway Thin"/>
              <a:sym typeface="Raleway Thi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0600"/>
            <a:ext cx="7924800" cy="609600"/>
          </a:xfrm>
        </p:spPr>
        <p:txBody>
          <a:bodyPr/>
          <a:lstStyle/>
          <a:p>
            <a:r>
              <a:rPr lang="en-US" sz="3600" dirty="0">
                <a:solidFill>
                  <a:srgbClr val="FF0000"/>
                </a:solidFill>
              </a:rPr>
              <a:t>References</a:t>
            </a:r>
          </a:p>
        </p:txBody>
      </p:sp>
      <p:sp>
        <p:nvSpPr>
          <p:cNvPr id="3" name="Content Placeholder 2"/>
          <p:cNvSpPr>
            <a:spLocks noGrp="1"/>
          </p:cNvSpPr>
          <p:nvPr>
            <p:ph idx="1"/>
          </p:nvPr>
        </p:nvSpPr>
        <p:spPr/>
        <p:txBody>
          <a:bodyPr>
            <a:normAutofit fontScale="92500"/>
          </a:bodyPr>
          <a:lstStyle/>
          <a:p>
            <a:pPr algn="just"/>
            <a:r>
              <a:rPr lang="en-US" dirty="0">
                <a:hlinkClick r:id="rId2"/>
              </a:rPr>
              <a:t>http://www.brainkart.com/article/Classical-Encryption-Techniques_8339/</a:t>
            </a:r>
            <a:endParaRPr lang="en-US" dirty="0"/>
          </a:p>
          <a:p>
            <a:pPr algn="just"/>
            <a:r>
              <a:rPr lang="en-US" dirty="0">
                <a:hlinkClick r:id="rId3"/>
              </a:rPr>
              <a:t>https://www.tutorialspoint.com/cryptography/index.htm</a:t>
            </a:r>
            <a:endParaRPr lang="en-US" dirty="0"/>
          </a:p>
          <a:p>
            <a:pPr algn="just"/>
            <a:r>
              <a:rPr lang="en-US" dirty="0">
                <a:hlinkClick r:id="rId4"/>
              </a:rPr>
              <a:t>https://www.geeksforgeeks.org/cryptography-introduction/</a:t>
            </a:r>
            <a:endParaRPr lang="en-US" dirty="0"/>
          </a:p>
          <a:p>
            <a:pPr algn="just"/>
            <a:r>
              <a:rPr lang="en-US" dirty="0">
                <a:hlinkClick r:id="rId5"/>
              </a:rPr>
              <a:t>https://www.techopedia.com/definition/1770/cryptography#:~:text=Cryptography%20involves%20creating%20written%20or,information%20to%20be%20kept%20secret.&amp;text=Information%20security%20uses%20cryptography%20on,transit%20and%20while%20being%20stored</a:t>
            </a:r>
            <a:r>
              <a:rPr lang="en-US" dirty="0"/>
              <a:t>.</a:t>
            </a:r>
          </a:p>
          <a:p>
            <a:pPr algn="just"/>
            <a:r>
              <a:rPr lang="en-US" dirty="0">
                <a:hlinkClick r:id="rId6"/>
              </a:rPr>
              <a:t>https://www2.slideshare.net/lineking/classical-encryption-techniques-in-network-security?qid=e388c29f-793d-4f2b-bcaf-9d22e9ca07b5&amp;v=&amp;b=&amp;from_search=1</a:t>
            </a:r>
            <a:endParaRPr lang="en-US" dirty="0"/>
          </a:p>
        </p:txBody>
      </p:sp>
    </p:spTree>
    <p:extLst>
      <p:ext uri="{BB962C8B-B14F-4D97-AF65-F5344CB8AC3E}">
        <p14:creationId xmlns:p14="http://schemas.microsoft.com/office/powerpoint/2010/main" val="253326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FF0000"/>
                </a:solidFill>
              </a:rPr>
              <a:t>E- Books Recommended</a:t>
            </a:r>
          </a:p>
        </p:txBody>
      </p:sp>
      <p:sp>
        <p:nvSpPr>
          <p:cNvPr id="3" name="Content Placeholder 2"/>
          <p:cNvSpPr>
            <a:spLocks noGrp="1"/>
          </p:cNvSpPr>
          <p:nvPr>
            <p:ph idx="1"/>
          </p:nvPr>
        </p:nvSpPr>
        <p:spPr/>
        <p:txBody>
          <a:bodyPr/>
          <a:lstStyle/>
          <a:p>
            <a:pPr lvl="0"/>
            <a:r>
              <a:rPr lang="en-US" dirty="0">
                <a:hlinkClick r:id="rId2"/>
              </a:rPr>
              <a:t>https://www.pdfdrive.com/cyber-security-books.html</a:t>
            </a:r>
            <a:endParaRPr lang="en-US" dirty="0"/>
          </a:p>
          <a:p>
            <a:pPr lvl="0"/>
            <a:r>
              <a:rPr lang="en-US" dirty="0">
                <a:hlinkClick r:id="rId3"/>
              </a:rPr>
              <a:t>https://bookauthority.org/books/new-cyber-security-ebooks</a:t>
            </a:r>
            <a:endParaRPr lang="en-US" dirty="0"/>
          </a:p>
          <a:p>
            <a:pPr lvl="0"/>
            <a:r>
              <a:rPr lang="en-US" dirty="0">
                <a:hlinkClick r:id="rId4"/>
              </a:rPr>
              <a:t>https://bookauthority.org/books/best-cyber-security-ebooks</a:t>
            </a:r>
            <a:endParaRPr lang="en-US" dirty="0"/>
          </a:p>
          <a:p>
            <a:r>
              <a:rPr lang="en-US" dirty="0">
                <a:hlinkClick r:id="rId5"/>
              </a:rPr>
              <a:t>https://www.freetechbooks.com/information-security-f52.html</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228600" y="2143651"/>
            <a:ext cx="8686801" cy="1929519"/>
          </a:xfrm>
          <a:prstGeom prst="rect">
            <a:avLst/>
          </a:prstGeom>
        </p:spPr>
        <p:txBody>
          <a:bodyPr wrap="square" lIns="82058" tIns="41029" rIns="82058" bIns="41029">
            <a:spAutoFit/>
          </a:bodyPr>
          <a:lstStyle/>
          <a:p>
            <a:pPr algn="ctr"/>
            <a:endParaRPr lang="en-US" sz="4000" dirty="0">
              <a:solidFill>
                <a:srgbClr val="000000"/>
              </a:solidFill>
              <a:effectLst/>
              <a:latin typeface="TimesNewRoman,Bold"/>
              <a:ea typeface="Calibri" panose="020F0502020204030204" pitchFamily="34" charset="0"/>
              <a:cs typeface="TimesNewRoman,Bold"/>
            </a:endParaRPr>
          </a:p>
          <a:p>
            <a:pPr algn="ctr"/>
            <a:endParaRPr lang="en-US" sz="4000" dirty="0">
              <a:solidFill>
                <a:srgbClr val="000000"/>
              </a:solidFill>
              <a:latin typeface="TimesNewRoman,Bold"/>
              <a:ea typeface="Calibri" panose="020F0502020204030204" pitchFamily="34" charset="0"/>
              <a:cs typeface="TimesNewRoman,Bold"/>
            </a:endParaRPr>
          </a:p>
          <a:p>
            <a:pPr algn="ctr"/>
            <a:r>
              <a:rPr lang="en-US" sz="4000" dirty="0">
                <a:solidFill>
                  <a:srgbClr val="000000"/>
                </a:solidFill>
                <a:effectLst/>
                <a:latin typeface="TimesNewRoman,Bold"/>
                <a:ea typeface="Calibri" panose="020F0502020204030204" pitchFamily="34" charset="0"/>
                <a:cs typeface="TimesNewRoman,Bold"/>
              </a:rPr>
              <a:t>IPv4 and IPv6</a:t>
            </a:r>
            <a:endParaRPr lang="en-US" sz="3600" dirty="0">
              <a:latin typeface="Times New Roman" pitchFamily="18" charset="0"/>
              <a:cs typeface="Times New Roman" pitchFamily="18" charset="0"/>
            </a:endParaRPr>
          </a:p>
        </p:txBody>
      </p:sp>
      <p:pic>
        <p:nvPicPr>
          <p:cNvPr id="50" name="Picture 5" descr="C:\Users\Bhangu\Desktop\download.png"/>
          <p:cNvPicPr>
            <a:picLocks noChangeAspect="1" noChangeArrowheads="1"/>
          </p:cNvPicPr>
          <p:nvPr/>
        </p:nvPicPr>
        <p:blipFill>
          <a:blip r:embed="rId2" cstate="print"/>
          <a:srcRect/>
          <a:stretch>
            <a:fillRect/>
          </a:stretch>
        </p:blipFill>
        <p:spPr bwMode="auto">
          <a:xfrm>
            <a:off x="2701637" y="605118"/>
            <a:ext cx="3186545" cy="1178939"/>
          </a:xfrm>
          <a:prstGeom prst="rect">
            <a:avLst/>
          </a:prstGeom>
          <a:noFill/>
          <a:ln w="9525">
            <a:noFill/>
            <a:miter lim="800000"/>
            <a:headEnd/>
            <a:tailEnd/>
          </a:ln>
        </p:spPr>
      </p:pic>
      <p:sp>
        <p:nvSpPr>
          <p:cNvPr id="6" name="Rectangle 5"/>
          <p:cNvSpPr/>
          <p:nvPr/>
        </p:nvSpPr>
        <p:spPr>
          <a:xfrm>
            <a:off x="0" y="6553200"/>
            <a:ext cx="91440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a:defRPr/>
            </a:pPr>
            <a:r>
              <a:rPr lang="en-US" dirty="0">
                <a:solidFill>
                  <a:prstClr val="white"/>
                </a:solidFill>
              </a:rPr>
              <a:t>www. </a:t>
            </a:r>
            <a:r>
              <a:rPr lang="en-US" dirty="0" err="1">
                <a:solidFill>
                  <a:prstClr val="white"/>
                </a:solidFill>
              </a:rPr>
              <a:t>cuchd.in</a:t>
            </a:r>
            <a:r>
              <a:rPr lang="en-US" dirty="0">
                <a:solidFill>
                  <a:prstClr val="white"/>
                </a:solidFill>
              </a:rPr>
              <a:t>                                                                                       Campus : </a:t>
            </a:r>
            <a:r>
              <a:rPr lang="en-US" dirty="0" err="1">
                <a:solidFill>
                  <a:prstClr val="white"/>
                </a:solidFill>
              </a:rPr>
              <a:t>Gharaun</a:t>
            </a:r>
            <a:r>
              <a:rPr lang="en-US" dirty="0">
                <a:solidFill>
                  <a:prstClr val="white"/>
                </a:solidFill>
              </a:rPr>
              <a:t>, </a:t>
            </a:r>
            <a:r>
              <a:rPr lang="en-US" dirty="0" err="1">
                <a:solidFill>
                  <a:prstClr val="white"/>
                </a:solidFill>
              </a:rPr>
              <a:t>Mohali</a:t>
            </a:r>
            <a:endParaRPr lang="en-US" dirty="0">
              <a:solidFill>
                <a:prstClr val="white"/>
              </a:solidFill>
            </a:endParaRPr>
          </a:p>
        </p:txBody>
      </p:sp>
    </p:spTree>
    <p:extLst>
      <p:ext uri="{BB962C8B-B14F-4D97-AF65-F5344CB8AC3E}">
        <p14:creationId xmlns:p14="http://schemas.microsoft.com/office/powerpoint/2010/main" val="197196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0" y="533400"/>
            <a:ext cx="8915400" cy="914400"/>
          </a:xfrm>
        </p:spPr>
        <p:txBody>
          <a:bodyPr/>
          <a:lstStyle/>
          <a:p>
            <a:pPr>
              <a:defRPr/>
            </a:pPr>
            <a:br>
              <a:rPr lang="en-IN" sz="3200" dirty="0"/>
            </a:br>
            <a:r>
              <a:rPr lang="en-IN" sz="3200" dirty="0"/>
              <a:t>What is IP?</a:t>
            </a:r>
            <a:br>
              <a:rPr lang="en-US" sz="3200" dirty="0"/>
            </a:br>
            <a:endParaRPr lang="en-US" sz="3200" dirty="0">
              <a:solidFill>
                <a:srgbClr val="FF0000"/>
              </a:solidFill>
              <a:latin typeface="Times New Roman" charset="0"/>
              <a:cs typeface="Times New Roman" charset="0"/>
            </a:endParaRPr>
          </a:p>
        </p:txBody>
      </p:sp>
      <p:sp>
        <p:nvSpPr>
          <p:cNvPr id="15365" name="Text Box 5"/>
          <p:cNvSpPr txBox="1">
            <a:spLocks noChangeArrowheads="1"/>
          </p:cNvSpPr>
          <p:nvPr/>
        </p:nvSpPr>
        <p:spPr bwMode="auto">
          <a:xfrm>
            <a:off x="1066800" y="1905000"/>
            <a:ext cx="8077200" cy="1200329"/>
          </a:xfrm>
          <a:prstGeom prst="rect">
            <a:avLst/>
          </a:prstGeom>
          <a:noFill/>
          <a:ln w="9525">
            <a:noFill/>
            <a:miter lim="800000"/>
            <a:headEnd/>
            <a:tailEnd/>
          </a:ln>
        </p:spPr>
        <p:txBody>
          <a:bodyPr wrap="square">
            <a:spAutoFit/>
          </a:bodyPr>
          <a:lstStyle/>
          <a:p>
            <a:pPr algn="just">
              <a:spcBef>
                <a:spcPct val="50000"/>
              </a:spcBef>
            </a:pPr>
            <a:endParaRPr lang="en-US" dirty="0">
              <a:latin typeface="Cambria" panose="02040503050406030204" pitchFamily="18" charset="0"/>
            </a:endParaRPr>
          </a:p>
          <a:p>
            <a:pPr algn="just">
              <a:spcBef>
                <a:spcPct val="50000"/>
              </a:spcBef>
            </a:pPr>
            <a:endParaRPr lang="en-US" dirty="0">
              <a:latin typeface="Cambria" panose="02040503050406030204" pitchFamily="18" charset="0"/>
            </a:endParaRPr>
          </a:p>
          <a:p>
            <a:pPr algn="just">
              <a:spcBef>
                <a:spcPct val="50000"/>
              </a:spcBef>
            </a:pPr>
            <a:endParaRPr lang="en-US" dirty="0">
              <a:latin typeface="Cambria" panose="02040503050406030204" pitchFamily="18" charset="0"/>
            </a:endParaRPr>
          </a:p>
        </p:txBody>
      </p:sp>
      <p:sp>
        <p:nvSpPr>
          <p:cNvPr id="25601" name="Rectangle 1"/>
          <p:cNvSpPr>
            <a:spLocks noChangeArrowheads="1"/>
          </p:cNvSpPr>
          <p:nvPr/>
        </p:nvSpPr>
        <p:spPr bwMode="auto">
          <a:xfrm>
            <a:off x="0" y="1676400"/>
            <a:ext cx="9144000"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 typeface="Wingdings" pitchFamily="2" charset="2"/>
              <a:buChar char="§"/>
              <a:tabLst/>
            </a:pPr>
            <a:r>
              <a:rPr kumimoji="0" lang="en-US" sz="2000" b="0" i="0" u="none" strike="noStrike" cap="none" normalizeH="0" baseline="0" dirty="0">
                <a:ln>
                  <a:noFill/>
                </a:ln>
                <a:solidFill>
                  <a:srgbClr val="222222"/>
                </a:solidFill>
                <a:effectLst/>
                <a:latin typeface="Times New Roman" pitchFamily="18" charset="0"/>
                <a:ea typeface="Times New Roman" pitchFamily="18" charset="0"/>
                <a:cs typeface="Times New Roman" pitchFamily="18" charset="0"/>
              </a:rPr>
              <a:t>An Internet Protocol address is also known as IP address. </a:t>
            </a:r>
          </a:p>
          <a:p>
            <a:pPr marL="0" marR="0" lvl="0" indent="0" algn="just" defTabSz="914400" rtl="0" eaLnBrk="1" fontAlgn="base" latinLnBrk="0" hangingPunct="1">
              <a:lnSpc>
                <a:spcPct val="100000"/>
              </a:lnSpc>
              <a:spcBef>
                <a:spcPct val="0"/>
              </a:spcBef>
              <a:spcAft>
                <a:spcPct val="0"/>
              </a:spcAft>
              <a:buClrTx/>
              <a:buSzTx/>
              <a:buFont typeface="Wingdings" pitchFamily="2" charset="2"/>
              <a:buChar char="§"/>
              <a:tabLst/>
            </a:pPr>
            <a:r>
              <a:rPr kumimoji="0" lang="en-US" sz="2000" b="0" i="0" u="none" strike="noStrike" cap="none" normalizeH="0" baseline="0" dirty="0">
                <a:ln>
                  <a:noFill/>
                </a:ln>
                <a:solidFill>
                  <a:srgbClr val="222222"/>
                </a:solidFill>
                <a:effectLst/>
                <a:latin typeface="Times New Roman" pitchFamily="18" charset="0"/>
                <a:ea typeface="Times New Roman" pitchFamily="18" charset="0"/>
                <a:cs typeface="Times New Roman" pitchFamily="18" charset="0"/>
              </a:rPr>
              <a:t>It is a numerical label which assigned to each device connected to a computer network          which uses the IP for  communication.</a:t>
            </a:r>
            <a:endParaRPr lang="en-US" sz="2000" dirty="0">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 typeface="Wingdings" pitchFamily="2" charset="2"/>
              <a:buChar char="§"/>
              <a:tabLst/>
            </a:pPr>
            <a:r>
              <a:rPr kumimoji="0" lang="en-US" sz="2000" b="0" i="0" u="none" strike="noStrike" cap="none" normalizeH="0" baseline="0" dirty="0">
                <a:ln>
                  <a:noFill/>
                </a:ln>
                <a:solidFill>
                  <a:srgbClr val="222222"/>
                </a:solidFill>
                <a:effectLst/>
                <a:latin typeface="Times New Roman" pitchFamily="18" charset="0"/>
                <a:ea typeface="Times New Roman" pitchFamily="18" charset="0"/>
                <a:cs typeface="Times New Roman" pitchFamily="18" charset="0"/>
              </a:rPr>
              <a:t>IP address act as an identifier for a specific machine on a particular network.</a:t>
            </a:r>
          </a:p>
          <a:p>
            <a:pPr marL="0" marR="0" lvl="0" indent="0" algn="just" defTabSz="914400" rtl="0" eaLnBrk="1" fontAlgn="base" latinLnBrk="0" hangingPunct="1">
              <a:lnSpc>
                <a:spcPct val="100000"/>
              </a:lnSpc>
              <a:spcBef>
                <a:spcPct val="0"/>
              </a:spcBef>
              <a:spcAft>
                <a:spcPct val="0"/>
              </a:spcAft>
              <a:buClrTx/>
              <a:buSzTx/>
              <a:buFont typeface="Wingdings" pitchFamily="2" charset="2"/>
              <a:buChar char="§"/>
              <a:tabLst/>
            </a:pPr>
            <a:r>
              <a:rPr kumimoji="0" lang="en-US" sz="2000" b="0" i="0" u="none" strike="noStrike" cap="none" normalizeH="0" baseline="0" dirty="0">
                <a:ln>
                  <a:noFill/>
                </a:ln>
                <a:solidFill>
                  <a:srgbClr val="222222"/>
                </a:solidFill>
                <a:effectLst/>
                <a:latin typeface="Times New Roman" pitchFamily="18" charset="0"/>
                <a:ea typeface="Times New Roman" pitchFamily="18" charset="0"/>
                <a:cs typeface="Times New Roman" pitchFamily="18" charset="0"/>
              </a:rPr>
              <a:t>The IP address is also called IP number and internet address. </a:t>
            </a:r>
          </a:p>
          <a:p>
            <a:pPr marL="0" marR="0" lvl="0" indent="0" algn="just" defTabSz="914400" rtl="0" eaLnBrk="1" fontAlgn="base" latinLnBrk="0" hangingPunct="1">
              <a:lnSpc>
                <a:spcPct val="100000"/>
              </a:lnSpc>
              <a:spcBef>
                <a:spcPct val="0"/>
              </a:spcBef>
              <a:spcAft>
                <a:spcPct val="0"/>
              </a:spcAft>
              <a:buClrTx/>
              <a:buSzTx/>
              <a:buFont typeface="Wingdings" pitchFamily="2" charset="2"/>
              <a:buChar char="§"/>
              <a:tabLst/>
            </a:pPr>
            <a:r>
              <a:rPr kumimoji="0" lang="en-US" sz="2000" b="0" i="0" u="none" strike="noStrike" cap="none" normalizeH="0" baseline="0" dirty="0">
                <a:ln>
                  <a:noFill/>
                </a:ln>
                <a:solidFill>
                  <a:srgbClr val="222222"/>
                </a:solidFill>
                <a:effectLst/>
                <a:latin typeface="Times New Roman" pitchFamily="18" charset="0"/>
                <a:ea typeface="Times New Roman" pitchFamily="18" charset="0"/>
                <a:cs typeface="Times New Roman" pitchFamily="18" charset="0"/>
              </a:rPr>
              <a:t>IP address specifies the technical format of the addressing and packets scheme.</a:t>
            </a:r>
          </a:p>
          <a:p>
            <a:pPr marL="0" marR="0" lvl="0" indent="0" algn="just" defTabSz="914400" rtl="0" eaLnBrk="1" fontAlgn="base" latinLnBrk="0" hangingPunct="1">
              <a:lnSpc>
                <a:spcPct val="100000"/>
              </a:lnSpc>
              <a:spcBef>
                <a:spcPct val="0"/>
              </a:spcBef>
              <a:spcAft>
                <a:spcPct val="0"/>
              </a:spcAft>
              <a:buClrTx/>
              <a:buSzTx/>
              <a:buFont typeface="Wingdings" pitchFamily="2" charset="2"/>
              <a:buChar char="§"/>
              <a:tabLst/>
            </a:pPr>
            <a:r>
              <a:rPr kumimoji="0" lang="en-US" sz="2000" b="0" i="0" u="none" strike="noStrike" cap="none" normalizeH="0" baseline="0" dirty="0">
                <a:ln>
                  <a:noFill/>
                </a:ln>
                <a:solidFill>
                  <a:srgbClr val="222222"/>
                </a:solidFill>
                <a:effectLst/>
                <a:latin typeface="Times New Roman" pitchFamily="18" charset="0"/>
                <a:ea typeface="Times New Roman" pitchFamily="18" charset="0"/>
                <a:cs typeface="Times New Roman" pitchFamily="18" charset="0"/>
              </a:rPr>
              <a:t>Most networks combine IP with a TCP (Transmission Control Protocol). It also allows developing a virtual connection between a destination and a source</a:t>
            </a:r>
            <a:r>
              <a:rPr kumimoji="0" lang="en-US" sz="1300" b="0" i="0" u="none" strike="noStrike" cap="none" normalizeH="0" baseline="0" dirty="0">
                <a:ln>
                  <a:noFill/>
                </a:ln>
                <a:solidFill>
                  <a:srgbClr val="222222"/>
                </a:solidFill>
                <a:effectLst/>
                <a:latin typeface="Source Sans Pro"/>
                <a:ea typeface="Times New Roman" pitchFamily="18" charset="0"/>
                <a:cs typeface="Times New Roman" pitchFamily="18" charset="0"/>
              </a:rPr>
              <a: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758474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85800"/>
            <a:ext cx="8001001" cy="914400"/>
          </a:xfrm>
        </p:spPr>
        <p:txBody>
          <a:bodyPr/>
          <a:lstStyle/>
          <a:p>
            <a:br>
              <a:rPr lang="en-IN" dirty="0"/>
            </a:br>
            <a:r>
              <a:rPr lang="en-IN" dirty="0"/>
              <a:t>What is IPv4?</a:t>
            </a:r>
            <a:br>
              <a:rPr lang="en-US" dirty="0"/>
            </a:br>
            <a:endParaRPr lang="en-US" dirty="0">
              <a:solidFill>
                <a:srgbClr val="FF0000"/>
              </a:solidFill>
            </a:endParaRPr>
          </a:p>
        </p:txBody>
      </p:sp>
      <p:sp>
        <p:nvSpPr>
          <p:cNvPr id="3" name="Content Placeholder 2"/>
          <p:cNvSpPr>
            <a:spLocks noGrp="1"/>
          </p:cNvSpPr>
          <p:nvPr>
            <p:ph idx="1"/>
          </p:nvPr>
        </p:nvSpPr>
        <p:spPr>
          <a:xfrm>
            <a:off x="533400" y="1752600"/>
            <a:ext cx="8382000" cy="4495800"/>
          </a:xfrm>
        </p:spPr>
        <p:txBody>
          <a:bodyPr>
            <a:normAutofit/>
          </a:bodyPr>
          <a:lstStyle/>
          <a:p>
            <a:pPr algn="just"/>
            <a:r>
              <a:rPr lang="en-IN" dirty="0"/>
              <a:t>IPv4 was the first version of IP. It was deployed for production in the ARPANET in 1983. Today it is most widely used IP version. It is used to identify devices on a network using an addressing system.</a:t>
            </a:r>
            <a:endParaRPr lang="en-US" dirty="0"/>
          </a:p>
          <a:p>
            <a:pPr algn="just"/>
            <a:r>
              <a:rPr lang="en-IN" dirty="0"/>
              <a:t>The IPv4 uses a 32-bit address scheme allowing to store 2^32 addresses which is more than 4 billion addresses. Till date, it is considered the primary Internet Protocol and carries 94% of Internet traffic.</a:t>
            </a:r>
            <a:endParaRPr lang="en-US" dirty="0"/>
          </a:p>
          <a:p>
            <a:pPr algn="just"/>
            <a:endParaRPr lang="en-US" dirty="0"/>
          </a:p>
        </p:txBody>
      </p:sp>
    </p:spTree>
    <p:extLst>
      <p:ext uri="{BB962C8B-B14F-4D97-AF65-F5344CB8AC3E}">
        <p14:creationId xmlns:p14="http://schemas.microsoft.com/office/powerpoint/2010/main" val="523449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458200" cy="609600"/>
          </a:xfrm>
        </p:spPr>
        <p:txBody>
          <a:bodyPr/>
          <a:lstStyle/>
          <a:p>
            <a:br>
              <a:rPr lang="en-IN" dirty="0"/>
            </a:br>
            <a:r>
              <a:rPr lang="en-IN" dirty="0"/>
              <a:t>What is IPv6?</a:t>
            </a:r>
            <a:br>
              <a:rPr lang="en-US" dirty="0"/>
            </a:br>
            <a:endParaRPr lang="en-IN" dirty="0">
              <a:solidFill>
                <a:srgbClr val="FF0000"/>
              </a:solidFill>
            </a:endParaRPr>
          </a:p>
        </p:txBody>
      </p:sp>
      <p:sp>
        <p:nvSpPr>
          <p:cNvPr id="3" name="Content Placeholder 2"/>
          <p:cNvSpPr>
            <a:spLocks noGrp="1"/>
          </p:cNvSpPr>
          <p:nvPr>
            <p:ph idx="1"/>
          </p:nvPr>
        </p:nvSpPr>
        <p:spPr/>
        <p:txBody>
          <a:bodyPr/>
          <a:lstStyle/>
          <a:p>
            <a:pPr algn="just"/>
            <a:r>
              <a:rPr lang="en-IN" dirty="0"/>
              <a:t>It is the most recent version of the Internet Protocol. Internet Engineer Taskforce initiated it in early 1994. The design and development of that suite is now called IPv6.</a:t>
            </a:r>
            <a:endParaRPr lang="en-US" dirty="0"/>
          </a:p>
          <a:p>
            <a:pPr algn="just"/>
            <a:r>
              <a:rPr lang="en-IN" dirty="0"/>
              <a:t>This new IP address version is being deployed to </a:t>
            </a:r>
            <a:r>
              <a:rPr lang="en-IN" dirty="0" err="1"/>
              <a:t>fulfill</a:t>
            </a:r>
            <a:r>
              <a:rPr lang="en-IN" dirty="0"/>
              <a:t> the need for more Internet addresses. It was aimed to resolve issues which are associated with IPv4. With 128-bit address space, it allows 340 </a:t>
            </a:r>
            <a:r>
              <a:rPr lang="en-IN" dirty="0" err="1"/>
              <a:t>undecillion</a:t>
            </a:r>
            <a:r>
              <a:rPr lang="en-IN" dirty="0"/>
              <a:t> unique address space. IPv6 also called </a:t>
            </a:r>
            <a:r>
              <a:rPr lang="en-IN" dirty="0" err="1"/>
              <a:t>IPng</a:t>
            </a:r>
            <a:r>
              <a:rPr lang="en-IN" dirty="0"/>
              <a:t> (Internet Protocol next generation).</a:t>
            </a:r>
            <a:endParaRPr lang="en-US" dirty="0"/>
          </a:p>
          <a:p>
            <a:pPr>
              <a:buNone/>
            </a:pPr>
            <a:br>
              <a:rPr lang="en-IN" dirty="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DIFFERENCE </a:t>
            </a:r>
          </a:p>
        </p:txBody>
      </p:sp>
      <p:sp>
        <p:nvSpPr>
          <p:cNvPr id="3" name="Content Placeholder 2"/>
          <p:cNvSpPr>
            <a:spLocks noGrp="1"/>
          </p:cNvSpPr>
          <p:nvPr>
            <p:ph idx="1"/>
          </p:nvPr>
        </p:nvSpPr>
        <p:spPr/>
        <p:txBody>
          <a:bodyPr>
            <a:normAutofit/>
          </a:bodyPr>
          <a:lstStyle/>
          <a:p>
            <a:pPr lvl="0" algn="just"/>
            <a:r>
              <a:rPr lang="en-IN" sz="2000" dirty="0">
                <a:latin typeface="Times New Roman" pitchFamily="18" charset="0"/>
                <a:cs typeface="Times New Roman" pitchFamily="18" charset="0"/>
              </a:rPr>
              <a:t>IPv4 is 32-Bit IP address whereas IPv6 is a 128-Bit IP address.</a:t>
            </a:r>
            <a:endParaRPr lang="en-US" sz="2000" dirty="0">
              <a:latin typeface="Times New Roman" pitchFamily="18" charset="0"/>
              <a:cs typeface="Times New Roman" pitchFamily="18" charset="0"/>
            </a:endParaRPr>
          </a:p>
          <a:p>
            <a:pPr lvl="0" algn="just"/>
            <a:r>
              <a:rPr lang="en-IN" sz="2000" dirty="0">
                <a:latin typeface="Times New Roman" pitchFamily="18" charset="0"/>
                <a:cs typeface="Times New Roman" pitchFamily="18" charset="0"/>
              </a:rPr>
              <a:t>IPv4 is a numeric addressing method whereas IPv6 is an alphanumeric addressing method.</a:t>
            </a:r>
            <a:endParaRPr lang="en-US" sz="2000" dirty="0">
              <a:latin typeface="Times New Roman" pitchFamily="18" charset="0"/>
              <a:cs typeface="Times New Roman" pitchFamily="18" charset="0"/>
            </a:endParaRPr>
          </a:p>
          <a:p>
            <a:pPr lvl="0" algn="just"/>
            <a:r>
              <a:rPr lang="en-IN" sz="2000" dirty="0">
                <a:latin typeface="Times New Roman" pitchFamily="18" charset="0"/>
                <a:cs typeface="Times New Roman" pitchFamily="18" charset="0"/>
              </a:rPr>
              <a:t>IPv4 binary bits are separated by a dot(.) whereas IPv6 binary bits are separated by a colon(:).</a:t>
            </a:r>
            <a:endParaRPr lang="en-US" sz="2000" dirty="0">
              <a:latin typeface="Times New Roman" pitchFamily="18" charset="0"/>
              <a:cs typeface="Times New Roman" pitchFamily="18" charset="0"/>
            </a:endParaRPr>
          </a:p>
          <a:p>
            <a:pPr lvl="0" algn="just"/>
            <a:r>
              <a:rPr lang="en-IN" sz="2000" dirty="0">
                <a:latin typeface="Times New Roman" pitchFamily="18" charset="0"/>
                <a:cs typeface="Times New Roman" pitchFamily="18" charset="0"/>
              </a:rPr>
              <a:t>IPv4 offers 12 header fields whereas IPv6 offers 8 header fields.</a:t>
            </a:r>
            <a:endParaRPr lang="en-US" sz="2000" dirty="0">
              <a:latin typeface="Times New Roman" pitchFamily="18" charset="0"/>
              <a:cs typeface="Times New Roman" pitchFamily="18" charset="0"/>
            </a:endParaRPr>
          </a:p>
          <a:p>
            <a:pPr lvl="0" algn="just"/>
            <a:r>
              <a:rPr lang="en-IN" sz="2000" dirty="0">
                <a:latin typeface="Times New Roman" pitchFamily="18" charset="0"/>
                <a:cs typeface="Times New Roman" pitchFamily="18" charset="0"/>
              </a:rPr>
              <a:t>IPv4 supports broadcast whereas IPv6 doesn’t support broadcast.</a:t>
            </a:r>
            <a:endParaRPr lang="en-US" sz="2000" dirty="0">
              <a:latin typeface="Times New Roman" pitchFamily="18" charset="0"/>
              <a:cs typeface="Times New Roman" pitchFamily="18" charset="0"/>
            </a:endParaRPr>
          </a:p>
          <a:p>
            <a:pPr lvl="0" algn="just"/>
            <a:r>
              <a:rPr lang="en-IN" sz="2000" dirty="0">
                <a:latin typeface="Times New Roman" pitchFamily="18" charset="0"/>
                <a:cs typeface="Times New Roman" pitchFamily="18" charset="0"/>
              </a:rPr>
              <a:t>IPv4 has checksum fields while IPv6 doesn’t have checksum fields</a:t>
            </a:r>
            <a:endParaRPr lang="en-US" sz="2000" dirty="0">
              <a:latin typeface="Times New Roman" pitchFamily="18" charset="0"/>
              <a:cs typeface="Times New Roman" pitchFamily="18" charset="0"/>
            </a:endParaRPr>
          </a:p>
          <a:p>
            <a:pPr lvl="0" algn="just"/>
            <a:r>
              <a:rPr lang="en-IN" sz="2000" dirty="0">
                <a:latin typeface="Times New Roman" pitchFamily="18" charset="0"/>
                <a:cs typeface="Times New Roman" pitchFamily="18" charset="0"/>
              </a:rPr>
              <a:t>IPv4 supports VLSM (Virtual Length Subnet Mask) whereas IPv6 doesn’t support VLSM.</a:t>
            </a:r>
            <a:endParaRPr lang="en-US" sz="2000" dirty="0">
              <a:latin typeface="Times New Roman" pitchFamily="18" charset="0"/>
              <a:cs typeface="Times New Roman" pitchFamily="18" charset="0"/>
            </a:endParaRPr>
          </a:p>
          <a:p>
            <a:pPr lvl="0" algn="just"/>
            <a:r>
              <a:rPr lang="en-IN" sz="2000" dirty="0">
                <a:latin typeface="Times New Roman" pitchFamily="18" charset="0"/>
                <a:cs typeface="Times New Roman" pitchFamily="18" charset="0"/>
              </a:rPr>
              <a:t>IPv4 uses ARP (Address Resolution Protocol) to map to MAC address whereas IPv6 uses NDP (Neighbour Discovery Protocol) to map to MAC address.</a:t>
            </a: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331565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3" name="Rectangle 7"/>
          <p:cNvSpPr>
            <a:spLocks noGrp="1" noChangeArrowheads="1"/>
          </p:cNvSpPr>
          <p:nvPr>
            <p:ph type="title"/>
          </p:nvPr>
        </p:nvSpPr>
        <p:spPr>
          <a:xfrm>
            <a:off x="457200" y="457200"/>
            <a:ext cx="8229600" cy="811212"/>
          </a:xfrm>
        </p:spPr>
        <p:txBody>
          <a:bodyPr/>
          <a:lstStyle/>
          <a:p>
            <a:pPr eaLnBrk="1" fontAlgn="auto" hangingPunct="1">
              <a:spcAft>
                <a:spcPts val="0"/>
              </a:spcAft>
              <a:defRPr/>
            </a:pPr>
            <a:r>
              <a:rPr lang="en-US" sz="3200" dirty="0"/>
              <a:t>FEATURES OF IPV4</a:t>
            </a:r>
          </a:p>
        </p:txBody>
      </p:sp>
      <p:sp>
        <p:nvSpPr>
          <p:cNvPr id="2054" name="Text Box 9"/>
          <p:cNvSpPr txBox="1">
            <a:spLocks noChangeArrowheads="1"/>
          </p:cNvSpPr>
          <p:nvPr/>
        </p:nvSpPr>
        <p:spPr bwMode="auto">
          <a:xfrm>
            <a:off x="381000" y="1600200"/>
            <a:ext cx="8382000" cy="3046988"/>
          </a:xfrm>
          <a:prstGeom prst="rect">
            <a:avLst/>
          </a:prstGeom>
          <a:noFill/>
          <a:ln w="9525">
            <a:noFill/>
            <a:miter lim="800000"/>
            <a:headEnd/>
            <a:tailEnd/>
          </a:ln>
        </p:spPr>
        <p:txBody>
          <a:bodyPr>
            <a:spAutoFit/>
          </a:bodyPr>
          <a:lstStyle/>
          <a:p>
            <a:pPr lvl="0">
              <a:buFont typeface="Arial" pitchFamily="34" charset="0"/>
              <a:buChar char="•"/>
            </a:pPr>
            <a:r>
              <a:rPr lang="en-IN" sz="2400" dirty="0"/>
              <a:t> Connectionless Protocol</a:t>
            </a:r>
            <a:endParaRPr lang="en-US" sz="2400" dirty="0"/>
          </a:p>
          <a:p>
            <a:pPr lvl="0">
              <a:buFont typeface="Arial" pitchFamily="34" charset="0"/>
              <a:buChar char="•"/>
            </a:pPr>
            <a:r>
              <a:rPr lang="en-IN" sz="2400" dirty="0"/>
              <a:t>Allow creating a simple virtual communication layer over                      diversified devices</a:t>
            </a:r>
            <a:endParaRPr lang="en-US" sz="2400" dirty="0"/>
          </a:p>
          <a:p>
            <a:pPr lvl="0">
              <a:buFont typeface="Arial" pitchFamily="34" charset="0"/>
              <a:buChar char="•"/>
            </a:pPr>
            <a:r>
              <a:rPr lang="en-IN" sz="2400" dirty="0"/>
              <a:t> It requires less memory, and ease of remembering addresses</a:t>
            </a:r>
            <a:endParaRPr lang="en-US" sz="2400" dirty="0"/>
          </a:p>
          <a:p>
            <a:pPr lvl="0">
              <a:buFont typeface="Arial" pitchFamily="34" charset="0"/>
              <a:buChar char="•"/>
            </a:pPr>
            <a:r>
              <a:rPr lang="en-IN" sz="2400" dirty="0"/>
              <a:t> Already supported protocol by millions of devices</a:t>
            </a:r>
            <a:endParaRPr lang="en-US" sz="2400" dirty="0"/>
          </a:p>
          <a:p>
            <a:pPr lvl="0">
              <a:buFont typeface="Arial" pitchFamily="34" charset="0"/>
              <a:buChar char="•"/>
            </a:pPr>
            <a:r>
              <a:rPr lang="en-IN" sz="2400" dirty="0"/>
              <a:t> Offers video libraries and conferences</a:t>
            </a:r>
            <a:endParaRPr lang="en-US" sz="2400" dirty="0"/>
          </a:p>
          <a:p>
            <a:pPr algn="just"/>
            <a:br>
              <a:rPr lang="en-US" sz="2400" dirty="0">
                <a:latin typeface="Cambria" panose="02040503050406030204" pitchFamily="18" charset="0"/>
              </a:rPr>
            </a:br>
            <a:endParaRPr lang="en-US" sz="2400" dirty="0">
              <a:latin typeface="Cambria" panose="02040503050406030204" pitchFamily="18" charset="0"/>
            </a:endParaRPr>
          </a:p>
        </p:txBody>
      </p:sp>
      <p:grpSp>
        <p:nvGrpSpPr>
          <p:cNvPr id="2" name="Group 17"/>
          <p:cNvGrpSpPr>
            <a:grpSpLocks/>
          </p:cNvGrpSpPr>
          <p:nvPr/>
        </p:nvGrpSpPr>
        <p:grpSpPr bwMode="auto">
          <a:xfrm>
            <a:off x="5929313" y="5748338"/>
            <a:ext cx="1474787" cy="458787"/>
            <a:chOff x="3735" y="3621"/>
            <a:chExt cx="929" cy="289"/>
          </a:xfrm>
        </p:grpSpPr>
        <p:sp>
          <p:nvSpPr>
            <p:cNvPr id="2057" name="Rectangle 12"/>
            <p:cNvSpPr>
              <a:spLocks noChangeArrowheads="1"/>
            </p:cNvSpPr>
            <p:nvPr/>
          </p:nvSpPr>
          <p:spPr bwMode="auto">
            <a:xfrm>
              <a:off x="3792" y="3622"/>
              <a:ext cx="872" cy="288"/>
            </a:xfrm>
            <a:prstGeom prst="rect">
              <a:avLst/>
            </a:prstGeom>
            <a:solidFill>
              <a:srgbClr val="FCFEFE"/>
            </a:solidFill>
            <a:ln w="9525">
              <a:noFill/>
              <a:miter lim="800000"/>
              <a:headEnd/>
              <a:tailEnd/>
            </a:ln>
          </p:spPr>
          <p:txBody>
            <a:bodyPr wrap="none" anchor="ctr"/>
            <a:lstStyle/>
            <a:p>
              <a:endParaRPr lang="en-US"/>
            </a:p>
          </p:txBody>
        </p:sp>
        <p:sp>
          <p:nvSpPr>
            <p:cNvPr id="2058" name="Text Box 13"/>
            <p:cNvSpPr txBox="1">
              <a:spLocks noChangeArrowheads="1"/>
            </p:cNvSpPr>
            <p:nvPr/>
          </p:nvSpPr>
          <p:spPr bwMode="auto">
            <a:xfrm>
              <a:off x="3735" y="3621"/>
              <a:ext cx="812" cy="231"/>
            </a:xfrm>
            <a:prstGeom prst="rect">
              <a:avLst/>
            </a:prstGeom>
            <a:noFill/>
            <a:ln w="9525">
              <a:noFill/>
              <a:miter lim="800000"/>
              <a:headEnd/>
              <a:tailEnd/>
            </a:ln>
          </p:spPr>
          <p:txBody>
            <a:bodyPr>
              <a:spAutoFit/>
            </a:bodyPr>
            <a:lstStyle/>
            <a:p>
              <a:pPr>
                <a:spcBef>
                  <a:spcPct val="50000"/>
                </a:spcBef>
              </a:pPr>
              <a:endParaRPr 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4294967295"/>
          </p:nvPr>
        </p:nvSpPr>
        <p:spPr bwMode="auto">
          <a:xfrm>
            <a:off x="4379913" y="6408738"/>
            <a:ext cx="2351087" cy="365125"/>
          </a:xfrm>
          <a:prstGeom prst="rect">
            <a:avLst/>
          </a:prstGeom>
          <a:noFill/>
          <a:ln>
            <a:miter lim="800000"/>
            <a:headEnd/>
            <a:tailEnd/>
          </a:ln>
        </p:spPr>
        <p:txBody>
          <a:bodyPr wrap="square" lIns="91440" tIns="45720" rIns="91440" bIns="45720" numCol="1" anchorCtr="0" compatLnSpc="1">
            <a:prstTxWarp prst="textNoShape">
              <a:avLst/>
            </a:prstTxWarp>
          </a:bodyPr>
          <a:lstStyle/>
          <a:p>
            <a:r>
              <a:rPr lang="en-US" dirty="0"/>
              <a:t>   </a:t>
            </a:r>
          </a:p>
        </p:txBody>
      </p:sp>
      <p:sp>
        <p:nvSpPr>
          <p:cNvPr id="19459" name="Text Box 4"/>
          <p:cNvSpPr txBox="1">
            <a:spLocks noChangeArrowheads="1"/>
          </p:cNvSpPr>
          <p:nvPr/>
        </p:nvSpPr>
        <p:spPr bwMode="auto">
          <a:xfrm>
            <a:off x="543732" y="1544370"/>
            <a:ext cx="7924800" cy="1985159"/>
          </a:xfrm>
          <a:prstGeom prst="rect">
            <a:avLst/>
          </a:prstGeom>
          <a:noFill/>
          <a:ln w="9525">
            <a:noFill/>
            <a:miter lim="800000"/>
            <a:headEnd/>
            <a:tailEnd/>
          </a:ln>
        </p:spPr>
        <p:txBody>
          <a:bodyPr>
            <a:spAutoFit/>
          </a:bodyPr>
          <a:lstStyle/>
          <a:p>
            <a:pPr lvl="0" algn="just">
              <a:buFont typeface="Wingdings" pitchFamily="2" charset="2"/>
              <a:buChar char="§"/>
            </a:pPr>
            <a:r>
              <a:rPr lang="en-IN" sz="2400" dirty="0"/>
              <a:t>Hierarchical addressing and routing infrastructure</a:t>
            </a:r>
            <a:endParaRPr lang="en-US" sz="2400" dirty="0"/>
          </a:p>
          <a:p>
            <a:pPr lvl="0" algn="just">
              <a:buFont typeface="Wingdings" pitchFamily="2" charset="2"/>
              <a:buChar char="§"/>
            </a:pPr>
            <a:r>
              <a:rPr lang="en-IN" sz="2400" dirty="0" err="1"/>
              <a:t>Stateful</a:t>
            </a:r>
            <a:r>
              <a:rPr lang="en-IN" sz="2400" dirty="0"/>
              <a:t> and Stateless configuration</a:t>
            </a:r>
            <a:endParaRPr lang="en-US" sz="2400" dirty="0"/>
          </a:p>
          <a:p>
            <a:pPr lvl="0" algn="just">
              <a:buFont typeface="Wingdings" pitchFamily="2" charset="2"/>
              <a:buChar char="§"/>
            </a:pPr>
            <a:r>
              <a:rPr lang="en-IN" sz="2400" dirty="0"/>
              <a:t>Support for quality of service (</a:t>
            </a:r>
            <a:r>
              <a:rPr lang="en-IN" sz="2400" dirty="0" err="1"/>
              <a:t>QoS</a:t>
            </a:r>
            <a:r>
              <a:rPr lang="en-IN" sz="2400" dirty="0"/>
              <a:t>)</a:t>
            </a:r>
            <a:endParaRPr lang="en-US" sz="2400" dirty="0"/>
          </a:p>
          <a:p>
            <a:pPr lvl="0" algn="just">
              <a:buFont typeface="Wingdings" pitchFamily="2" charset="2"/>
              <a:buChar char="§"/>
            </a:pPr>
            <a:r>
              <a:rPr lang="en-IN" sz="2400" dirty="0"/>
              <a:t>An ideal protocol for </a:t>
            </a:r>
            <a:r>
              <a:rPr lang="en-IN" sz="2400" dirty="0" err="1"/>
              <a:t>neighboring</a:t>
            </a:r>
            <a:r>
              <a:rPr lang="en-IN" sz="2400" dirty="0"/>
              <a:t> node interaction</a:t>
            </a:r>
            <a:endParaRPr lang="en-US" sz="2400" dirty="0"/>
          </a:p>
          <a:p>
            <a:pPr>
              <a:spcBef>
                <a:spcPct val="50000"/>
              </a:spcBef>
            </a:pPr>
            <a:endParaRPr lang="en-US" dirty="0"/>
          </a:p>
        </p:txBody>
      </p:sp>
      <p:sp>
        <p:nvSpPr>
          <p:cNvPr id="4" name="Rectangle 4"/>
          <p:cNvSpPr>
            <a:spLocks noGrp="1" noChangeArrowheads="1"/>
          </p:cNvSpPr>
          <p:nvPr>
            <p:ph type="title"/>
          </p:nvPr>
        </p:nvSpPr>
        <p:spPr>
          <a:xfrm>
            <a:off x="990600" y="533400"/>
            <a:ext cx="7924800" cy="609600"/>
          </a:xfrm>
        </p:spPr>
        <p:txBody>
          <a:bodyPr/>
          <a:lstStyle/>
          <a:p>
            <a:pPr>
              <a:defRPr/>
            </a:pPr>
            <a:br>
              <a:rPr lang="en-IN" sz="3200" dirty="0"/>
            </a:br>
            <a:r>
              <a:rPr lang="en-IN" sz="3200" dirty="0"/>
              <a:t>Features of IPv6</a:t>
            </a:r>
            <a:br>
              <a:rPr lang="en-US" sz="3200" dirty="0"/>
            </a:br>
            <a:endParaRPr lang="en-US" sz="3200"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a:xfrm>
            <a:off x="381000" y="381000"/>
            <a:ext cx="8229600" cy="1143000"/>
          </a:xfrm>
        </p:spPr>
        <p:txBody>
          <a:bodyPr/>
          <a:lstStyle/>
          <a:p>
            <a:pPr eaLnBrk="1" hangingPunct="1"/>
            <a:r>
              <a:rPr lang="en-US" dirty="0"/>
              <a:t>Difference between IPV4 and IPV6</a:t>
            </a:r>
          </a:p>
        </p:txBody>
      </p:sp>
      <p:sp>
        <p:nvSpPr>
          <p:cNvPr id="17411" name="Text Box 5"/>
          <p:cNvSpPr txBox="1">
            <a:spLocks noChangeArrowheads="1"/>
          </p:cNvSpPr>
          <p:nvPr/>
        </p:nvSpPr>
        <p:spPr bwMode="auto">
          <a:xfrm>
            <a:off x="762000" y="1295400"/>
            <a:ext cx="8077200" cy="366713"/>
          </a:xfrm>
          <a:prstGeom prst="rect">
            <a:avLst/>
          </a:prstGeom>
          <a:noFill/>
          <a:ln w="9525">
            <a:noFill/>
            <a:miter lim="800000"/>
            <a:headEnd/>
            <a:tailEnd/>
          </a:ln>
        </p:spPr>
        <p:txBody>
          <a:bodyPr>
            <a:spAutoFit/>
          </a:bodyPr>
          <a:lstStyle/>
          <a:p>
            <a:pPr>
              <a:spcBef>
                <a:spcPct val="50000"/>
              </a:spcBef>
            </a:pPr>
            <a:endParaRPr lang="en-US" dirty="0"/>
          </a:p>
        </p:txBody>
      </p:sp>
      <p:pic>
        <p:nvPicPr>
          <p:cNvPr id="7" name="Picture 6" descr="IMG3.png"/>
          <p:cNvPicPr>
            <a:picLocks noChangeAspect="1"/>
          </p:cNvPicPr>
          <p:nvPr/>
        </p:nvPicPr>
        <p:blipFill>
          <a:blip r:embed="rId2"/>
          <a:stretch>
            <a:fillRect/>
          </a:stretch>
        </p:blipFill>
        <p:spPr>
          <a:xfrm>
            <a:off x="0" y="1666628"/>
            <a:ext cx="9144000" cy="4505571"/>
          </a:xfrm>
          <a:prstGeom prst="rect">
            <a:avLst/>
          </a:prstGeom>
        </p:spPr>
      </p:pic>
    </p:spTree>
    <p:extLst>
      <p:ext uri="{BB962C8B-B14F-4D97-AF65-F5344CB8AC3E}">
        <p14:creationId xmlns:p14="http://schemas.microsoft.com/office/powerpoint/2010/main" val="1946077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4983</TotalTime>
  <Words>698</Words>
  <Application>Microsoft Office PowerPoint</Application>
  <PresentationFormat>On-screen Show (4:3)</PresentationFormat>
  <Paragraphs>64</Paragraphs>
  <Slides>11</Slides>
  <Notes>1</Notes>
  <HiddenSlides>1</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11</vt:i4>
      </vt:variant>
    </vt:vector>
  </HeadingPairs>
  <TitlesOfParts>
    <vt:vector size="23" baseType="lpstr">
      <vt:lpstr>Arial</vt:lpstr>
      <vt:lpstr>Arial Black</vt:lpstr>
      <vt:lpstr>Calibri</vt:lpstr>
      <vt:lpstr>Cambria</vt:lpstr>
      <vt:lpstr>Raleway Thin</vt:lpstr>
      <vt:lpstr>Source Sans Pro</vt:lpstr>
      <vt:lpstr>Times</vt:lpstr>
      <vt:lpstr>Times New Roman</vt:lpstr>
      <vt:lpstr>TimesNewRoman,Bold</vt:lpstr>
      <vt:lpstr>Wingdings</vt:lpstr>
      <vt:lpstr>Office Theme</vt:lpstr>
      <vt:lpstr>Custom Design</vt:lpstr>
      <vt:lpstr>PowerPoint Presentation</vt:lpstr>
      <vt:lpstr>PowerPoint Presentation</vt:lpstr>
      <vt:lpstr> What is IP? </vt:lpstr>
      <vt:lpstr> What is IPv4? </vt:lpstr>
      <vt:lpstr> What is IPv6? </vt:lpstr>
      <vt:lpstr>KEY DIFFERENCE </vt:lpstr>
      <vt:lpstr>FEATURES OF IPV4</vt:lpstr>
      <vt:lpstr> Features of IPv6 </vt:lpstr>
      <vt:lpstr>Difference between IPV4 and IPV6</vt:lpstr>
      <vt:lpstr>References</vt:lpstr>
      <vt:lpstr>E- Books Recommended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cgc</dc:creator>
  <cp:lastModifiedBy>puneet kaur</cp:lastModifiedBy>
  <cp:revision>1007</cp:revision>
  <dcterms:created xsi:type="dcterms:W3CDTF">2013-12-12T17:34:34Z</dcterms:created>
  <dcterms:modified xsi:type="dcterms:W3CDTF">2023-02-04T05:42:55Z</dcterms:modified>
</cp:coreProperties>
</file>