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5" r:id="rId16"/>
    <p:sldId id="316" r:id="rId17"/>
    <p:sldId id="313" r:id="rId18"/>
    <p:sldId id="314" r:id="rId19"/>
    <p:sldId id="317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905000" y="2971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905000" y="4114800"/>
            <a:ext cx="6172200" cy="151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small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81000" y="1143000"/>
            <a:ext cx="86106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-2.2</a:t>
            </a: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(Public Key Cryptography)</a:t>
            </a:r>
            <a:endParaRPr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Source A produces a message in plaintext X = [X1, X2,…XM]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M elements of X are letters in some finite alphabet.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B generates a related pair of keys: a public key, </a:t>
            </a:r>
            <a:r>
              <a:rPr lang="en-US" dirty="0" err="1"/>
              <a:t>PUb</a:t>
            </a:r>
            <a:r>
              <a:rPr lang="en-US" dirty="0"/>
              <a:t>, and a private key, </a:t>
            </a:r>
            <a:r>
              <a:rPr lang="en-US" dirty="0" err="1"/>
              <a:t>PRb</a:t>
            </a:r>
            <a:r>
              <a:rPr lang="en-US" dirty="0"/>
              <a:t>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 err="1"/>
              <a:t>PRb</a:t>
            </a:r>
            <a:r>
              <a:rPr lang="en-US" dirty="0"/>
              <a:t> is known only to B, whereas </a:t>
            </a:r>
            <a:r>
              <a:rPr lang="en-US" dirty="0" err="1"/>
              <a:t>PUb</a:t>
            </a:r>
            <a:r>
              <a:rPr lang="en-US" dirty="0"/>
              <a:t> is publicly available and therefore accessible by 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924800" cy="6096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With the message X and the encryption key </a:t>
            </a:r>
            <a:r>
              <a:rPr lang="en-US" dirty="0" err="1"/>
              <a:t>PUb</a:t>
            </a:r>
            <a:r>
              <a:rPr lang="en-US" dirty="0"/>
              <a:t> as input, A forms the </a:t>
            </a:r>
            <a:r>
              <a:rPr lang="en-US" dirty="0" err="1"/>
              <a:t>ciphertext</a:t>
            </a:r>
            <a:r>
              <a:rPr lang="en-US" dirty="0"/>
              <a:t> Y = [Y1, Y2,…YM]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intended receiver, in possession of the matching private key, is able to invert the transformation: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895600"/>
            <a:ext cx="2562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943476"/>
            <a:ext cx="2590800" cy="58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We know that either of the two related keys can be used for encryption, with the other being used for decryption.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This enables a rather different cryptographic scheme to be implemented for providing authentication.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370962"/>
            <a:ext cx="3048000" cy="157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1"/>
            <a:ext cx="881696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In this case, the entire encrypted message serves as a digital signature.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impossible to alter the message without access to A’s private key, so the message is authenticated both in terms of source and in terms of data integrity.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This approach does not provide Confidentiality (because any observer can decrypt the message by using the sender’s public key).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dirty="0"/>
              <a:t>It is, however, possible to provide both the authentication function and confidentiality by a double use of the public-key scheme.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dirty="0"/>
              <a:t>Complex in nature. Must be exercised four times rather than two in each communication.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352800"/>
            <a:ext cx="44767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95" y="1657350"/>
            <a:ext cx="8879589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Applications for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Public-key systems are characterized by the use of a cryptographic algorithm with two keys, one held private and one available publicly.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Depending on the application, the sender uses either the sender’s private key or the receiver’s public key, or both, to perform some type of cryptographic function.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Public-key cryptosystems can be classified into three categories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Applications for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Encryption /decryption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sender encrypts a message with the recipient’s public key.</a:t>
            </a:r>
          </a:p>
          <a:p>
            <a:pPr marL="514350" indent="-514350" algn="just">
              <a:spcBef>
                <a:spcPct val="20000"/>
              </a:spcBef>
              <a:buAutoNum type="arabicPeriod" startAt="2"/>
            </a:pPr>
            <a:r>
              <a:rPr lang="en-US" dirty="0"/>
              <a:t>Digital signature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sender “signs” a message with its private key. 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Signing is achieved by a cryptographic algorithm applied to the message or to a small block of data that is a function of the message.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Applications for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AutoNum type="arabicPeriod" startAt="3"/>
            </a:pPr>
            <a:r>
              <a:rPr lang="en-US" dirty="0"/>
              <a:t>Key Exchange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Two sides cooperate to exchange a session key. Several different approaches are possible, involving the private key(s) of one or both parties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1219200" y="838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Principles of Public Key Cryptosystem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/>
            <a:r>
              <a:rPr lang="en-US" dirty="0"/>
              <a:t>Public-key cryptography evolved from two of the most difficult problems associated with symmetric encryption.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Key distribution under symmetric encryption requires</a:t>
            </a:r>
          </a:p>
          <a:p>
            <a:pPr marL="971550" lvl="1" indent="-514350" algn="just">
              <a:buFont typeface="+mj-lt"/>
              <a:buAutoNum type="alphaUcPeriod"/>
            </a:pPr>
            <a:r>
              <a:rPr lang="en-US" dirty="0"/>
              <a:t>either that two communicants already share a key, which somehow has been distributed to them</a:t>
            </a:r>
          </a:p>
          <a:p>
            <a:pPr lvl="1" indent="-514350" algn="just">
              <a:buFont typeface="+mj-lt"/>
              <a:buAutoNum type="alphaUcPeriod"/>
            </a:pPr>
            <a:r>
              <a:rPr lang="en-US" dirty="0"/>
              <a:t>Or the use of a key distribution center (KDC).</a:t>
            </a:r>
          </a:p>
          <a:p>
            <a:pPr lvl="1" indent="-514350" algn="just">
              <a:buNone/>
            </a:pPr>
            <a:endParaRPr lang="en-US" dirty="0"/>
          </a:p>
          <a:p>
            <a:pPr lvl="1" indent="-51435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Key secrecy is a major concern</a:t>
            </a:r>
          </a:p>
          <a:p>
            <a:pPr lvl="1" indent="-514350"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Need of Digital signatures </a:t>
            </a:r>
          </a:p>
          <a:p>
            <a:endParaRPr lang="en-US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Key Cryptosystem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/>
            <a:r>
              <a:rPr lang="en-US" dirty="0"/>
              <a:t>Also known as Asymmetric Encryption.</a:t>
            </a:r>
          </a:p>
          <a:p>
            <a:pPr marL="514350" indent="-514350" algn="just"/>
            <a:r>
              <a:rPr lang="en-US" dirty="0"/>
              <a:t>Public key algorithms rely on one key for encryption and a different but related key for decryption.</a:t>
            </a:r>
          </a:p>
          <a:p>
            <a:pPr marL="514350" indent="-514350" algn="just"/>
            <a:r>
              <a:rPr lang="en-US" dirty="0"/>
              <a:t>These algorithms have the following important characteristic.</a:t>
            </a:r>
          </a:p>
          <a:p>
            <a:pPr marL="971550" lvl="1" indent="-514350" algn="just"/>
            <a:r>
              <a:rPr lang="en-US" dirty="0"/>
              <a:t>It is computationally infeasible to determine the decryption key given only knowledge of the cryptographic algorithm and the encryption key.</a:t>
            </a:r>
          </a:p>
          <a:p>
            <a:pPr marL="971550" lvl="1" indent="-514350" algn="just"/>
            <a:r>
              <a:rPr lang="en-US" dirty="0"/>
              <a:t>Either of the two related keys can be used for encryption, with the other used for decryption.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</a:rPr>
              <a:t>Terminology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ClrTx/>
              <a:buSzTx/>
              <a:defRPr/>
            </a:pPr>
            <a:r>
              <a:rPr lang="en-US" b="1" dirty="0"/>
              <a:t>Plaintext :</a:t>
            </a:r>
            <a:r>
              <a:rPr lang="en-US" dirty="0"/>
              <a:t> Original message</a:t>
            </a:r>
          </a:p>
          <a:p>
            <a:pPr marL="514350" lvl="0" indent="-514350" algn="just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ClrTx/>
              <a:buSzTx/>
              <a:defRPr/>
            </a:pPr>
            <a:r>
              <a:rPr lang="en-US" b="1" dirty="0" err="1"/>
              <a:t>Ciphertext</a:t>
            </a:r>
            <a:r>
              <a:rPr lang="en-US" b="1" dirty="0"/>
              <a:t> : </a:t>
            </a:r>
            <a:r>
              <a:rPr lang="en-US" dirty="0"/>
              <a:t>Coded message</a:t>
            </a:r>
          </a:p>
          <a:p>
            <a:pPr marL="514350" lvl="0" indent="-514350" algn="just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ClrTx/>
              <a:buSzTx/>
              <a:defRPr/>
            </a:pPr>
            <a:r>
              <a:rPr lang="en-US" b="1" dirty="0"/>
              <a:t>Encryption / Enciphering :</a:t>
            </a:r>
            <a:r>
              <a:rPr lang="en-US" dirty="0"/>
              <a:t> Process of converting from plaintext to </a:t>
            </a:r>
            <a:r>
              <a:rPr lang="en-US" dirty="0" err="1"/>
              <a:t>ciphertext</a:t>
            </a:r>
            <a:endParaRPr lang="en-US" dirty="0"/>
          </a:p>
          <a:p>
            <a:pPr marL="514350" lvl="0" indent="-514350" algn="just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ClrTx/>
              <a:buSzTx/>
              <a:defRPr/>
            </a:pPr>
            <a:r>
              <a:rPr lang="en-US" b="1" dirty="0"/>
              <a:t>Decryption / Deciphering : </a:t>
            </a:r>
            <a:r>
              <a:rPr lang="en-US" dirty="0"/>
              <a:t>Restoring the plaintext from </a:t>
            </a:r>
            <a:r>
              <a:rPr lang="en-US" dirty="0" err="1"/>
              <a:t>ciphertext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Key Cryptosystems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</a:rPr>
              <a:t>Public Key Cryptosystems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0" indent="-514350" algn="just">
              <a:spcBef>
                <a:spcPct val="20000"/>
              </a:spcBef>
              <a:buNone/>
            </a:pPr>
            <a:r>
              <a:rPr lang="en-US" dirty="0"/>
              <a:t>Essential Steps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Each user generates a pair of keys to be used for the encryption and decryption of messages.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Each user places one of the two keys in a public register or other accessible file. This is the public key.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companion key is kept private. This is Private  Key.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Each user maintains a collection of public keys obtained from others.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Key Cryptosystem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799"/>
            <a:ext cx="8382000" cy="482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Key Cryptosystem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594915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Key Cryptosystems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>Public Key Cryptosystems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With this approach, all participants have access to public keys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Private keys are generated locally by each participant and therefore need never be distributed.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As long as a user’s private key remains protected and secret, incoming communication is secure. 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At any time, a system can change its private key and publish the companion public key to replace its old public key.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73386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780</Words>
  <Application>Microsoft Office PowerPoint</Application>
  <PresentationFormat>On-screen Show (4:3)</PresentationFormat>
  <Paragraphs>96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Century</vt:lpstr>
      <vt:lpstr>Noto Sans Symbols</vt:lpstr>
      <vt:lpstr>Times New Roman</vt:lpstr>
      <vt:lpstr>Wingdings</vt:lpstr>
      <vt:lpstr>Office Theme</vt:lpstr>
      <vt:lpstr>PowerPoint Presentation</vt:lpstr>
      <vt:lpstr>Principles of Public Key Cryptosystem</vt:lpstr>
      <vt:lpstr>Public Key Cryptosystem</vt:lpstr>
      <vt:lpstr>Terminology Terminology </vt:lpstr>
      <vt:lpstr>Public Key Cryptosystems Public Key Cryptosystems </vt:lpstr>
      <vt:lpstr>Public Key Cryptosystem</vt:lpstr>
      <vt:lpstr>Public Key Cryptosystem</vt:lpstr>
      <vt:lpstr>Public Key Cryptosystems Public Key Cryptosystems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Applications for Public Key Systems </vt:lpstr>
      <vt:lpstr>Applications for Public Key Systems </vt:lpstr>
      <vt:lpstr>Applications for Public Key Systems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RAHUL KUMAR</cp:lastModifiedBy>
  <cp:revision>24</cp:revision>
  <dcterms:modified xsi:type="dcterms:W3CDTF">2023-04-15T19:03:46Z</dcterms:modified>
</cp:coreProperties>
</file>