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solidFill>
            <a:schemeClr val="lt1"/>
          </a:solidFill>
          <a:ln w="19050" cap="sq" cmpd="thinThick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  <a:defRPr sz="2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2804329" y="0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2804329" y="87868"/>
            <a:ext cx="61872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 Engineering (CCE)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/>
          <p:nvPr/>
        </p:nvSpPr>
        <p:spPr>
          <a:xfrm>
            <a:off x="3009795" y="0"/>
            <a:ext cx="6058005" cy="353943"/>
          </a:xfrm>
          <a:prstGeom prst="rect">
            <a:avLst/>
          </a:prstGeom>
          <a:solidFill>
            <a:srgbClr val="63242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Communicationq Engineering (CCE)</a:t>
            </a:r>
            <a:endParaRPr sz="1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 rot="5400000">
            <a:off x="2286000" y="228600"/>
            <a:ext cx="4267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Institute of Engineering (UIE)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88900" cap="flat" cmpd="thickThin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1" descr="https://encrypted-tbn3.gstatic.com/images?q=tbn:ANd9GcTyg3Gq4WoxkxO75aZWNEjYFvavmMfWdiMvs57jpDF8YRR3yCybqQ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2400" y="152400"/>
            <a:ext cx="768000" cy="1219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edia.geeksforgeeks.org/wp-content/uploads/implementation-of-diffie-hellman-algorithm.p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1905000" y="29718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1905000" y="4114800"/>
            <a:ext cx="6172200" cy="151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1" i="0" u="none" strike="noStrike" cap="small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381000" y="1143000"/>
            <a:ext cx="8610600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(RSA Algorithm &amp; </a:t>
            </a:r>
            <a:r>
              <a:rPr lang="en-US" sz="40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Diffie</a:t>
            </a:r>
            <a:r>
              <a:rPr lang="en-US" sz="4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Hellman Algorithm)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144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Security of RSA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8153400" cy="4648200"/>
          </a:xfrm>
        </p:spPr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Four possible approaches to attacking the RSA algorithm are </a:t>
            </a:r>
          </a:p>
          <a:p>
            <a:pPr marL="514350" indent="-514350" algn="just">
              <a:spcBef>
                <a:spcPct val="20000"/>
              </a:spcBef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Brute force attack</a:t>
            </a: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Involves trying all possible private keys.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Defense against the brute-force approach is to use a large key space. Thus, the larger the number of bits in d.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key generation and encryption/decryption, are complex.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The larger the size of the key, the slower the system will run.</a:t>
            </a:r>
          </a:p>
          <a:p>
            <a:pPr marL="514350" indent="-514350" algn="just">
              <a:spcBef>
                <a:spcPct val="20000"/>
              </a:spcBef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Security of RSA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752600"/>
            <a:ext cx="8077200" cy="4495800"/>
          </a:xfrm>
        </p:spPr>
        <p:txBody>
          <a:bodyPr/>
          <a:lstStyle/>
          <a:p>
            <a:pPr marL="514350" indent="-514350" algn="just">
              <a:spcBef>
                <a:spcPct val="20000"/>
              </a:spcBef>
              <a:buAutoNum type="arabicPeriod" startAt="2"/>
            </a:pPr>
            <a:r>
              <a:rPr lang="en-US" dirty="0">
                <a:solidFill>
                  <a:srgbClr val="FF0000"/>
                </a:solidFill>
              </a:rPr>
              <a:t>Mathematical attacks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Effort to factoring the product of two primes.</a:t>
            </a:r>
          </a:p>
          <a:p>
            <a:pPr marL="514350" indent="-514350" algn="just">
              <a:spcBef>
                <a:spcPct val="20000"/>
              </a:spcBef>
              <a:buNone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AutoNum type="arabicPeriod" startAt="3"/>
            </a:pPr>
            <a:r>
              <a:rPr lang="en-US" dirty="0">
                <a:solidFill>
                  <a:srgbClr val="FF0000"/>
                </a:solidFill>
              </a:rPr>
              <a:t>Timing attacks</a:t>
            </a:r>
            <a:endParaRPr lang="en-US" dirty="0"/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These depend on the running time of the decryption algorithm.</a:t>
            </a:r>
          </a:p>
          <a:p>
            <a:pPr marL="514350" indent="-514350" algn="just">
              <a:spcBef>
                <a:spcPct val="20000"/>
              </a:spcBef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AutoNum type="arabicPeriod" startAt="4"/>
            </a:pPr>
            <a:r>
              <a:rPr lang="en-US" dirty="0">
                <a:solidFill>
                  <a:srgbClr val="FF0000"/>
                </a:solidFill>
              </a:rPr>
              <a:t>Chosen </a:t>
            </a:r>
            <a:r>
              <a:rPr lang="en-US" dirty="0" err="1">
                <a:solidFill>
                  <a:srgbClr val="FF0000"/>
                </a:solidFill>
              </a:rPr>
              <a:t>ciphertext</a:t>
            </a:r>
            <a:r>
              <a:rPr lang="en-US" dirty="0">
                <a:solidFill>
                  <a:srgbClr val="FF0000"/>
                </a:solidFill>
              </a:rPr>
              <a:t> attacks</a:t>
            </a:r>
            <a:r>
              <a:rPr lang="en-US" dirty="0"/>
              <a:t>	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This type of attack exploits properties of the RSA algorithm.</a:t>
            </a:r>
          </a:p>
          <a:p>
            <a:pPr marL="514350" indent="-514350" algn="just">
              <a:spcBef>
                <a:spcPct val="200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Diffie</a:t>
            </a:r>
            <a:r>
              <a:rPr lang="en-IN" dirty="0">
                <a:solidFill>
                  <a:srgbClr val="FF0000"/>
                </a:solidFill>
              </a:rPr>
              <a:t>-Hellman Algorithm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Elliptic Curve Cryptography (ECC)</a:t>
            </a:r>
          </a:p>
          <a:p>
            <a:endParaRPr lang="en-IN" b="1" dirty="0"/>
          </a:p>
          <a:p>
            <a:pPr fontAlgn="base"/>
            <a:r>
              <a:rPr lang="en-IN" dirty="0"/>
              <a:t>is a planar algebraic curve defined by an equation of the form</a:t>
            </a:r>
          </a:p>
          <a:p>
            <a:pPr algn="ctr" fontAlgn="base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 </a:t>
            </a:r>
            <a:r>
              <a:rPr lang="en-IN" sz="3200" dirty="0"/>
              <a:t>Y</a:t>
            </a:r>
            <a:r>
              <a:rPr lang="en-IN" sz="3200" baseline="30000" dirty="0"/>
              <a:t>2</a:t>
            </a:r>
            <a:r>
              <a:rPr lang="en-IN" sz="3200" dirty="0"/>
              <a:t>=X</a:t>
            </a:r>
            <a:r>
              <a:rPr lang="en-IN" sz="3200" baseline="30000" dirty="0"/>
              <a:t>3</a:t>
            </a:r>
            <a:r>
              <a:rPr lang="en-IN" sz="3200" dirty="0"/>
              <a:t>+ax+b</a:t>
            </a:r>
          </a:p>
          <a:p>
            <a:pPr algn="ctr" fontAlgn="base">
              <a:buNone/>
            </a:pPr>
            <a:endParaRPr lang="en-US" dirty="0"/>
          </a:p>
          <a:p>
            <a:pPr fontAlgn="base">
              <a:buNone/>
            </a:pPr>
            <a:r>
              <a:rPr lang="en-IN" dirty="0"/>
              <a:t>		Where ‘a’ is the co-efficient of x and ‘b’ is the constant of the equation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Elliptic Curve Cryptography (ECC)</a:t>
            </a:r>
            <a:br>
              <a:rPr lang="en-IN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Elliptic Curve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81534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Diffie</a:t>
            </a:r>
            <a:r>
              <a:rPr lang="en-IN" dirty="0">
                <a:solidFill>
                  <a:srgbClr val="FF0000"/>
                </a:solidFill>
              </a:rPr>
              <a:t>-Hellman Algorithm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8229600" cy="4495800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Diffie</a:t>
            </a:r>
            <a:r>
              <a:rPr lang="en-IN" dirty="0"/>
              <a:t>-Hellman algorithm is being used to establish a shared secret communications while exchanging data over a public network.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the elliptic curve is used to generate points and get the secret key using the parameters. 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For practical implementation of the algorithm, we will consider only 4 variables one prime P and G (a primitive root of P) and two private values a and b.</a:t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14400"/>
            <a:ext cx="7924800" cy="609600"/>
          </a:xfrm>
        </p:spPr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Diffie</a:t>
            </a:r>
            <a:r>
              <a:rPr lang="en-IN" dirty="0">
                <a:solidFill>
                  <a:srgbClr val="FF0000"/>
                </a:solidFill>
              </a:rPr>
              <a:t>-Hellman Algorithm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600200"/>
            <a:ext cx="8001000" cy="44958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Step by Step Explanation 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362200"/>
          <a:ext cx="6553200" cy="3657601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8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Times New Roman"/>
                          <a:ea typeface="Times New Roman"/>
                          <a:cs typeface="Times New Roman"/>
                        </a:rPr>
                        <a:t>Alice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0" marB="952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Times New Roman"/>
                          <a:ea typeface="Times New Roman"/>
                          <a:cs typeface="Times New Roman"/>
                        </a:rPr>
                        <a:t>Bob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0" marB="952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Times New Roman"/>
                          <a:cs typeface="Times New Roman"/>
                        </a:rPr>
                        <a:t>Public Keys available = P, G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133350" marB="133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Times New Roman"/>
                          <a:cs typeface="Times New Roman"/>
                        </a:rPr>
                        <a:t>Public Keys available = P, G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133350" marB="133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Times New Roman"/>
                          <a:cs typeface="Times New Roman"/>
                        </a:rPr>
                        <a:t>Private Key Selected = a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133350" marB="133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Times New Roman"/>
                          <a:cs typeface="Times New Roman"/>
                        </a:rPr>
                        <a:t>Private Key Selected = b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133350" marB="133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123">
                <a:tc>
                  <a:txBody>
                    <a:bodyPr/>
                    <a:lstStyle/>
                    <a:p>
                      <a:pPr marL="0" marR="0" algn="l" rtl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Arial"/>
                        </a:rPr>
                        <a:t>Key generated = </a:t>
                      </a:r>
                      <a:endParaRPr lang="en-US" sz="2000" b="0" i="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Arial"/>
                      </a:endParaRPr>
                    </a:p>
                    <a:p>
                      <a:pPr marL="0" marR="0" algn="l" rtl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Arial"/>
                        </a:rPr>
                        <a:t>x= </a:t>
                      </a:r>
                      <a:r>
                        <a:rPr lang="en-IN" sz="2000" b="0" i="0" u="none" strike="noStrike" cap="none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Arial"/>
                        </a:rPr>
                        <a:t>Ga</a:t>
                      </a: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Arial"/>
                        </a:rPr>
                        <a:t> mod P</a:t>
                      </a:r>
                      <a:endParaRPr lang="en-US" sz="2000" b="0" i="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Arial"/>
                      </a:endParaRPr>
                    </a:p>
                  </a:txBody>
                  <a:tcPr marL="95250" marR="95250" marT="133350" marB="133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IN" sz="2000" dirty="0">
                          <a:latin typeface="Times New Roman"/>
                          <a:ea typeface="Times New Roman"/>
                          <a:cs typeface="Times New Roman"/>
                        </a:rPr>
                        <a:t>Key generated = 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Times New Roman"/>
                          <a:cs typeface="Times New Roman"/>
                        </a:rPr>
                        <a:t>y= </a:t>
                      </a:r>
                      <a:r>
                        <a:rPr lang="en-IN" sz="2000" dirty="0" err="1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en-IN" sz="2000" baseline="30000" dirty="0" err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IN" sz="2000" baseline="30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2000" dirty="0">
                          <a:latin typeface="Times New Roman"/>
                          <a:ea typeface="Times New Roman"/>
                          <a:cs typeface="Times New Roman"/>
                        </a:rPr>
                        <a:t>mod P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IN" sz="20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133350" marB="133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Diffie</a:t>
            </a:r>
            <a:r>
              <a:rPr lang="en-IN" dirty="0">
                <a:solidFill>
                  <a:srgbClr val="FF0000"/>
                </a:solidFill>
              </a:rPr>
              <a:t>-Hellman Algorithm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Exchange of generated keys takes place</a:t>
            </a:r>
          </a:p>
          <a:p>
            <a:endParaRPr lang="en-US" dirty="0"/>
          </a:p>
          <a:p>
            <a:r>
              <a:rPr lang="en-IN" dirty="0"/>
              <a:t>Key received = y</a:t>
            </a:r>
            <a:r>
              <a:rPr lang="en-US" dirty="0"/>
              <a:t>			</a:t>
            </a:r>
            <a:r>
              <a:rPr lang="en-IN" dirty="0"/>
              <a:t>Key received = x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IN" dirty="0"/>
              <a:t>Generated Secret Key =	 	Generated Secret Key = </a:t>
            </a:r>
            <a:endParaRPr lang="en-US" dirty="0"/>
          </a:p>
          <a:p>
            <a:pPr fontAlgn="base">
              <a:buNone/>
            </a:pPr>
            <a:r>
              <a:rPr lang="en-US" dirty="0"/>
              <a:t>		</a:t>
            </a:r>
            <a:r>
              <a:rPr lang="en-IN" dirty="0"/>
              <a:t>k</a:t>
            </a:r>
            <a:r>
              <a:rPr lang="en-IN" baseline="-25000" dirty="0"/>
              <a:t>a </a:t>
            </a:r>
            <a:r>
              <a:rPr lang="en-IN" dirty="0"/>
              <a:t>= </a:t>
            </a:r>
            <a:r>
              <a:rPr lang="en-IN" dirty="0" err="1"/>
              <a:t>y</a:t>
            </a:r>
            <a:r>
              <a:rPr lang="en-IN" baseline="30000" dirty="0" err="1"/>
              <a:t>a</a:t>
            </a:r>
            <a:r>
              <a:rPr lang="en-IN" dirty="0" err="1"/>
              <a:t>mod</a:t>
            </a:r>
            <a:r>
              <a:rPr lang="en-IN" dirty="0"/>
              <a:t> P</a:t>
            </a:r>
            <a:r>
              <a:rPr lang="en-US" dirty="0"/>
              <a:t>				</a:t>
            </a:r>
            <a:r>
              <a:rPr lang="en-IN" dirty="0"/>
              <a:t>k</a:t>
            </a:r>
            <a:r>
              <a:rPr lang="en-IN" baseline="-25000" dirty="0"/>
              <a:t>b</a:t>
            </a:r>
            <a:r>
              <a:rPr lang="en-IN" dirty="0"/>
              <a:t>= </a:t>
            </a:r>
            <a:r>
              <a:rPr lang="en-IN" dirty="0" err="1"/>
              <a:t>x</a:t>
            </a:r>
            <a:r>
              <a:rPr lang="en-IN" baseline="30000" dirty="0" err="1"/>
              <a:t>b</a:t>
            </a:r>
            <a:r>
              <a:rPr lang="en-IN" dirty="0" err="1"/>
              <a:t>mod</a:t>
            </a:r>
            <a:r>
              <a:rPr lang="en-IN" dirty="0"/>
              <a:t> P</a:t>
            </a:r>
            <a:endParaRPr lang="en-US" dirty="0"/>
          </a:p>
          <a:p>
            <a:pPr fontAlgn="base">
              <a:buNone/>
            </a:pPr>
            <a:endParaRPr lang="en-IN" dirty="0"/>
          </a:p>
          <a:p>
            <a:pPr fontAlgn="base">
              <a:buNone/>
            </a:pPr>
            <a:r>
              <a:rPr lang="en-IN" dirty="0"/>
              <a:t>Algebraically it can be shown that   k</a:t>
            </a:r>
            <a:r>
              <a:rPr lang="en-IN" baseline="-25000" dirty="0"/>
              <a:t>a</a:t>
            </a:r>
            <a:r>
              <a:rPr lang="en-IN" dirty="0"/>
              <a:t>=k</a:t>
            </a:r>
            <a:r>
              <a:rPr lang="en-IN" baseline="-25000" dirty="0"/>
              <a:t>b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Diffie</a:t>
            </a:r>
            <a:r>
              <a:rPr lang="en-IN" dirty="0">
                <a:solidFill>
                  <a:srgbClr val="FF0000"/>
                </a:solidFill>
              </a:rPr>
              <a:t>-Hellman Algorithm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IN" b="1" dirty="0"/>
              <a:t>Example</a:t>
            </a:r>
            <a:r>
              <a:rPr lang="en-IN" dirty="0"/>
              <a:t> </a:t>
            </a:r>
          </a:p>
          <a:p>
            <a:pPr fontAlgn="base">
              <a:buNone/>
            </a:pPr>
            <a:endParaRPr lang="en-US" dirty="0"/>
          </a:p>
          <a:p>
            <a:pPr fontAlgn="base"/>
            <a:r>
              <a:rPr lang="en-IN" dirty="0"/>
              <a:t>Step 1: Alice and Bob get public numbers P = 23, G = 9</a:t>
            </a:r>
            <a:endParaRPr lang="en-US" dirty="0"/>
          </a:p>
          <a:p>
            <a:pPr fontAlgn="base">
              <a:buNone/>
            </a:pPr>
            <a:r>
              <a:rPr lang="en-IN" dirty="0"/>
              <a:t> </a:t>
            </a:r>
            <a:endParaRPr lang="en-US" dirty="0"/>
          </a:p>
          <a:p>
            <a:pPr fontAlgn="base"/>
            <a:r>
              <a:rPr lang="en-IN" dirty="0"/>
              <a:t>Step 2: Alice selected a private key a = 4 and</a:t>
            </a:r>
            <a:endParaRPr lang="en-US" dirty="0"/>
          </a:p>
          <a:p>
            <a:pPr fontAlgn="base">
              <a:buNone/>
            </a:pPr>
            <a:r>
              <a:rPr lang="en-IN" dirty="0"/>
              <a:t>		       Bob selected a private key b = 3</a:t>
            </a:r>
            <a:endParaRPr lang="en-US" dirty="0"/>
          </a:p>
          <a:p>
            <a:pPr fontAlgn="base">
              <a:buNone/>
            </a:pPr>
            <a:endParaRPr lang="en-US" dirty="0"/>
          </a:p>
          <a:p>
            <a:pPr fontAlgn="base"/>
            <a:r>
              <a:rPr lang="en-IN" dirty="0"/>
              <a:t>Step 3: Alice and Bob compute public values</a:t>
            </a:r>
            <a:endParaRPr lang="en-US" dirty="0"/>
          </a:p>
          <a:p>
            <a:pPr fontAlgn="base">
              <a:buNone/>
            </a:pPr>
            <a:r>
              <a:rPr lang="en-IN" dirty="0"/>
              <a:t>		       Alice:    x =(9^4 mod 23) = (6561 mod 23) = 6   	      Bob:    y = (9^3 mod 23) = (729 mod 23)  = 16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Diffie</a:t>
            </a:r>
            <a:r>
              <a:rPr lang="en-IN" dirty="0">
                <a:solidFill>
                  <a:srgbClr val="FF0000"/>
                </a:solidFill>
              </a:rPr>
              <a:t>-Hellman Algorithm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IN" dirty="0"/>
              <a:t>Step 4: Alice and Bob exchange public numbers</a:t>
            </a:r>
          </a:p>
          <a:p>
            <a:pPr fontAlgn="base">
              <a:buNone/>
            </a:pPr>
            <a:endParaRPr lang="en-US" dirty="0"/>
          </a:p>
          <a:p>
            <a:pPr fontAlgn="base"/>
            <a:r>
              <a:rPr lang="en-IN" dirty="0"/>
              <a:t>Step 5: Alice receives public key y =16 and</a:t>
            </a:r>
            <a:endParaRPr lang="en-US" dirty="0"/>
          </a:p>
          <a:p>
            <a:pPr fontAlgn="base">
              <a:buNone/>
            </a:pPr>
            <a:r>
              <a:rPr lang="en-IN" dirty="0"/>
              <a:t>	              Bob receives public key x = 6</a:t>
            </a:r>
            <a:endParaRPr lang="en-US" dirty="0"/>
          </a:p>
          <a:p>
            <a:pPr fontAlgn="base">
              <a:buNone/>
            </a:pPr>
            <a:r>
              <a:rPr lang="en-IN" dirty="0"/>
              <a:t> </a:t>
            </a:r>
            <a:endParaRPr lang="en-US" dirty="0"/>
          </a:p>
          <a:p>
            <a:pPr fontAlgn="base"/>
            <a:r>
              <a:rPr lang="en-IN" dirty="0"/>
              <a:t>Step 6: Alice and Bob compute symmetric keys</a:t>
            </a:r>
            <a:endParaRPr lang="en-US" dirty="0"/>
          </a:p>
          <a:p>
            <a:pPr fontAlgn="base">
              <a:buNone/>
            </a:pPr>
            <a:r>
              <a:rPr lang="en-IN" dirty="0"/>
              <a:t>		       Alice:  ka = </a:t>
            </a:r>
            <a:r>
              <a:rPr lang="en-IN" dirty="0" err="1"/>
              <a:t>y^a</a:t>
            </a:r>
            <a:r>
              <a:rPr lang="en-IN" dirty="0"/>
              <a:t> mod p = 65536 mod 23 = 9</a:t>
            </a:r>
            <a:r>
              <a:rPr lang="en-US" dirty="0"/>
              <a:t>	        </a:t>
            </a:r>
            <a:r>
              <a:rPr lang="en-IN" dirty="0"/>
              <a:t>               	      Bob:    kb = </a:t>
            </a:r>
            <a:r>
              <a:rPr lang="en-IN" dirty="0" err="1"/>
              <a:t>x^b</a:t>
            </a:r>
            <a:r>
              <a:rPr lang="en-IN" dirty="0"/>
              <a:t> mod p = 216 mod 23 = 9</a:t>
            </a:r>
            <a:endParaRPr lang="en-US" dirty="0"/>
          </a:p>
          <a:p>
            <a:pPr fontAlgn="base">
              <a:buNone/>
            </a:pPr>
            <a:endParaRPr lang="en-US" dirty="0"/>
          </a:p>
          <a:p>
            <a:pPr fontAlgn="base"/>
            <a:r>
              <a:rPr lang="en-IN" dirty="0"/>
              <a:t>Step 7: 9 is the shared secret.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RSA Algorithm</a:t>
            </a:r>
            <a: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sz="2400" b="1" i="0" u="none" strike="noStrike" cap="non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Developed in 1977 by Ron </a:t>
            </a:r>
            <a:r>
              <a:rPr lang="en-US" dirty="0" err="1"/>
              <a:t>Rivest</a:t>
            </a:r>
            <a:r>
              <a:rPr lang="en-US" dirty="0"/>
              <a:t>, </a:t>
            </a:r>
            <a:r>
              <a:rPr lang="en-US" dirty="0" err="1"/>
              <a:t>Adi</a:t>
            </a:r>
            <a:r>
              <a:rPr lang="en-US" dirty="0"/>
              <a:t> Shamir, and Len </a:t>
            </a:r>
            <a:r>
              <a:rPr lang="en-US" dirty="0" err="1"/>
              <a:t>Adleman</a:t>
            </a:r>
            <a:r>
              <a:rPr lang="en-US" dirty="0"/>
              <a:t> at MIT and first published in 1978.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Most widely accepted and implemented general-purpose approach to public-key encryption.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The RSA scheme is a block cipher in which the plaintext and </a:t>
            </a:r>
            <a:r>
              <a:rPr lang="en-US" dirty="0" err="1"/>
              <a:t>ciphertext</a:t>
            </a:r>
            <a:r>
              <a:rPr lang="en-US" dirty="0"/>
              <a:t> are integers between 0 and n - 1 for some n.</a:t>
            </a:r>
          </a:p>
          <a:p>
            <a:endParaRPr lang="en-US" dirty="0"/>
          </a:p>
          <a:p>
            <a:endParaRPr lang="en-US"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RSA Algorithm</a:t>
            </a:r>
            <a: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sz="2400" b="1" i="0" u="none" strike="noStrike" cap="non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RSA makes use of an expression with exponentials. 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Both sender and receiver must know the value of n. 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For some plaintext block M and </a:t>
            </a:r>
            <a:r>
              <a:rPr lang="en-US" dirty="0" err="1"/>
              <a:t>ciphertext</a:t>
            </a:r>
            <a:r>
              <a:rPr lang="en-US" dirty="0"/>
              <a:t> block C: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114800"/>
            <a:ext cx="71056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F0000"/>
              </a:buClr>
              <a:buSzPts val="4400"/>
            </a:pPr>
            <a:r>
              <a:rPr lang="en-US" dirty="0">
                <a:solidFill>
                  <a:srgbClr val="FF0000"/>
                </a:solidFill>
              </a:rPr>
              <a:t>RSA Algorithm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762000" y="16764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Sender knows the value of e.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Only receiver knows the value of d. 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Thus, this is a public-key encryption algorithm with a public key of PU = {e, n} and a private key of PR = {d, n}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343400"/>
            <a:ext cx="70294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RSA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802589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RSA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24000"/>
            <a:ext cx="8001000" cy="4495800"/>
          </a:xfrm>
        </p:spPr>
        <p:txBody>
          <a:bodyPr/>
          <a:lstStyle/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Example</a:t>
            </a:r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Select two prime numbers 	p = 17 and q = 11</a:t>
            </a:r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Calculate n = p x q = 17 × 11 = 187</a:t>
            </a:r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Calculate </a:t>
            </a:r>
            <a:r>
              <a:rPr lang="el-GR" dirty="0"/>
              <a:t>Φ</a:t>
            </a:r>
            <a:r>
              <a:rPr lang="en-US" dirty="0"/>
              <a:t>(n) = (p - 1) (q - 1) = 16 × 10 = 160</a:t>
            </a:r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Select e such that e is relatively prime to </a:t>
            </a:r>
            <a:r>
              <a:rPr lang="el-GR" dirty="0"/>
              <a:t>Φ</a:t>
            </a:r>
            <a:r>
              <a:rPr lang="en-US" dirty="0"/>
              <a:t>(n) = 160 and less than </a:t>
            </a:r>
            <a:r>
              <a:rPr lang="el-GR" dirty="0"/>
              <a:t>Φ</a:t>
            </a:r>
            <a:r>
              <a:rPr lang="en-US" dirty="0"/>
              <a:t>(n); we choose e = 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RSA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  <a:buAutoNum type="arabicPeriod" startAt="5"/>
            </a:pPr>
            <a:r>
              <a:rPr lang="en-US" dirty="0"/>
              <a:t>Determine d such that de ≡ 1 (mod 160) and d &lt; 160.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	The correct value is d = 23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	because 23 × 7 = 161 = (1 × 160) + 1; 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	d can be calculated using the extended Euclid’s 	algorithm.</a:t>
            </a:r>
          </a:p>
          <a:p>
            <a:pPr marL="514350" indent="-514350" algn="just">
              <a:spcBef>
                <a:spcPct val="20000"/>
              </a:spcBef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The resulting keys are: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	Public key PU = {7, 187} 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	Private key PR = {23, 187}.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RSA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8229600" cy="4724400"/>
          </a:xfrm>
        </p:spPr>
        <p:txBody>
          <a:bodyPr/>
          <a:lstStyle/>
          <a:p>
            <a:pPr marL="514350" indent="-514350">
              <a:spcBef>
                <a:spcPct val="20000"/>
              </a:spcBef>
              <a:buNone/>
            </a:pPr>
            <a:endParaRPr lang="en-US" dirty="0"/>
          </a:p>
          <a:p>
            <a:pPr marL="514350" indent="-514350">
              <a:spcBef>
                <a:spcPct val="20000"/>
              </a:spcBef>
              <a:buNone/>
            </a:pPr>
            <a:endParaRPr lang="en-US" dirty="0"/>
          </a:p>
          <a:p>
            <a:pPr marL="514350" indent="-514350">
              <a:spcBef>
                <a:spcPct val="20000"/>
              </a:spcBef>
              <a:buNone/>
            </a:pPr>
            <a:endParaRPr lang="en-US" dirty="0"/>
          </a:p>
          <a:p>
            <a:pPr marL="514350" indent="-514350">
              <a:spcBef>
                <a:spcPct val="20000"/>
              </a:spcBef>
              <a:buNone/>
            </a:pPr>
            <a:endParaRPr lang="en-US" dirty="0"/>
          </a:p>
          <a:p>
            <a:pPr marL="514350" indent="-514350">
              <a:spcBef>
                <a:spcPct val="20000"/>
              </a:spcBef>
              <a:buNone/>
            </a:pPr>
            <a:endParaRPr lang="en-US" dirty="0"/>
          </a:p>
          <a:p>
            <a:pPr marL="514350" indent="-514350">
              <a:spcBef>
                <a:spcPct val="20000"/>
              </a:spcBef>
              <a:buNone/>
            </a:pPr>
            <a:endParaRPr lang="en-US" dirty="0"/>
          </a:p>
          <a:p>
            <a:pPr marL="514350" indent="-514350">
              <a:spcBef>
                <a:spcPct val="200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 = 88</a:t>
            </a:r>
          </a:p>
          <a:p>
            <a:pPr marL="514350" indent="-514350">
              <a:spcBef>
                <a:spcPct val="200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	=	 88</a:t>
            </a:r>
            <a:r>
              <a:rPr lang="en-US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187</a:t>
            </a:r>
          </a:p>
          <a:p>
            <a:pPr marL="514350" indent="-514350">
              <a:spcBef>
                <a:spcPct val="200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	(88</a:t>
            </a:r>
            <a:r>
              <a:rPr lang="en-US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187) x (88</a:t>
            </a:r>
            <a:r>
              <a:rPr lang="en-US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187) x (88</a:t>
            </a:r>
            <a:r>
              <a:rPr lang="en-US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187)</a:t>
            </a:r>
          </a:p>
          <a:p>
            <a:pPr marL="514350" indent="-514350">
              <a:spcBef>
                <a:spcPct val="200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	11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8131311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Requirements  of RSA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It is possible to find values of e, d, n such that 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n = M for all M &lt; n.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It is relatively easy to calculate Me mod n and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30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mod n for all values of M &lt; n.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It is infeasible to determine d given e and 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390</Words>
  <Application>Microsoft Office PowerPoint</Application>
  <PresentationFormat>On-screen Show (4:3)</PresentationFormat>
  <Paragraphs>137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</vt:lpstr>
      <vt:lpstr>Century</vt:lpstr>
      <vt:lpstr>Noto Sans Symbols</vt:lpstr>
      <vt:lpstr>Times New Roman</vt:lpstr>
      <vt:lpstr>Wingdings</vt:lpstr>
      <vt:lpstr>Office Theme</vt:lpstr>
      <vt:lpstr>PowerPoint Presentation</vt:lpstr>
      <vt:lpstr>RSA Algorithm </vt:lpstr>
      <vt:lpstr>RSA Algorithm </vt:lpstr>
      <vt:lpstr>RSA Algorithm</vt:lpstr>
      <vt:lpstr>RSA Algorithm</vt:lpstr>
      <vt:lpstr>RSA Algorithm</vt:lpstr>
      <vt:lpstr>RSA Algorithm</vt:lpstr>
      <vt:lpstr>RSA Algorithm</vt:lpstr>
      <vt:lpstr>Requirements  of RSA Algorithm</vt:lpstr>
      <vt:lpstr>Security of RSA Algorithm</vt:lpstr>
      <vt:lpstr>Security of RSA Algorithm</vt:lpstr>
      <vt:lpstr>Diffie-Hellman Algorithm </vt:lpstr>
      <vt:lpstr>Elliptic Curve Cryptography (ECC) </vt:lpstr>
      <vt:lpstr>Diffie-Hellman Algorithm </vt:lpstr>
      <vt:lpstr>Diffie-Hellman Algorithm </vt:lpstr>
      <vt:lpstr>Diffie-Hellman Algorithm </vt:lpstr>
      <vt:lpstr>Diffie-Hellman Algorithm </vt:lpstr>
      <vt:lpstr>Diffie-Hellman Algorithm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RAHUL KUMAR</cp:lastModifiedBy>
  <cp:revision>25</cp:revision>
  <dcterms:modified xsi:type="dcterms:W3CDTF">2023-04-15T19:05:54Z</dcterms:modified>
</cp:coreProperties>
</file>