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0"/>
  </p:notesMasterIdLst>
  <p:handoutMasterIdLst>
    <p:handoutMasterId r:id="rId21"/>
  </p:handoutMasterIdLst>
  <p:sldIdLst>
    <p:sldId id="567" r:id="rId3"/>
    <p:sldId id="543" r:id="rId4"/>
    <p:sldId id="732" r:id="rId5"/>
    <p:sldId id="733" r:id="rId6"/>
    <p:sldId id="734" r:id="rId7"/>
    <p:sldId id="735" r:id="rId8"/>
    <p:sldId id="736" r:id="rId9"/>
    <p:sldId id="563" r:id="rId10"/>
    <p:sldId id="737" r:id="rId11"/>
    <p:sldId id="738" r:id="rId12"/>
    <p:sldId id="562" r:id="rId13"/>
    <p:sldId id="739" r:id="rId14"/>
    <p:sldId id="740" r:id="rId15"/>
    <p:sldId id="741" r:id="rId16"/>
    <p:sldId id="742" r:id="rId17"/>
    <p:sldId id="743" r:id="rId18"/>
    <p:sldId id="74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67" autoAdjust="0"/>
  </p:normalViewPr>
  <p:slideViewPr>
    <p:cSldViewPr>
      <p:cViewPr varScale="1">
        <p:scale>
          <a:sx n="84" d="100"/>
          <a:sy n="84" d="100"/>
        </p:scale>
        <p:origin x="142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4/19/2023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037514"/>
          </a:xfrm>
          <a:prstGeom prst="rect">
            <a:avLst/>
          </a:prstGeom>
        </p:spPr>
        <p:txBody>
          <a:bodyPr wrap="square" lIns="82058" tIns="41029" rIns="82058" bIns="41029">
            <a:spAutoFit/>
          </a:bodyPr>
          <a:lstStyle/>
          <a:p>
            <a:pPr algn="ctr"/>
            <a:endParaRPr lang="en-IN" sz="4000" dirty="0">
              <a:effectLst/>
              <a:latin typeface="TimesNewRoman,Bold"/>
              <a:ea typeface="Calibri" panose="020F0502020204030204" pitchFamily="34" charset="0"/>
              <a:cs typeface="TimesNewRoman,Bold"/>
            </a:endParaRPr>
          </a:p>
          <a:p>
            <a:pPr algn="ctr"/>
            <a:endParaRPr lang="en-IN" sz="4000" dirty="0">
              <a:latin typeface="TimesNewRoman,Bold"/>
              <a:cs typeface="Times New Roman" pitchFamily="18" charset="0"/>
            </a:endParaRPr>
          </a:p>
          <a:p>
            <a:pPr algn="ctr"/>
            <a:r>
              <a:rPr lang="en-US" sz="4000" dirty="0">
                <a:latin typeface="Times New Roman" pitchFamily="18" charset="0"/>
                <a:cs typeface="Times New Roman" pitchFamily="18" charset="0"/>
              </a:rPr>
              <a:t>Digital Signatures</a:t>
            </a: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Elements of Digital Signature Process</a:t>
            </a:r>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Group 3">
            <a:extLst>
              <a:ext uri="{FF2B5EF4-FFF2-40B4-BE49-F238E27FC236}">
                <a16:creationId xmlns:a16="http://schemas.microsoft.com/office/drawing/2014/main" id="{307CBE38-E28E-4B44-BF82-84CAADB2E5E9}"/>
              </a:ext>
            </a:extLst>
          </p:cNvPr>
          <p:cNvGrpSpPr/>
          <p:nvPr/>
        </p:nvGrpSpPr>
        <p:grpSpPr>
          <a:xfrm>
            <a:off x="228600" y="1524001"/>
            <a:ext cx="8686800" cy="4724400"/>
            <a:chOff x="228600" y="1209859"/>
            <a:chExt cx="8534400" cy="5495741"/>
          </a:xfrm>
        </p:grpSpPr>
        <p:pic>
          <p:nvPicPr>
            <p:cNvPr id="5" name="Picture 5">
              <a:extLst>
                <a:ext uri="{FF2B5EF4-FFF2-40B4-BE49-F238E27FC236}">
                  <a16:creationId xmlns:a16="http://schemas.microsoft.com/office/drawing/2014/main" id="{DA68159C-7F9D-4139-B9BE-3E9C8E333D38}"/>
                </a:ext>
              </a:extLst>
            </p:cNvPr>
            <p:cNvPicPr>
              <a:picLocks noChangeAspect="1" noChangeArrowheads="1"/>
            </p:cNvPicPr>
            <p:nvPr/>
          </p:nvPicPr>
          <p:blipFill>
            <a:blip r:embed="rId2"/>
            <a:srcRect/>
            <a:stretch>
              <a:fillRect/>
            </a:stretch>
          </p:blipFill>
          <p:spPr bwMode="auto">
            <a:xfrm>
              <a:off x="228600" y="1621503"/>
              <a:ext cx="8534400" cy="5084097"/>
            </a:xfrm>
            <a:prstGeom prst="rect">
              <a:avLst/>
            </a:prstGeom>
            <a:noFill/>
            <a:ln w="9525">
              <a:noFill/>
              <a:miter lim="800000"/>
              <a:headEnd/>
              <a:tailEnd/>
            </a:ln>
            <a:effectLst/>
          </p:spPr>
        </p:pic>
        <p:pic>
          <p:nvPicPr>
            <p:cNvPr id="6" name="Picture 6">
              <a:extLst>
                <a:ext uri="{FF2B5EF4-FFF2-40B4-BE49-F238E27FC236}">
                  <a16:creationId xmlns:a16="http://schemas.microsoft.com/office/drawing/2014/main" id="{2E34EDF2-4FCA-4360-B86F-E83765F12945}"/>
                </a:ext>
              </a:extLst>
            </p:cNvPr>
            <p:cNvPicPr>
              <a:picLocks noChangeAspect="1" noChangeArrowheads="1"/>
            </p:cNvPicPr>
            <p:nvPr/>
          </p:nvPicPr>
          <p:blipFill>
            <a:blip r:embed="rId3"/>
            <a:srcRect/>
            <a:stretch>
              <a:fillRect/>
            </a:stretch>
          </p:blipFill>
          <p:spPr bwMode="auto">
            <a:xfrm>
              <a:off x="228600" y="1209859"/>
              <a:ext cx="8534400" cy="466541"/>
            </a:xfrm>
            <a:prstGeom prst="rect">
              <a:avLst/>
            </a:prstGeom>
            <a:noFill/>
            <a:ln w="9525">
              <a:noFill/>
              <a:miter lim="800000"/>
              <a:headEnd/>
              <a:tailEnd/>
            </a:ln>
            <a:effectLst/>
          </p:spPr>
        </p:pic>
      </p:grpSp>
    </p:spTree>
    <p:extLst>
      <p:ext uri="{BB962C8B-B14F-4D97-AF65-F5344CB8AC3E}">
        <p14:creationId xmlns:p14="http://schemas.microsoft.com/office/powerpoint/2010/main" val="204211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Properties of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It must verify the author and the date and time of the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authenticate the contents at the time of the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verifiable by third parties, to resolve disputes.</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Thus, the digital signature function includes the authentication function.</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Digital Signature Requirement</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The signature must be a bit pattern that depends on the message being signed.</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signature must use some information unique to the sender to prevent both forgery and denial.</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relatively easy to produce the digital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relatively easy to recognize and verify the digital signature.</a:t>
            </a:r>
          </a:p>
        </p:txBody>
      </p:sp>
    </p:spTree>
    <p:extLst>
      <p:ext uri="{BB962C8B-B14F-4D97-AF65-F5344CB8AC3E}">
        <p14:creationId xmlns:p14="http://schemas.microsoft.com/office/powerpoint/2010/main" val="51114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Digital Signature Requirement</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It must be computationally infeasible to forge a digital signature, either by constructing a new message for an existing digital signature or by constructing a fraudulent digital signature for a given message.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practical to retain a copy of the digital signature in storage.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Generic process and elements of digital signature fulfill these requirements.</a:t>
            </a:r>
          </a:p>
        </p:txBody>
      </p:sp>
    </p:spTree>
    <p:extLst>
      <p:ext uri="{BB962C8B-B14F-4D97-AF65-F5344CB8AC3E}">
        <p14:creationId xmlns:p14="http://schemas.microsoft.com/office/powerpoint/2010/main" val="142035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The term direct digital signature refers to a digital signature scheme that involves only the communicating parties (source, destination).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is assumed that the destination knows the public key of the source.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Generally Confidentiality can be provided by encrypting the entire message plus signature with a shared secret key (symmetric encryption)</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3894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fontScale="92500" lnSpcReduction="10000"/>
          </a:bodyPr>
          <a:lstStyle/>
          <a:p>
            <a:pPr marL="514350" indent="-514350" algn="just">
              <a:buFont typeface="Wingdings" pitchFamily="2" charset="2"/>
              <a:buChar char="q"/>
            </a:pPr>
            <a:r>
              <a:rPr lang="en-US" sz="2400" dirty="0">
                <a:latin typeface="Times New Roman" pitchFamily="18" charset="0"/>
                <a:cs typeface="Times New Roman" pitchFamily="18" charset="0"/>
              </a:rPr>
              <a:t>It is important to perform the signature function first and then an outer confidentiality function.  </a:t>
            </a:r>
            <a:r>
              <a:rPr lang="en-US" sz="2400" b="1" dirty="0">
                <a:latin typeface="Times New Roman" pitchFamily="18" charset="0"/>
                <a:cs typeface="Times New Roman" pitchFamily="18" charset="0"/>
              </a:rPr>
              <a:t>(Why?)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In case of dispute, some third party must view the message and its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the signature is calculated on an encrypted message, then the third party also needs access to the decryption key to read the original message.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However, if the signature is the inner operation, then the recipient can store the plaintext message and its signature for later use in dispute resolution.</a:t>
            </a:r>
          </a:p>
        </p:txBody>
      </p:sp>
    </p:spTree>
    <p:extLst>
      <p:ext uri="{BB962C8B-B14F-4D97-AF65-F5344CB8AC3E}">
        <p14:creationId xmlns:p14="http://schemas.microsoft.com/office/powerpoint/2010/main" val="20198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validity of this scheme depends on the security of the sender’s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a sender later wishes to deny sending a particular message, the sender can claim that the private key was lost or stolen and that someone else forged his or her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Administrative controls relating to the security of private keys can be employed to thwart or at least weaken this ploy, but the threat is still there, at least to some degree.</a:t>
            </a:r>
          </a:p>
        </p:txBody>
      </p:sp>
    </p:spTree>
    <p:extLst>
      <p:ext uri="{BB962C8B-B14F-4D97-AF65-F5344CB8AC3E}">
        <p14:creationId xmlns:p14="http://schemas.microsoft.com/office/powerpoint/2010/main" val="1594626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Example : Every signed message to include a timestamp (date and time) and to require prompt reporting of compromised keys to a central authority.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Another threat is that some private key might actually be stolen from X at time T. The opponent can then send a message signed with X’s signature and stamped with a time before or equal to 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universally accepted technique for dealing with these threats is the use of a digital certificate and certificate authorities. </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3188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Message authentication protects two parties who exchange messages from any third party.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However, it does not protect the two parties against each other.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Several forms of dispute between the two are possible.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514350" indent="-514350" algn="just">
              <a:buNone/>
            </a:pPr>
            <a:r>
              <a:rPr lang="en-US" sz="2400" dirty="0">
                <a:latin typeface="Times New Roman" pitchFamily="18" charset="0"/>
                <a:cs typeface="Times New Roman" pitchFamily="18" charset="0"/>
              </a:rPr>
              <a:t>Example-1 : John sends an authenticated message to Mary.</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Here two disputes may arise:</a:t>
            </a:r>
          </a:p>
          <a:p>
            <a:pPr marL="514350" indent="-514350" algn="just">
              <a:buNone/>
            </a:pPr>
            <a:endParaRPr lang="en-US" sz="2400" dirty="0">
              <a:latin typeface="Times New Roman" pitchFamily="18" charset="0"/>
              <a:cs typeface="Times New Roman" pitchFamily="18" charset="0"/>
            </a:endParaRPr>
          </a:p>
          <a:p>
            <a:pPr marL="514350" indent="-514350" algn="just">
              <a:buAutoNum type="arabicPeriod"/>
            </a:pPr>
            <a:r>
              <a:rPr lang="en-US" sz="2400" dirty="0">
                <a:latin typeface="Times New Roman" pitchFamily="18" charset="0"/>
                <a:cs typeface="Times New Roman" pitchFamily="18" charset="0"/>
              </a:rPr>
              <a:t>Mary may forge a different message and claim that it came from John. Mary would create a message and append an authentication code using the key that John and Mary share.</a:t>
            </a:r>
          </a:p>
          <a:p>
            <a:pPr marL="514350" indent="-514350" algn="just">
              <a:buAutoNum type="arabicPeriod"/>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2. 	John can deny sending the message. Because it is possible for Mary to forge a message, there is no way to prove that John did in fact send the message.</a:t>
            </a:r>
          </a:p>
        </p:txBody>
      </p:sp>
    </p:spTree>
    <p:extLst>
      <p:ext uri="{BB962C8B-B14F-4D97-AF65-F5344CB8AC3E}">
        <p14:creationId xmlns:p14="http://schemas.microsoft.com/office/powerpoint/2010/main" val="338401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None/>
            </a:pPr>
            <a:r>
              <a:rPr lang="en-US" sz="2400" dirty="0">
                <a:latin typeface="Times New Roman" pitchFamily="18" charset="0"/>
                <a:cs typeface="Times New Roman" pitchFamily="18" charset="0"/>
              </a:rPr>
              <a:t>Example-2</a:t>
            </a:r>
          </a:p>
          <a:p>
            <a:pPr marL="514350" indent="-514350" algn="just">
              <a:buNone/>
            </a:pPr>
            <a:r>
              <a:rPr lang="en-US" sz="2400" dirty="0">
                <a:latin typeface="Times New Roman" pitchFamily="18" charset="0"/>
                <a:cs typeface="Times New Roman" pitchFamily="18" charset="0"/>
              </a:rPr>
              <a:t>	An electronic funds transfer takes place, and the receiver increases the amount of funds transferred and claims that the larger amount had arrived from the sender.</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Example-3</a:t>
            </a:r>
          </a:p>
          <a:p>
            <a:pPr marL="514350" indent="-514350" algn="just">
              <a:buNone/>
            </a:pPr>
            <a:r>
              <a:rPr lang="en-US" sz="2400" dirty="0">
                <a:latin typeface="Times New Roman" pitchFamily="18" charset="0"/>
                <a:cs typeface="Times New Roman" pitchFamily="18" charset="0"/>
              </a:rPr>
              <a:t>	An electronic mail message contains instructions to a stockbroker for a transaction that subsequently turns out badly. The sender pretends that the message was never sent.</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3860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In situations where there is not complete trust between sender and receiver, something more than authentication is needed.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most attractive solution to this problem is the digital signature.</a:t>
            </a:r>
          </a:p>
        </p:txBody>
      </p:sp>
    </p:spTree>
    <p:extLst>
      <p:ext uri="{BB962C8B-B14F-4D97-AF65-F5344CB8AC3E}">
        <p14:creationId xmlns:p14="http://schemas.microsoft.com/office/powerpoint/2010/main" val="81229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Digital signature is an authentication mechanism that enables the creator of a message to attach a code that acts as a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Typically the signature is formed by taking the hash of the message and encrypting the message with the creator’s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signature guarantees the source and integrity of the message.</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3897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digital signature standard (DSS) is a standard that uses the secure hash algorithm (SHA).</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Most important development under public-key cryptography.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010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Generic Model of Digital Signature Process</a:t>
            </a:r>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Group 3">
            <a:extLst>
              <a:ext uri="{FF2B5EF4-FFF2-40B4-BE49-F238E27FC236}">
                <a16:creationId xmlns:a16="http://schemas.microsoft.com/office/drawing/2014/main" id="{BE9C165E-19FA-4276-A611-A6F04D9DFBF1}"/>
              </a:ext>
            </a:extLst>
          </p:cNvPr>
          <p:cNvGrpSpPr/>
          <p:nvPr/>
        </p:nvGrpSpPr>
        <p:grpSpPr>
          <a:xfrm>
            <a:off x="152400" y="1371600"/>
            <a:ext cx="8686800" cy="4876800"/>
            <a:chOff x="1905000" y="2286000"/>
            <a:chExt cx="5334000" cy="3990975"/>
          </a:xfrm>
        </p:grpSpPr>
        <p:pic>
          <p:nvPicPr>
            <p:cNvPr id="5" name="Picture 3">
              <a:extLst>
                <a:ext uri="{FF2B5EF4-FFF2-40B4-BE49-F238E27FC236}">
                  <a16:creationId xmlns:a16="http://schemas.microsoft.com/office/drawing/2014/main" id="{53BF5BF7-134E-4EEC-A28E-531DDF16B09D}"/>
                </a:ext>
              </a:extLst>
            </p:cNvPr>
            <p:cNvPicPr>
              <a:picLocks noChangeAspect="1" noChangeArrowheads="1"/>
            </p:cNvPicPr>
            <p:nvPr/>
          </p:nvPicPr>
          <p:blipFill>
            <a:blip r:embed="rId2"/>
            <a:srcRect/>
            <a:stretch>
              <a:fillRect/>
            </a:stretch>
          </p:blipFill>
          <p:spPr bwMode="auto">
            <a:xfrm>
              <a:off x="1905000" y="2667000"/>
              <a:ext cx="5334000" cy="3609975"/>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BD02F8F2-1ACB-498E-95D6-87F623BAD3E9}"/>
                </a:ext>
              </a:extLst>
            </p:cNvPr>
            <p:cNvPicPr>
              <a:picLocks noChangeAspect="1" noChangeArrowheads="1"/>
            </p:cNvPicPr>
            <p:nvPr/>
          </p:nvPicPr>
          <p:blipFill>
            <a:blip r:embed="rId3"/>
            <a:srcRect/>
            <a:stretch>
              <a:fillRect/>
            </a:stretch>
          </p:blipFill>
          <p:spPr bwMode="auto">
            <a:xfrm>
              <a:off x="1905000" y="2286000"/>
              <a:ext cx="5333999" cy="412025"/>
            </a:xfrm>
            <a:prstGeom prst="rect">
              <a:avLst/>
            </a:prstGeom>
            <a:noFill/>
            <a:ln w="9525">
              <a:noFill/>
              <a:miter lim="800000"/>
              <a:headEnd/>
              <a:tailEnd/>
            </a:ln>
            <a:effec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Generic Model of Digital Signature Process</a:t>
            </a:r>
            <a:endParaRPr lang="en-US" dirty="0"/>
          </a:p>
        </p:txBody>
      </p:sp>
      <p:sp>
        <p:nvSpPr>
          <p:cNvPr id="3" name="Content Placeholder 2"/>
          <p:cNvSpPr>
            <a:spLocks noGrp="1"/>
          </p:cNvSpPr>
          <p:nvPr>
            <p:ph idx="1"/>
          </p:nvPr>
        </p:nvSpPr>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Bob can sign a message using a digital signature generation algorithm.</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inputs to the algorithm are the message and Bob’s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Any other user, say Alice, can verify the signature using a verification algorithm, whose inputs are the message, the signature, and Bob’s public key.</a:t>
            </a:r>
          </a:p>
          <a:p>
            <a:pPr marL="0" indent="0">
              <a:buNone/>
            </a:pPr>
            <a:endParaRPr lang="en-US" dirty="0"/>
          </a:p>
        </p:txBody>
      </p:sp>
    </p:spTree>
    <p:extLst>
      <p:ext uri="{BB962C8B-B14F-4D97-AF65-F5344CB8AC3E}">
        <p14:creationId xmlns:p14="http://schemas.microsoft.com/office/powerpoint/2010/main" val="3877693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5024</TotalTime>
  <Words>811</Words>
  <Application>Microsoft Office PowerPoint</Application>
  <PresentationFormat>On-screen Show (4:3)</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Cambria</vt:lpstr>
      <vt:lpstr>Times New Roman</vt:lpstr>
      <vt:lpstr>TimesNewRoman,Bold</vt:lpstr>
      <vt:lpstr>Wingdings</vt:lpstr>
      <vt:lpstr>Office Theme</vt:lpstr>
      <vt:lpstr>Custom Design</vt:lpstr>
      <vt:lpstr>PowerPoint Presentation</vt:lpstr>
      <vt:lpstr>Why Digital Signatures? </vt:lpstr>
      <vt:lpstr>Why Digital Signatures? </vt:lpstr>
      <vt:lpstr>Why Digital Signatures? </vt:lpstr>
      <vt:lpstr>Why Digital Signatures? </vt:lpstr>
      <vt:lpstr>Why Digital Signatures? </vt:lpstr>
      <vt:lpstr>Why Digital Signatures? </vt:lpstr>
      <vt:lpstr>Generic Model of Digital Signature Process</vt:lpstr>
      <vt:lpstr>Generic Model of Digital Signature Process</vt:lpstr>
      <vt:lpstr>Elements of Digital Signature Process</vt:lpstr>
      <vt:lpstr>Properties of Digital Signature</vt:lpstr>
      <vt:lpstr>Digital Signature Requirement</vt:lpstr>
      <vt:lpstr>Digital Signature Requirement</vt:lpstr>
      <vt:lpstr>Direct Digital Signature</vt:lpstr>
      <vt:lpstr>Direct Digital Signature</vt:lpstr>
      <vt:lpstr>Direct Digital Signature</vt:lpstr>
      <vt:lpstr>Direct Digital 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RAHUL KUMAR</cp:lastModifiedBy>
  <cp:revision>1005</cp:revision>
  <dcterms:created xsi:type="dcterms:W3CDTF">2013-12-12T17:34:34Z</dcterms:created>
  <dcterms:modified xsi:type="dcterms:W3CDTF">2023-04-19T14:47:09Z</dcterms:modified>
</cp:coreProperties>
</file>