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6"/>
  </p:notesMasterIdLst>
  <p:handoutMasterIdLst>
    <p:handoutMasterId r:id="rId17"/>
  </p:handoutMasterIdLst>
  <p:sldIdLst>
    <p:sldId id="567" r:id="rId3"/>
    <p:sldId id="543" r:id="rId4"/>
    <p:sldId id="732" r:id="rId5"/>
    <p:sldId id="733" r:id="rId6"/>
    <p:sldId id="734" r:id="rId7"/>
    <p:sldId id="735" r:id="rId8"/>
    <p:sldId id="736" r:id="rId9"/>
    <p:sldId id="737" r:id="rId10"/>
    <p:sldId id="738" r:id="rId11"/>
    <p:sldId id="739" r:id="rId12"/>
    <p:sldId id="563" r:id="rId13"/>
    <p:sldId id="740" r:id="rId14"/>
    <p:sldId id="5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06" autoAdjust="0"/>
  </p:normalViewPr>
  <p:slideViewPr>
    <p:cSldViewPr>
      <p:cViewPr varScale="1">
        <p:scale>
          <a:sx n="87" d="100"/>
          <a:sy n="87" d="100"/>
        </p:scale>
        <p:origin x="133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4/14/2023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605490"/>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fontAlgn="base">
              <a:lnSpc>
                <a:spcPct val="107000"/>
              </a:lnSpc>
              <a:spcAft>
                <a:spcPts val="800"/>
              </a:spcAft>
            </a:pPr>
            <a:r>
              <a:rPr lang="en-IN"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Where,</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 r: Random secret, I: concatenation</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 d: Alice’s Private key, n(…) hash algorithm.</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V: verification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781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342900" lvl="0" indent="-342900">
              <a:spcAft>
                <a:spcPts val="750"/>
              </a:spcAft>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chooses a random number r. note that although public &amp; private keys can be used to sign multiple messages, Alice needs to change and each time she sends a new message. Note also that and needs to be between 1 and q</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first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h</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M</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S1=h(M|e1Rmodp). The message is prepended to the value of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 then the hash function is applied to create a digest. Net that the hash function is not directly applied to the message, but instead is applied to the concatenation of M and </a:t>
            </a:r>
            <a:r>
              <a:rPr lang="en-IN" dirty="0">
                <a:solidFill>
                  <a:srgbClr val="333333"/>
                </a:solidFill>
                <a:effectLst/>
                <a:latin typeface="MathJax_Math-italic"/>
                <a:ea typeface="Times New Roman" panose="02020603050405020304" pitchFamily="18" charset="0"/>
              </a:rPr>
              <a:t>eR</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e1Rmodp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Calibri" panose="020F0502020204030204" pitchFamily="34" charset="0"/>
                <a:cs typeface="Times New Roman" panose="02020603050405020304" pitchFamily="18" charset="0"/>
              </a:rPr>
              <a:t>Alice calculates the second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838200"/>
          </a:xfrm>
        </p:spPr>
        <p:txBody>
          <a:bodyPr/>
          <a:lstStyle/>
          <a:p>
            <a:pPr>
              <a:spcAft>
                <a:spcPts val="750"/>
              </a:spcAft>
            </a:pPr>
            <a:r>
              <a:rPr lang="en-IN" sz="3600" b="0" dirty="0">
                <a:solidFill>
                  <a:srgbClr val="FF0000"/>
                </a:solidFill>
                <a:effectLst/>
                <a:latin typeface="Source Sans Pro" panose="020B0503030403020204" pitchFamily="34" charset="0"/>
                <a:ea typeface="Times New Roman" panose="02020603050405020304" pitchFamily="18" charset="0"/>
              </a:rPr>
              <a:t>Signing:</a:t>
            </a:r>
            <a:endParaRPr lang="en-IN" sz="3600" b="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calculates the second signature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r</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dXS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modq</a:t>
            </a:r>
            <a:r>
              <a:rPr lang="en-IN" dirty="0">
                <a:solidFill>
                  <a:srgbClr val="333333"/>
                </a:solidFill>
                <a:effectLst/>
                <a:latin typeface="Source Sans Pro" panose="020B0503030403020204" pitchFamily="34" charset="0"/>
                <a:ea typeface="Times New Roman" panose="02020603050405020304" pitchFamily="18" charset="0"/>
              </a:rPr>
              <a:t>S2=r+dXS1modq. Note that part of the calculation of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 is done in module q arithmetic.</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Alice sends M,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&amp;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S2</a:t>
            </a:r>
            <a:endParaRPr lang="en-IN" dirty="0">
              <a:effectLst/>
              <a:latin typeface="Times New Roman" panose="02020603050405020304" pitchFamily="18" charset="0"/>
              <a:ea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endParaRPr lang="en-US" sz="4000" dirty="0"/>
          </a:p>
        </p:txBody>
      </p:sp>
    </p:spTree>
    <p:extLst>
      <p:ext uri="{BB962C8B-B14F-4D97-AF65-F5344CB8AC3E}">
        <p14:creationId xmlns:p14="http://schemas.microsoft.com/office/powerpoint/2010/main" val="60093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762000"/>
          </a:xfrm>
        </p:spPr>
        <p:txBody>
          <a:bodyPr/>
          <a:lstStyle/>
          <a:p>
            <a:pPr>
              <a:spcAft>
                <a:spcPts val="750"/>
              </a:spcAft>
            </a:pPr>
            <a:r>
              <a:rPr lang="en-IN" sz="3200" b="1" dirty="0">
                <a:solidFill>
                  <a:srgbClr val="FF0000"/>
                </a:solidFill>
                <a:effectLst/>
                <a:latin typeface="Source Sans Pro" panose="020B0503030403020204" pitchFamily="34" charset="0"/>
                <a:ea typeface="Times New Roman" panose="02020603050405020304" pitchFamily="18" charset="0"/>
              </a:rPr>
              <a:t>Verifying Message</a:t>
            </a:r>
            <a:endParaRPr lang="en-IN" sz="32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p:txBody>
          <a:bodyPr>
            <a:normAutofit/>
          </a:bodyPr>
          <a:lstStyle/>
          <a:p>
            <a:pPr>
              <a:spcAft>
                <a:spcPts val="750"/>
              </a:spcAft>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The receiver Bob, assume receives M, S1 and S2</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Bob calculates V= h(M|</a:t>
            </a:r>
            <a:r>
              <a:rPr lang="en-IN" dirty="0">
                <a:solidFill>
                  <a:srgbClr val="333333"/>
                </a:solidFill>
                <a:effectLst/>
                <a:latin typeface="MathJax_Math-italic"/>
                <a:ea typeface="Times New Roman" panose="02020603050405020304" pitchFamily="18" charset="0"/>
              </a:rPr>
              <a:t>eS</a:t>
            </a:r>
            <a:r>
              <a:rPr lang="en-IN" dirty="0">
                <a:solidFill>
                  <a:srgbClr val="333333"/>
                </a:solidFill>
                <a:effectLst/>
                <a:latin typeface="MathJax_Main"/>
                <a:ea typeface="Times New Roman" panose="02020603050405020304" pitchFamily="18" charset="0"/>
              </a:rPr>
              <a:t>21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12</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e1S2e2−S1modp)</a:t>
            </a:r>
            <a:endParaRPr lang="en-IN" dirty="0">
              <a:effectLst/>
              <a:latin typeface="Times New Roman" panose="02020603050405020304" pitchFamily="18" charset="0"/>
              <a:ea typeface="Times New Roman" panose="02020603050405020304" pitchFamily="18" charset="0"/>
            </a:endParaRPr>
          </a:p>
          <a:p>
            <a:pPr>
              <a:buSzPts val="1000"/>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if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S1 is congruent to V modulo p, the message is accepted other rejected.</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effectLst/>
                <a:latin typeface="var(--font-din)"/>
                <a:ea typeface="Times New Roman" panose="02020603050405020304" pitchFamily="18" charset="0"/>
                <a:cs typeface="Times New Roman" panose="02020603050405020304" pitchFamily="18" charset="0"/>
              </a:rPr>
              <a:t>In </a:t>
            </a:r>
            <a:r>
              <a:rPr lang="en-IN" u="none" strike="noStrike" dirty="0">
                <a:effectLst/>
                <a:latin typeface="var(--font-din)"/>
                <a:ea typeface="Times New Roman" panose="02020603050405020304" pitchFamily="18" charset="0"/>
                <a:cs typeface="Times New Roman" panose="02020603050405020304" pitchFamily="18" charset="0"/>
              </a:rPr>
              <a:t>cryptography</a:t>
            </a:r>
            <a:r>
              <a:rPr lang="en-IN" dirty="0">
                <a:effectLst/>
                <a:latin typeface="var(--font-din)"/>
                <a:ea typeface="Times New Roman" panose="02020603050405020304" pitchFamily="18" charset="0"/>
                <a:cs typeface="Times New Roman" panose="02020603050405020304" pitchFamily="18" charset="0"/>
              </a:rPr>
              <a:t>, a </a:t>
            </a:r>
            <a:r>
              <a:rPr lang="en-IN" b="1" dirty="0" err="1">
                <a:effectLst/>
                <a:latin typeface="var(--font-din)"/>
                <a:ea typeface="Times New Roman" panose="02020603050405020304" pitchFamily="18" charset="0"/>
                <a:cs typeface="Times New Roman" panose="02020603050405020304" pitchFamily="18" charset="0"/>
              </a:rPr>
              <a:t>Schnorr</a:t>
            </a:r>
            <a:r>
              <a:rPr lang="en-IN" b="1" dirty="0">
                <a:effectLst/>
                <a:latin typeface="var(--font-din)"/>
                <a:ea typeface="Times New Roman" panose="02020603050405020304" pitchFamily="18" charset="0"/>
                <a:cs typeface="Times New Roman" panose="02020603050405020304" pitchFamily="18" charset="0"/>
              </a:rPr>
              <a:t> signature</a:t>
            </a:r>
            <a:r>
              <a:rPr lang="en-IN" dirty="0">
                <a:effectLst/>
                <a:latin typeface="var(--font-din)"/>
                <a:ea typeface="Times New Roman" panose="02020603050405020304" pitchFamily="18" charset="0"/>
                <a:cs typeface="Times New Roman" panose="02020603050405020304" pitchFamily="18" charset="0"/>
              </a:rPr>
              <a:t> is a digital signature produced by the </a:t>
            </a:r>
            <a:r>
              <a:rPr lang="en-IN" dirty="0" err="1">
                <a:effectLst/>
                <a:latin typeface="var(--font-din)"/>
                <a:ea typeface="Times New Roman" panose="02020603050405020304" pitchFamily="18" charset="0"/>
                <a:cs typeface="Times New Roman" panose="02020603050405020304" pitchFamily="18" charset="0"/>
              </a:rPr>
              <a:t>Schnorr</a:t>
            </a:r>
            <a:r>
              <a:rPr lang="en-IN" dirty="0">
                <a:effectLst/>
                <a:latin typeface="var(--font-din)"/>
                <a:ea typeface="Times New Roman" panose="02020603050405020304" pitchFamily="18" charset="0"/>
                <a:cs typeface="Times New Roman" panose="02020603050405020304" pitchFamily="18" charset="0"/>
              </a:rPr>
              <a:t> signature algorithm that was described by Claus </a:t>
            </a:r>
            <a:r>
              <a:rPr lang="en-IN" dirty="0" err="1">
                <a:effectLst/>
                <a:latin typeface="var(--font-din)"/>
                <a:ea typeface="Times New Roman" panose="02020603050405020304" pitchFamily="18" charset="0"/>
                <a:cs typeface="Times New Roman" panose="02020603050405020304" pitchFamily="18" charset="0"/>
              </a:rPr>
              <a:t>Schnorr</a:t>
            </a:r>
            <a:r>
              <a:rPr lang="en-IN" dirty="0">
                <a:effectLst/>
                <a:latin typeface="var(--font-din)"/>
                <a:ea typeface="Times New Roman" panose="02020603050405020304" pitchFamily="18" charset="0"/>
                <a:cs typeface="Times New Roman" panose="02020603050405020304" pitchFamily="18" charset="0"/>
              </a:rPr>
              <a:t>. It is a digital signature scheme known for its simplicity, is efficient and generates short signatures. </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0" indent="-342900">
              <a:spcAft>
                <a:spcPts val="750"/>
              </a:spcAft>
              <a:buSzPts val="1000"/>
              <a:buFont typeface="Symbol" panose="05050102010706020507" pitchFamily="18" charset="2"/>
              <a:buChar char=""/>
              <a:tabLst>
                <a:tab pos="457200" algn="l"/>
              </a:tabLst>
            </a:pPr>
            <a:r>
              <a:rPr lang="en-IN" dirty="0">
                <a:solidFill>
                  <a:srgbClr val="333333"/>
                </a:solidFill>
                <a:effectLst/>
                <a:latin typeface="Source Sans Pro" panose="020B0503030403020204" pitchFamily="34" charset="0"/>
                <a:ea typeface="Times New Roman" panose="02020603050405020304" pitchFamily="18" charset="0"/>
              </a:rPr>
              <a:t>The problem with EI-</a:t>
            </a:r>
            <a:r>
              <a:rPr lang="en-IN" dirty="0" err="1">
                <a:solidFill>
                  <a:srgbClr val="333333"/>
                </a:solidFill>
                <a:effectLst/>
                <a:latin typeface="Source Sans Pro" panose="020B0503030403020204" pitchFamily="34" charset="0"/>
                <a:ea typeface="Times New Roman" panose="02020603050405020304" pitchFamily="18" charset="0"/>
              </a:rPr>
              <a:t>gamal</a:t>
            </a:r>
            <a:r>
              <a:rPr lang="en-IN" dirty="0">
                <a:solidFill>
                  <a:srgbClr val="333333"/>
                </a:solidFill>
                <a:effectLst/>
                <a:latin typeface="Source Sans Pro" panose="020B0503030403020204" pitchFamily="34" charset="0"/>
                <a:ea typeface="Times New Roman" panose="02020603050405020304" pitchFamily="18" charset="0"/>
              </a:rPr>
              <a:t> digital signature is that P needs to be very large to guarantee that the discrete log problem is interactive. The recommendation is a p of at least 1024 bits. This could make this signature as large as 2048 bits to reduce the size of the signature </a:t>
            </a:r>
            <a:r>
              <a:rPr lang="en-IN" dirty="0" err="1">
                <a:solidFill>
                  <a:srgbClr val="333333"/>
                </a:solidFill>
                <a:effectLst/>
                <a:latin typeface="Source Sans Pro" panose="020B0503030403020204" pitchFamily="34" charset="0"/>
                <a:ea typeface="Times New Roman" panose="02020603050405020304" pitchFamily="18" charset="0"/>
              </a:rPr>
              <a:t>schnorr</a:t>
            </a:r>
            <a:r>
              <a:rPr lang="en-IN" dirty="0">
                <a:solidFill>
                  <a:srgbClr val="333333"/>
                </a:solidFill>
                <a:effectLst/>
                <a:latin typeface="Source Sans Pro" panose="020B0503030403020204" pitchFamily="34" charset="0"/>
                <a:ea typeface="Times New Roman" panose="02020603050405020304" pitchFamily="18" charset="0"/>
              </a:rPr>
              <a:t> proposed a new scheme based on EI-</a:t>
            </a:r>
            <a:r>
              <a:rPr lang="en-IN" dirty="0" err="1">
                <a:solidFill>
                  <a:srgbClr val="333333"/>
                </a:solidFill>
                <a:effectLst/>
                <a:latin typeface="Source Sans Pro" panose="020B0503030403020204" pitchFamily="34" charset="0"/>
                <a:ea typeface="Times New Roman" panose="02020603050405020304" pitchFamily="18" charset="0"/>
              </a:rPr>
              <a:t>gamal</a:t>
            </a:r>
            <a:r>
              <a:rPr lang="en-IN" dirty="0">
                <a:solidFill>
                  <a:srgbClr val="333333"/>
                </a:solidFill>
                <a:effectLst/>
                <a:latin typeface="Source Sans Pro" panose="020B0503030403020204" pitchFamily="34" charset="0"/>
                <a:ea typeface="Times New Roman" panose="02020603050405020304" pitchFamily="18" charset="0"/>
              </a:rPr>
              <a:t>, but with a reduced size.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834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id="{37359B98-F5BA-4D69-8389-D366114934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839200" cy="4724400"/>
          </a:xfrm>
          <a:prstGeom prst="rect">
            <a:avLst/>
          </a:prstGeom>
          <a:noFill/>
          <a:ln>
            <a:noFill/>
          </a:ln>
        </p:spPr>
      </p:pic>
    </p:spTree>
    <p:extLst>
      <p:ext uri="{BB962C8B-B14F-4D97-AF65-F5344CB8AC3E}">
        <p14:creationId xmlns:p14="http://schemas.microsoft.com/office/powerpoint/2010/main" val="212669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Where, </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S</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Source Sans Pro" panose="020B0503030403020204" pitchFamily="34" charset="0"/>
                <a:ea typeface="Times New Roman" panose="02020603050405020304" pitchFamily="18" charset="0"/>
              </a:rPr>
              <a:t>S1,S2: signatures</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private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R: random secret</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M: message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66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lgn="ctr" fontAlgn="base">
              <a:lnSpc>
                <a:spcPct val="107000"/>
              </a:lnSpc>
              <a:spcAft>
                <a:spcPts val="800"/>
              </a:spcAft>
            </a:pPr>
            <a:r>
              <a:rPr lang="en-IN" sz="3200" b="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Schnorr</a:t>
            </a:r>
            <a:r>
              <a:rPr lang="en-IN" sz="3200" b="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 Digital Signature</a:t>
            </a:r>
            <a:endParaRPr lang="en-IN" sz="32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solidFill>
                  <a:srgbClr val="333333"/>
                </a:solidFill>
                <a:effectLst/>
                <a:latin typeface="Source Sans Pro" panose="020B0503030403020204" pitchFamily="34" charset="0"/>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Source Sans Pro" panose="020B0503030403020204" pitchFamily="34" charset="0"/>
                <a:ea typeface="Times New Roman" panose="02020603050405020304" pitchFamily="18" charset="0"/>
              </a:rPr>
              <a:t>e1,e2,p,q): </a:t>
            </a:r>
            <a:r>
              <a:rPr lang="en-IN" dirty="0" err="1">
                <a:solidFill>
                  <a:srgbClr val="333333"/>
                </a:solidFill>
                <a:effectLst/>
                <a:latin typeface="Source Sans Pro" panose="020B0503030403020204" pitchFamily="34" charset="0"/>
                <a:ea typeface="Times New Roman" panose="02020603050405020304" pitchFamily="18" charset="0"/>
              </a:rPr>
              <a:t>Alices</a:t>
            </a:r>
            <a:r>
              <a:rPr lang="en-IN" dirty="0">
                <a:solidFill>
                  <a:srgbClr val="333333"/>
                </a:solidFill>
                <a:effectLst/>
                <a:latin typeface="Source Sans Pro" panose="020B0503030403020204" pitchFamily="34" charset="0"/>
                <a:ea typeface="Times New Roman" panose="02020603050405020304" pitchFamily="18" charset="0"/>
              </a:rPr>
              <a:t> public key</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In signing process, two functions create two signatures, in the verifying process the output of one function is compared to the 1st signature for verification.</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Here two modules: p &amp; q are used</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1 &amp; 3 use p,</a:t>
            </a:r>
            <a:endParaRPr lang="en-IN" dirty="0">
              <a:effectLst/>
              <a:latin typeface="Times New Roman" panose="02020603050405020304" pitchFamily="18" charset="0"/>
              <a:ea typeface="Times New Roman" panose="02020603050405020304" pitchFamily="18" charset="0"/>
            </a:endParaRPr>
          </a:p>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Function 2 uses q</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51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76200" y="1524000"/>
            <a:ext cx="8839200" cy="4724400"/>
          </a:xfrm>
        </p:spPr>
        <p:txBody>
          <a:bodyPr>
            <a:normAutofit/>
          </a:bodyPr>
          <a:lstStyle/>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Before signing a message, Alice needs to generate keys and announce the public keys to the public.</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a. Alice selects a prime ‘P’ which is usually 1024 bits in length</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b. Alice selects another prime of which is the same size as the digest created by the cryptographic hash function (currently 160 b) but it may change in the future. The prime q needs to divide (p-1) </a:t>
            </a:r>
            <a:r>
              <a:rPr lang="en-IN" dirty="0" err="1">
                <a:solidFill>
                  <a:srgbClr val="333333"/>
                </a:solidFill>
                <a:effectLst/>
                <a:latin typeface="Source Sans Pro" panose="020B0503030403020204" pitchFamily="34" charset="0"/>
                <a:ea typeface="Times New Roman" panose="02020603050405020304" pitchFamily="18" charset="0"/>
              </a:rPr>
              <a:t>i.e</a:t>
            </a:r>
            <a:r>
              <a:rPr lang="en-IN" dirty="0">
                <a:solidFill>
                  <a:srgbClr val="333333"/>
                </a:solidFill>
                <a:effectLst/>
                <a:latin typeface="Source Sans Pro" panose="020B0503030403020204" pitchFamily="34" charset="0"/>
                <a:ea typeface="Times New Roman" panose="02020603050405020304" pitchFamily="18" charset="0"/>
              </a:rPr>
              <a:t> (p-1)= 0 mod q</a:t>
            </a:r>
          </a:p>
          <a:p>
            <a:pPr marL="0" indent="0">
              <a:spcAft>
                <a:spcPts val="750"/>
              </a:spcAft>
              <a:buNone/>
            </a:pPr>
            <a:r>
              <a:rPr lang="en-IN" dirty="0">
                <a:solidFill>
                  <a:srgbClr val="333333"/>
                </a:solidFill>
                <a:effectLst/>
                <a:latin typeface="Source Sans Pro" panose="020B0503030403020204" pitchFamily="34" charset="0"/>
                <a:ea typeface="Times New Roman" panose="02020603050405020304" pitchFamily="18" charset="0"/>
              </a:rPr>
              <a:t>c. Alice chooses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Source Sans Pro" panose="020B0503030403020204" pitchFamily="34" charset="0"/>
                <a:ea typeface="Times New Roman" panose="02020603050405020304" pitchFamily="18" charset="0"/>
              </a:rPr>
              <a:t>e1 to be the </a:t>
            </a:r>
            <a:r>
              <a:rPr lang="en-IN" dirty="0" err="1">
                <a:solidFill>
                  <a:srgbClr val="333333"/>
                </a:solidFill>
                <a:effectLst/>
                <a:latin typeface="Source Sans Pro" panose="020B0503030403020204" pitchFamily="34" charset="0"/>
                <a:ea typeface="Times New Roman" panose="02020603050405020304" pitchFamily="18" charset="0"/>
              </a:rPr>
              <a:t>qth</a:t>
            </a:r>
            <a:r>
              <a:rPr lang="en-IN" dirty="0">
                <a:solidFill>
                  <a:srgbClr val="333333"/>
                </a:solidFill>
                <a:effectLst/>
                <a:latin typeface="Source Sans Pro" panose="020B0503030403020204" pitchFamily="34" charset="0"/>
                <a:ea typeface="Times New Roman" panose="02020603050405020304" pitchFamily="18" charset="0"/>
              </a:rPr>
              <a:t> root of 1 module p, for the </a:t>
            </a:r>
            <a:r>
              <a:rPr lang="en-IN" dirty="0" err="1">
                <a:solidFill>
                  <a:srgbClr val="333333"/>
                </a:solidFill>
                <a:effectLst/>
                <a:latin typeface="Source Sans Pro" panose="020B0503030403020204" pitchFamily="34" charset="0"/>
                <a:ea typeface="Times New Roman" panose="02020603050405020304" pitchFamily="18" charset="0"/>
              </a:rPr>
              <a:t>alice</a:t>
            </a:r>
            <a:r>
              <a:rPr lang="en-IN" dirty="0">
                <a:solidFill>
                  <a:srgbClr val="333333"/>
                </a:solidFill>
                <a:effectLst/>
                <a:latin typeface="Source Sans Pro" panose="020B0503030403020204" pitchFamily="34" charset="0"/>
                <a:ea typeface="Times New Roman" panose="02020603050405020304" pitchFamily="18" charset="0"/>
              </a:rPr>
              <a:t> chooses a primitive element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Source Sans Pro" panose="020B0503030403020204" pitchFamily="34" charset="0"/>
                <a:ea typeface="Times New Roman" panose="02020603050405020304" pitchFamily="18" charset="0"/>
              </a:rPr>
              <a:t>e0 and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0</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e1=e0(p−1)/</a:t>
            </a:r>
            <a:r>
              <a:rPr lang="en-IN" dirty="0" err="1">
                <a:solidFill>
                  <a:srgbClr val="333333"/>
                </a:solidFill>
                <a:effectLst/>
                <a:latin typeface="Source Sans Pro" panose="020B0503030403020204" pitchFamily="34" charset="0"/>
                <a:ea typeface="Times New Roman" panose="02020603050405020304" pitchFamily="18" charset="0"/>
              </a:rPr>
              <a:t>qmodp</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447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381000" y="1447800"/>
            <a:ext cx="8839200" cy="4724400"/>
          </a:xfrm>
        </p:spPr>
        <p:txBody>
          <a:bodyPr>
            <a:normAutofit/>
          </a:bodyPr>
          <a:lstStyle/>
          <a:p>
            <a:pPr>
              <a:spcAft>
                <a:spcPts val="750"/>
              </a:spcAft>
            </a:pPr>
            <a:r>
              <a:rPr lang="en-IN" dirty="0">
                <a:solidFill>
                  <a:srgbClr val="333333"/>
                </a:solidFill>
                <a:effectLst/>
                <a:latin typeface="Source Sans Pro" panose="020B0503030403020204" pitchFamily="34" charset="0"/>
                <a:ea typeface="Times New Roman" panose="02020603050405020304" pitchFamily="18" charset="0"/>
              </a:rPr>
              <a:t>d. Alice chooses an integer, d as her private key</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e. Alice calculate </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ed</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modp</a:t>
            </a:r>
            <a:r>
              <a:rPr lang="en-IN" dirty="0">
                <a:solidFill>
                  <a:srgbClr val="333333"/>
                </a:solidFill>
                <a:effectLst/>
                <a:latin typeface="Source Sans Pro" panose="020B0503030403020204" pitchFamily="34" charset="0"/>
                <a:ea typeface="Times New Roman" panose="02020603050405020304" pitchFamily="18" charset="0"/>
              </a:rPr>
              <a:t>e2=e1dmodp</a:t>
            </a:r>
            <a:endParaRPr lang="en-IN" dirty="0">
              <a:effectLst/>
              <a:latin typeface="Times New Roman" panose="02020603050405020304" pitchFamily="18" charset="0"/>
              <a:ea typeface="Times New Roman" panose="02020603050405020304" pitchFamily="18" charset="0"/>
            </a:endParaRPr>
          </a:p>
          <a:p>
            <a:r>
              <a:rPr lang="en-IN" dirty="0">
                <a:solidFill>
                  <a:srgbClr val="333333"/>
                </a:solidFill>
                <a:effectLst/>
                <a:latin typeface="Source Sans Pro" panose="020B0503030403020204" pitchFamily="34" charset="0"/>
                <a:ea typeface="Times New Roman" panose="02020603050405020304" pitchFamily="18" charset="0"/>
              </a:rPr>
              <a:t>f. Alice’s public key is </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1,</a:t>
            </a:r>
            <a:r>
              <a:rPr lang="en-IN" dirty="0">
                <a:solidFill>
                  <a:srgbClr val="333333"/>
                </a:solidFill>
                <a:effectLst/>
                <a:latin typeface="MathJax_Math-italic"/>
                <a:ea typeface="Times New Roman" panose="02020603050405020304" pitchFamily="18" charset="0"/>
              </a:rPr>
              <a:t>e</a:t>
            </a:r>
            <a:r>
              <a:rPr lang="en-IN" dirty="0">
                <a:solidFill>
                  <a:srgbClr val="333333"/>
                </a:solidFill>
                <a:effectLst/>
                <a:latin typeface="MathJax_Main"/>
                <a:ea typeface="Times New Roman" panose="02020603050405020304" pitchFamily="18" charset="0"/>
              </a:rPr>
              <a:t>2,</a:t>
            </a:r>
            <a:r>
              <a:rPr lang="en-IN" dirty="0">
                <a:solidFill>
                  <a:srgbClr val="333333"/>
                </a:solidFill>
                <a:effectLst/>
                <a:latin typeface="MathJax_Math-italic"/>
                <a:ea typeface="Times New Roman" panose="02020603050405020304" pitchFamily="18" charset="0"/>
              </a:rPr>
              <a:t>p</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MathJax_Math-italic"/>
                <a:ea typeface="Times New Roman" panose="02020603050405020304" pitchFamily="18" charset="0"/>
              </a:rPr>
              <a:t>q</a:t>
            </a:r>
            <a:r>
              <a:rPr lang="en-IN" dirty="0">
                <a:solidFill>
                  <a:srgbClr val="333333"/>
                </a:solidFill>
                <a:effectLst/>
                <a:latin typeface="MathJax_Main"/>
                <a:ea typeface="Times New Roman" panose="02020603050405020304" pitchFamily="18" charset="0"/>
              </a:rPr>
              <a:t>)</a:t>
            </a:r>
            <a:r>
              <a:rPr lang="en-IN" dirty="0">
                <a:solidFill>
                  <a:srgbClr val="333333"/>
                </a:solidFill>
                <a:effectLst/>
                <a:latin typeface="Source Sans Pro" panose="020B0503030403020204" pitchFamily="34" charset="0"/>
                <a:ea typeface="Times New Roman" panose="02020603050405020304" pitchFamily="18" charset="0"/>
              </a:rPr>
              <a:t>(e1,e2,p,q); &amp; private key is d.</a:t>
            </a:r>
            <a:endParaRPr lang="en-IN" dirty="0">
              <a:effectLst/>
              <a:latin typeface="Times New Roman" panose="02020603050405020304" pitchFamily="18" charset="0"/>
              <a:ea typeface="Times New Roman" panose="02020603050405020304" pitchFamily="18" charset="0"/>
            </a:endParaRPr>
          </a:p>
          <a:p>
            <a:pPr marL="0" indent="0">
              <a:spcAft>
                <a:spcPts val="750"/>
              </a:spcAft>
              <a:buNone/>
            </a:pP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66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85800"/>
          </a:xfrm>
        </p:spPr>
        <p:txBody>
          <a:bodyPr/>
          <a:lstStyle/>
          <a:p>
            <a:pPr>
              <a:spcAft>
                <a:spcPts val="750"/>
              </a:spcAft>
            </a:pPr>
            <a:r>
              <a:rPr lang="en-IN" sz="3600" b="1" dirty="0">
                <a:solidFill>
                  <a:srgbClr val="FF0000"/>
                </a:solidFill>
                <a:effectLst/>
                <a:latin typeface="Source Sans Pro" panose="020B0503030403020204" pitchFamily="34" charset="0"/>
                <a:ea typeface="Times New Roman" panose="02020603050405020304" pitchFamily="18" charset="0"/>
              </a:rPr>
              <a:t>Key generation:</a:t>
            </a:r>
            <a:endParaRPr lang="en-IN" sz="3600" dirty="0">
              <a:solidFill>
                <a:srgbClr val="FF0000"/>
              </a:solidFill>
              <a:effectLst/>
              <a:latin typeface="Times New Roman" panose="02020603050405020304" pitchFamily="18" charset="0"/>
              <a:ea typeface="Times New Roman" panose="02020603050405020304" pitchFamily="18" charset="0"/>
            </a:endParaRPr>
          </a:p>
        </p:txBody>
      </p:sp>
      <p:pic>
        <p:nvPicPr>
          <p:cNvPr id="4" name="Content Placeholder 3" descr="enter image description here">
            <a:extLst>
              <a:ext uri="{FF2B5EF4-FFF2-40B4-BE49-F238E27FC236}">
                <a16:creationId xmlns:a16="http://schemas.microsoft.com/office/drawing/2014/main" id="{0B353207-3633-4C50-912B-3FEF25D00DB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10600" cy="4419599"/>
          </a:xfrm>
          <a:prstGeom prst="rect">
            <a:avLst/>
          </a:prstGeom>
          <a:noFill/>
          <a:ln>
            <a:noFill/>
          </a:ln>
        </p:spPr>
      </p:pic>
    </p:spTree>
    <p:extLst>
      <p:ext uri="{BB962C8B-B14F-4D97-AF65-F5344CB8AC3E}">
        <p14:creationId xmlns:p14="http://schemas.microsoft.com/office/powerpoint/2010/main" val="195144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5245</TotalTime>
  <Words>383</Words>
  <Application>Microsoft Office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Calibri</vt:lpstr>
      <vt:lpstr>Cambria</vt:lpstr>
      <vt:lpstr>MathJax_Main</vt:lpstr>
      <vt:lpstr>MathJax_Math-italic</vt:lpstr>
      <vt:lpstr>Source Sans Pro</vt:lpstr>
      <vt:lpstr>Symbol</vt:lpstr>
      <vt:lpstr>Times New Roman</vt:lpstr>
      <vt:lpstr>TimesNewRoman,Bold</vt:lpstr>
      <vt:lpstr>var(--font-din)</vt:lpstr>
      <vt:lpstr>Wingdings</vt:lpstr>
      <vt:lpstr>Office Theme</vt:lpstr>
      <vt:lpstr>Custom Design</vt:lpstr>
      <vt:lpstr>PowerPoint Presentation</vt:lpstr>
      <vt:lpstr>Schnorr Digital Signature</vt:lpstr>
      <vt:lpstr>Schnorr Digital Signature</vt:lpstr>
      <vt:lpstr>Schnorr Digital Signature</vt:lpstr>
      <vt:lpstr>Schnorr Digital Signature</vt:lpstr>
      <vt:lpstr>Schnorr Digital Signature</vt:lpstr>
      <vt:lpstr>Key generation:</vt:lpstr>
      <vt:lpstr>Key generation:</vt:lpstr>
      <vt:lpstr>Key generation:</vt:lpstr>
      <vt:lpstr>Key generation:</vt:lpstr>
      <vt:lpstr>Signing:</vt:lpstr>
      <vt:lpstr>Signing:</vt:lpstr>
      <vt:lpstr>Verifying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RAHUL KUMAR</cp:lastModifiedBy>
  <cp:revision>1003</cp:revision>
  <dcterms:created xsi:type="dcterms:W3CDTF">2013-12-12T17:34:34Z</dcterms:created>
  <dcterms:modified xsi:type="dcterms:W3CDTF">2023-04-14T15:16:30Z</dcterms:modified>
</cp:coreProperties>
</file>