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24"/>
  </p:notesMasterIdLst>
  <p:handoutMasterIdLst>
    <p:handoutMasterId r:id="rId25"/>
  </p:handoutMasterIdLst>
  <p:sldIdLst>
    <p:sldId id="567" r:id="rId3"/>
    <p:sldId id="543" r:id="rId4"/>
    <p:sldId id="732" r:id="rId5"/>
    <p:sldId id="733" r:id="rId6"/>
    <p:sldId id="734" r:id="rId7"/>
    <p:sldId id="735" r:id="rId8"/>
    <p:sldId id="736" r:id="rId9"/>
    <p:sldId id="737" r:id="rId10"/>
    <p:sldId id="738" r:id="rId11"/>
    <p:sldId id="739" r:id="rId12"/>
    <p:sldId id="740" r:id="rId13"/>
    <p:sldId id="741" r:id="rId14"/>
    <p:sldId id="742" r:id="rId15"/>
    <p:sldId id="743" r:id="rId16"/>
    <p:sldId id="744" r:id="rId17"/>
    <p:sldId id="745" r:id="rId18"/>
    <p:sldId id="746" r:id="rId19"/>
    <p:sldId id="747" r:id="rId20"/>
    <p:sldId id="748" r:id="rId21"/>
    <p:sldId id="749" r:id="rId22"/>
    <p:sldId id="75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657" autoAdjust="0"/>
  </p:normalViewPr>
  <p:slideViewPr>
    <p:cSldViewPr>
      <p:cViewPr varScale="1">
        <p:scale>
          <a:sx n="85" d="100"/>
          <a:sy n="85" d="100"/>
        </p:scale>
        <p:origin x="137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5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FE945E-A616-4E00-AB19-078DFBC3FF6C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71421E-A63F-487E-965B-07B14CC477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699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57F6E-8ADE-48A1-B1C5-AA8FE11E4C12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E75BCC-52BF-479D-8785-ECCB0FF1F3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30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429000"/>
            <a:ext cx="7772400" cy="1066799"/>
          </a:xfrm>
          <a:prstGeom prst="rect">
            <a:avLst/>
          </a:prstGeom>
          <a:ln w="19050" cap="sq" cmpd="thinThick">
            <a:solidFill>
              <a:schemeClr val="tx1"/>
            </a:solidFill>
            <a:bevel/>
          </a:ln>
          <a:scene3d>
            <a:camera prst="orthographicFront"/>
            <a:lightRig rig="threePt" dir="t"/>
          </a:scene3d>
          <a:sp3d extrusionH="76200">
            <a:bevelT prst="relaxedInset"/>
            <a:extrusionClr>
              <a:schemeClr val="tx1"/>
            </a:extrusionClr>
          </a:sp3d>
        </p:spPr>
        <p:txBody>
          <a:bodyPr anchor="ctr"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9"/>
          <p:cNvSpPr txBox="1">
            <a:spLocks noChangeArrowheads="1"/>
          </p:cNvSpPr>
          <p:nvPr userDrawn="1"/>
        </p:nvSpPr>
        <p:spPr bwMode="auto">
          <a:xfrm>
            <a:off x="2804328" y="87868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anchor="ctr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9"/>
          <p:cNvSpPr txBox="1">
            <a:spLocks noChangeArrowheads="1"/>
          </p:cNvSpPr>
          <p:nvPr userDrawn="1"/>
        </p:nvSpPr>
        <p:spPr bwMode="auto">
          <a:xfrm>
            <a:off x="2804329" y="0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447800"/>
            <a:ext cx="82296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66800" y="609600"/>
            <a:ext cx="7924800" cy="6858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buNone/>
              <a:defRPr sz="32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Box 9"/>
          <p:cNvSpPr txBox="1">
            <a:spLocks noChangeArrowheads="1"/>
          </p:cNvSpPr>
          <p:nvPr userDrawn="1"/>
        </p:nvSpPr>
        <p:spPr bwMode="auto">
          <a:xfrm>
            <a:off x="2804329" y="87868"/>
            <a:ext cx="61872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and Communication Engineering (CCE)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2895600" y="1371600"/>
            <a:ext cx="6019800" cy="47244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28600" y="1371600"/>
            <a:ext cx="2590800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137160" indent="-137160">
              <a:defRPr sz="2000"/>
            </a:lvl1pPr>
            <a:lvl2pPr marL="320040" indent="-182880">
              <a:buFont typeface="Wingdings" pitchFamily="2" charset="2"/>
              <a:buChar char="§"/>
              <a:defRPr sz="1800"/>
            </a:lvl2pPr>
            <a:lvl3pPr marL="502920" indent="-182880"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2804328" y="87868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09600" y="1524000"/>
            <a:ext cx="8305800" cy="4876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1066800" y="533400"/>
            <a:ext cx="7848600" cy="6858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4" name="TextBox 9"/>
          <p:cNvSpPr txBox="1">
            <a:spLocks noChangeArrowheads="1"/>
          </p:cNvSpPr>
          <p:nvPr userDrawn="1"/>
        </p:nvSpPr>
        <p:spPr bwMode="auto">
          <a:xfrm>
            <a:off x="3009795" y="0"/>
            <a:ext cx="6058005" cy="353943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700" b="1" dirty="0">
                <a:solidFill>
                  <a:schemeClr val="bg1"/>
                </a:solidFill>
                <a:latin typeface="Calibri" pitchFamily="34" charset="0"/>
              </a:rPr>
              <a:t>Department of Computer and </a:t>
            </a:r>
            <a:r>
              <a:rPr lang="en-US" sz="1700" b="1" dirty="0" err="1">
                <a:solidFill>
                  <a:schemeClr val="bg1"/>
                </a:solidFill>
                <a:latin typeface="Calibri" pitchFamily="34" charset="0"/>
              </a:rPr>
              <a:t>Communicationq</a:t>
            </a:r>
            <a:r>
              <a:rPr lang="en-US" sz="1700" b="1" dirty="0">
                <a:solidFill>
                  <a:schemeClr val="bg1"/>
                </a:solidFill>
                <a:latin typeface="Calibri" pitchFamily="34" charset="0"/>
              </a:rPr>
              <a:t> Engineering (CCE)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2804328" y="87868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1600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09800"/>
            <a:ext cx="8229600" cy="4267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www.google.co.in/url?sa=i&amp;rct=j&amp;q=&amp;esrc=s&amp;source=images&amp;cd=&amp;cad=rja&amp;docid=Yol378O-s-lkMM&amp;tbnid=OLCbrS9PtZY4xM:&amp;ved=0CAUQjRw&amp;url=http://www.vidyavision.com/universities.asp?page=2&amp;ei=AFmwUobeKoL-iAf-44CwBQ&amp;psig=AFQjCNGRiFfOFz-wmZM6WF05bau8z5zqnw&amp;ust=1387374581297603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82A5B-10F6-41ED-9A2B-03224D407F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0" y="6457890"/>
            <a:ext cx="9144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alibri" pitchFamily="34" charset="0"/>
              </a:rPr>
              <a:t>University Institute of Engineering</a:t>
            </a:r>
            <a:r>
              <a:rPr lang="en-US" sz="2000" b="1" baseline="0" dirty="0">
                <a:solidFill>
                  <a:schemeClr val="tx1"/>
                </a:solidFill>
                <a:latin typeface="Calibri" pitchFamily="34" charset="0"/>
              </a:rPr>
              <a:t> (UIE)</a:t>
            </a:r>
            <a:endParaRPr lang="en-US" sz="20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400800"/>
            <a:ext cx="9144000" cy="0"/>
          </a:xfrm>
          <a:prstGeom prst="line">
            <a:avLst/>
          </a:prstGeom>
          <a:ln w="88900" cmpd="thickThin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420" name="Picture 4" descr="https://encrypted-tbn3.gstatic.com/images?q=tbn:ANd9GcTyg3Gq4WoxkxO75aZWNEjYFvavmMfWdiMvs57jpDF8YRR3yCybqQ">
            <a:hlinkClick r:id="rId12"/>
          </p:cNvPr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2400" y="152400"/>
            <a:ext cx="768000" cy="12192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E197F-0C98-4E9A-96B2-283D44E4A9EE}" type="datetimeFigureOut">
              <a:rPr lang="en-US" smtClean="0"/>
              <a:pPr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DE7EB-DACC-46A4-AA97-3CCBEE9E1C7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228600" y="2143651"/>
            <a:ext cx="8686801" cy="3037514"/>
          </a:xfrm>
          <a:prstGeom prst="rect">
            <a:avLst/>
          </a:prstGeom>
        </p:spPr>
        <p:txBody>
          <a:bodyPr wrap="square" lIns="82058" tIns="41029" rIns="82058" bIns="41029">
            <a:spAutoFit/>
          </a:bodyPr>
          <a:lstStyle/>
          <a:p>
            <a:pPr algn="ctr"/>
            <a:endParaRPr lang="en-IN" sz="40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IN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SHA-512</a:t>
            </a:r>
            <a:endParaRPr 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itchFamily="18" charset="0"/>
            </a:endParaRPr>
          </a:p>
          <a:p>
            <a:pPr algn="ctr"/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0" name="Picture 5" descr="C:\Users\Bhangu\Desktop\downloa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01637" y="605118"/>
            <a:ext cx="3186545" cy="1178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6553200"/>
            <a:ext cx="9144000" cy="381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anchor="ctr"/>
          <a:lstStyle/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www. </a:t>
            </a:r>
            <a:r>
              <a:rPr lang="en-US" dirty="0" err="1">
                <a:solidFill>
                  <a:prstClr val="white"/>
                </a:solidFill>
              </a:rPr>
              <a:t>cuchd.in</a:t>
            </a:r>
            <a:r>
              <a:rPr lang="en-US" dirty="0">
                <a:solidFill>
                  <a:prstClr val="white"/>
                </a:solidFill>
              </a:rPr>
              <a:t>                                                                                       Campus : </a:t>
            </a:r>
            <a:r>
              <a:rPr lang="en-US" dirty="0" err="1">
                <a:solidFill>
                  <a:prstClr val="white"/>
                </a:solidFill>
              </a:rPr>
              <a:t>Gharaun</a:t>
            </a:r>
            <a:r>
              <a:rPr lang="en-US" dirty="0">
                <a:solidFill>
                  <a:prstClr val="white"/>
                </a:solidFill>
              </a:rPr>
              <a:t>, </a:t>
            </a:r>
            <a:r>
              <a:rPr lang="en-US" dirty="0" err="1">
                <a:solidFill>
                  <a:prstClr val="white"/>
                </a:solidFill>
              </a:rPr>
              <a:t>Mohali</a:t>
            </a:r>
            <a:endParaRPr 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924800" cy="381000"/>
          </a:xfrm>
        </p:spPr>
        <p:txBody>
          <a:bodyPr/>
          <a:lstStyle/>
          <a:p>
            <a:r>
              <a:rPr lang="en-US" sz="36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SHA-512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70872E0-2548-48C0-A09D-68F5737568F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52600" y="990600"/>
            <a:ext cx="6629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C50500-0CC5-4A7E-A420-73DCD55D32BA}"/>
              </a:ext>
            </a:extLst>
          </p:cNvPr>
          <p:cNvSpPr txBox="1"/>
          <p:nvPr/>
        </p:nvSpPr>
        <p:spPr>
          <a:xfrm>
            <a:off x="228600" y="3151555"/>
            <a:ext cx="152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ctr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Step-4</a:t>
            </a:r>
          </a:p>
          <a:p>
            <a:pPr marL="514350" indent="-514350" algn="ctr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Function (F)</a:t>
            </a:r>
          </a:p>
        </p:txBody>
      </p:sp>
    </p:spTree>
    <p:extLst>
      <p:ext uri="{BB962C8B-B14F-4D97-AF65-F5344CB8AC3E}">
        <p14:creationId xmlns:p14="http://schemas.microsoft.com/office/powerpoint/2010/main" val="801568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924800" cy="685800"/>
          </a:xfrm>
        </p:spPr>
        <p:txBody>
          <a:bodyPr/>
          <a:lstStyle/>
          <a:p>
            <a:r>
              <a:rPr lang="en-US" sz="36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SHA-512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763000" cy="4800600"/>
          </a:xfrm>
        </p:spPr>
        <p:txBody>
          <a:bodyPr>
            <a:normAutofit fontScale="92500" lnSpcReduction="20000"/>
          </a:bodyPr>
          <a:lstStyle/>
          <a:p>
            <a:pPr marL="514350" indent="-514350"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Step-4 (Process message in 1024-bit (128-word) blocks)</a:t>
            </a:r>
          </a:p>
          <a:p>
            <a:pPr marL="514350" indent="-514350" algn="just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At input to the first round, the buffer has the value of the intermediate hash value H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i-1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Each round makes use of a 64-bit value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Wt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derived from the current 1024-bit block being processed.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These values (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Wt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 are derived using a message schedule.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Each round also makes use of an additive constant Kt, where 0≤Kt ≤ 79 indicates one of the 80 rounds.</a:t>
            </a:r>
          </a:p>
        </p:txBody>
      </p:sp>
    </p:spTree>
    <p:extLst>
      <p:ext uri="{BB962C8B-B14F-4D97-AF65-F5344CB8AC3E}">
        <p14:creationId xmlns:p14="http://schemas.microsoft.com/office/powerpoint/2010/main" val="2861764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924800" cy="685800"/>
          </a:xfrm>
        </p:spPr>
        <p:txBody>
          <a:bodyPr/>
          <a:lstStyle/>
          <a:p>
            <a:r>
              <a:rPr lang="en-US" sz="36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SHA-512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15400" cy="48768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SHA – 512 Constant</a:t>
            </a:r>
          </a:p>
          <a:p>
            <a:endParaRPr lang="en-US" sz="28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B9E7B13-EDAA-45A1-9ED2-8B8FD0378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2057400"/>
            <a:ext cx="9014253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82141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924800" cy="685800"/>
          </a:xfrm>
        </p:spPr>
        <p:txBody>
          <a:bodyPr/>
          <a:lstStyle/>
          <a:p>
            <a:r>
              <a:rPr lang="en-US" sz="36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SHA-512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89154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SHA – 512 Constant</a:t>
            </a:r>
          </a:p>
          <a:p>
            <a:pPr marL="0" indent="0">
              <a:buNone/>
            </a:pPr>
            <a:endParaRPr lang="en-US" sz="3600" dirty="0"/>
          </a:p>
          <a:p>
            <a:pPr marL="0" indent="0" algn="l">
              <a:buNone/>
            </a:pP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FE8D9ED-7988-454F-8788-7FF066480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33600"/>
            <a:ext cx="9144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46272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924800" cy="685800"/>
          </a:xfrm>
        </p:spPr>
        <p:txBody>
          <a:bodyPr/>
          <a:lstStyle/>
          <a:p>
            <a:r>
              <a:rPr lang="en-US" sz="36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SHA-512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763000" cy="4724400"/>
          </a:xfrm>
        </p:spPr>
        <p:txBody>
          <a:bodyPr>
            <a:normAutofit fontScale="92500" lnSpcReduction="20000"/>
          </a:bodyPr>
          <a:lstStyle/>
          <a:p>
            <a:pPr marL="514350" indent="-514350" algn="just">
              <a:buNone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Step-4 (Process message in 1024-bit (128-word) blocks)</a:t>
            </a:r>
          </a:p>
          <a:p>
            <a:pPr marL="514350" indent="-51435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The output of the eightieth round is added to the input to the first round (H</a:t>
            </a:r>
            <a:r>
              <a:rPr lang="en-US" sz="3600" baseline="-25000" dirty="0">
                <a:latin typeface="Times New Roman" pitchFamily="18" charset="0"/>
                <a:cs typeface="Times New Roman" pitchFamily="18" charset="0"/>
              </a:rPr>
              <a:t>i-1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) to produce H</a:t>
            </a:r>
            <a:r>
              <a:rPr lang="en-US" sz="3600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None/>
            </a:pPr>
            <a:r>
              <a:rPr lang="en-US" sz="3600" u="sng" dirty="0">
                <a:latin typeface="Times New Roman" pitchFamily="18" charset="0"/>
                <a:cs typeface="Times New Roman" pitchFamily="18" charset="0"/>
              </a:rPr>
              <a:t>SHA-512 Round Function</a:t>
            </a:r>
          </a:p>
          <a:p>
            <a:pPr marL="514350" indent="-514350" algn="just">
              <a:buNone/>
            </a:pPr>
            <a:endParaRPr lang="en-US" sz="3600" u="sng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Every processing function F consists of 80 rounds.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l">
              <a:buNone/>
            </a:pP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371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924800" cy="685800"/>
          </a:xfrm>
        </p:spPr>
        <p:txBody>
          <a:bodyPr/>
          <a:lstStyle/>
          <a:p>
            <a:r>
              <a:rPr lang="en-US" sz="36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SHA-512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914EB4D-740B-494B-9D38-97C899CA33F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210770"/>
            <a:ext cx="8229599" cy="5037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28573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924800" cy="685800"/>
          </a:xfrm>
        </p:spPr>
        <p:txBody>
          <a:bodyPr/>
          <a:lstStyle/>
          <a:p>
            <a:r>
              <a:rPr lang="en-US" sz="36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SHA-512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6173E609-5B1F-45BF-9D96-7244A2188D1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00200"/>
            <a:ext cx="8077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09916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924800" cy="685800"/>
          </a:xfrm>
        </p:spPr>
        <p:txBody>
          <a:bodyPr/>
          <a:lstStyle/>
          <a:p>
            <a:r>
              <a:rPr lang="en-US" sz="36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SHA-512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D36D44-BD66-4F2D-A26B-5F7CDBE6AA1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66725" y="1600201"/>
            <a:ext cx="813435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45ABB2-89EB-43A8-90F9-8BD8B6DCA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971800"/>
            <a:ext cx="8754070" cy="1295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32453AEE-52A0-479C-95F0-B921B7C19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4419600"/>
            <a:ext cx="8915400" cy="1676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46169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924800" cy="685800"/>
          </a:xfrm>
        </p:spPr>
        <p:txBody>
          <a:bodyPr/>
          <a:lstStyle/>
          <a:p>
            <a:r>
              <a:rPr lang="en-US" sz="36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SHA-512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763000" cy="4724400"/>
          </a:xfrm>
        </p:spPr>
        <p:txBody>
          <a:bodyPr>
            <a:normAutofit/>
          </a:bodyPr>
          <a:lstStyle/>
          <a:p>
            <a:pPr marL="514350" indent="-514350" algn="just">
              <a:buNone/>
            </a:pPr>
            <a:r>
              <a:rPr lang="en-US" u="sng" dirty="0">
                <a:latin typeface="Times New Roman" pitchFamily="18" charset="0"/>
                <a:cs typeface="Times New Roman" pitchFamily="18" charset="0"/>
              </a:rPr>
              <a:t>SHA-512 Round Function : Drive </a:t>
            </a:r>
            <a:r>
              <a:rPr lang="en-US" u="sng" dirty="0" err="1">
                <a:latin typeface="Times New Roman" pitchFamily="18" charset="0"/>
                <a:cs typeface="Times New Roman" pitchFamily="18" charset="0"/>
              </a:rPr>
              <a:t>Wt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None/>
            </a:pPr>
            <a:endParaRPr lang="en-US" u="sng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Driving 64 bit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Wt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from 1024 bit Mi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first 16 values of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Wt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are taken directly from the 16 words of the current block. 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remaining values are defined as:</a:t>
            </a:r>
            <a:endParaRPr lang="en-US" sz="2400" u="sng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None/>
            </a:pPr>
            <a:endParaRPr lang="en-US" sz="2400" u="sng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835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924800" cy="685800"/>
          </a:xfrm>
        </p:spPr>
        <p:txBody>
          <a:bodyPr/>
          <a:lstStyle/>
          <a:p>
            <a:r>
              <a:rPr lang="en-US" sz="36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SHA-512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763000" cy="4724400"/>
          </a:xfrm>
        </p:spPr>
        <p:txBody>
          <a:bodyPr>
            <a:normAutofit/>
          </a:bodyPr>
          <a:lstStyle/>
          <a:p>
            <a:pPr marL="514350" indent="-514350" algn="just">
              <a:buNone/>
            </a:pP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SHA-512 Round Function : Drive </a:t>
            </a:r>
            <a:r>
              <a:rPr lang="en-US" sz="2400" u="sng" dirty="0" err="1">
                <a:latin typeface="Times New Roman" pitchFamily="18" charset="0"/>
                <a:cs typeface="Times New Roman" pitchFamily="18" charset="0"/>
              </a:rPr>
              <a:t>Wt</a:t>
            </a:r>
            <a:endParaRPr lang="en-US" sz="2400" u="sng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None/>
            </a:pPr>
            <a:endParaRPr lang="en-US" sz="2400" u="sng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D7C0574-415C-4AE4-ADD2-2D15652AE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286000"/>
            <a:ext cx="762952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70F35615-7DED-451E-ADF0-86A3432A6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" y="3448050"/>
            <a:ext cx="9067800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71226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924800" cy="685800"/>
          </a:xfrm>
        </p:spPr>
        <p:txBody>
          <a:bodyPr/>
          <a:lstStyle/>
          <a:p>
            <a:r>
              <a:rPr lang="en-US" sz="36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SHA-512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sz="2800" b="0" i="0" u="none" strike="noStrike" baseline="0" dirty="0">
                <a:latin typeface="TimesNewRomanPSMT"/>
              </a:rPr>
              <a:t>The Secure Hash Algorithm (SHA) was developed by the National Institute of Standards and Technology (NIST) and published as a federal information processing standard (FIPS 180) in 1993; a revised version was issued as FIPS 180-1 in 1995 and is generally referred to as SHA-1.</a:t>
            </a:r>
          </a:p>
          <a:p>
            <a:pPr marL="0" indent="0" algn="l">
              <a:buNone/>
            </a:pPr>
            <a:r>
              <a:rPr lang="en-US" sz="2800" b="0" i="0" u="none" strike="noStrike" baseline="0" dirty="0">
                <a:latin typeface="TimesNewRomanPSMT"/>
              </a:rPr>
              <a:t>In 2002, NIST produced a revised version of the standard, FIPS 180-2, that defined three new versions of SHA, with hash value lengths of 256, 384, and 512 bits, known as SHA-256, SHA- </a:t>
            </a:r>
            <a:r>
              <a:rPr lang="en-IN" sz="2800" b="0" i="0" u="none" strike="noStrike" baseline="0" dirty="0">
                <a:latin typeface="TimesNewRomanPSMT"/>
              </a:rPr>
              <a:t>384, and SHA-512.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924800" cy="685800"/>
          </a:xfrm>
        </p:spPr>
        <p:txBody>
          <a:bodyPr/>
          <a:lstStyle/>
          <a:p>
            <a:r>
              <a:rPr lang="en-US" sz="36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SHA-512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763000" cy="4724400"/>
          </a:xfrm>
        </p:spPr>
        <p:txBody>
          <a:bodyPr>
            <a:normAutofit/>
          </a:bodyPr>
          <a:lstStyle/>
          <a:p>
            <a:pPr marL="514350" indent="-51435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SHA-512 Round Function : Drive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Wt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82721AF-9655-4968-9C51-2A8681927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337717"/>
            <a:ext cx="9144000" cy="3301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32746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924800" cy="685800"/>
          </a:xfrm>
        </p:spPr>
        <p:txBody>
          <a:bodyPr/>
          <a:lstStyle/>
          <a:p>
            <a:r>
              <a:rPr lang="en-US" sz="36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SHA-512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763000" cy="4724400"/>
          </a:xfrm>
        </p:spPr>
        <p:txBody>
          <a:bodyPr>
            <a:normAutofit lnSpcReduction="10000"/>
          </a:bodyPr>
          <a:lstStyle/>
          <a:p>
            <a:pPr marL="514350" indent="-51435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Step-5 (Output)</a:t>
            </a:r>
          </a:p>
          <a:p>
            <a:pPr marL="514350" indent="-514350" algn="just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After all N 1024-bit blocks have been processed, the output from the Nth stage is the 512-bit message digest.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SHA-512 algorithm has the property that every bit of the hash code is a function of every bit of the input. 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complex repetition of the basic function F produces results that are well mixed; that is, it is unlikely that two messages chosen at random, even if they exhibit similar regularities, will have the same hash code.</a:t>
            </a:r>
          </a:p>
        </p:txBody>
      </p:sp>
    </p:spTree>
    <p:extLst>
      <p:ext uri="{BB962C8B-B14F-4D97-AF65-F5344CB8AC3E}">
        <p14:creationId xmlns:p14="http://schemas.microsoft.com/office/powerpoint/2010/main" val="3894362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924800" cy="685800"/>
          </a:xfrm>
        </p:spPr>
        <p:txBody>
          <a:bodyPr/>
          <a:lstStyle/>
          <a:p>
            <a:r>
              <a:rPr lang="en-US" sz="36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SHA-512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Wingdings" pitchFamily="2" charset="2"/>
              <a:buChar char="q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Input Message  = Maximum length of less than 2</a:t>
            </a:r>
            <a:r>
              <a:rPr lang="en-US" sz="2800" baseline="30000" dirty="0">
                <a:latin typeface="Times New Roman" pitchFamily="18" charset="0"/>
                <a:cs typeface="Times New Roman" pitchFamily="18" charset="0"/>
              </a:rPr>
              <a:t>128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bits.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Output = 512-bit message digest. 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input is processed in 1024-bit blocks.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606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924800" cy="685800"/>
          </a:xfrm>
        </p:spPr>
        <p:txBody>
          <a:bodyPr/>
          <a:lstStyle/>
          <a:p>
            <a:r>
              <a:rPr lang="en-US" sz="36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SHA-512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6923A99-F875-49E2-9B8F-B1C84805786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6042" y="1295400"/>
            <a:ext cx="8881757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27176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924800" cy="685800"/>
          </a:xfrm>
        </p:spPr>
        <p:txBody>
          <a:bodyPr/>
          <a:lstStyle/>
          <a:p>
            <a:r>
              <a:rPr lang="en-US" sz="36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SHA-512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447800"/>
            <a:ext cx="8991600" cy="4800600"/>
          </a:xfrm>
        </p:spPr>
        <p:txBody>
          <a:bodyPr>
            <a:normAutofit fontScale="92500" lnSpcReduction="20000"/>
          </a:bodyPr>
          <a:lstStyle/>
          <a:p>
            <a:pPr marL="514350" indent="-514350"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Step-1 (Append padding bits)</a:t>
            </a:r>
          </a:p>
          <a:p>
            <a:pPr marL="514350" indent="-514350" algn="just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message is padded so that its length is congruent to 896 modulo 1024 . 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Padding is always added, even if the message is already of the desired length. 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number of padding bits is in the range of 1 to 1024. 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padding consists of a single 1 bit followed by the necessary number of 0 bits.</a:t>
            </a:r>
          </a:p>
        </p:txBody>
      </p:sp>
    </p:spTree>
    <p:extLst>
      <p:ext uri="{BB962C8B-B14F-4D97-AF65-F5344CB8AC3E}">
        <p14:creationId xmlns:p14="http://schemas.microsoft.com/office/powerpoint/2010/main" val="3135013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924800" cy="685800"/>
          </a:xfrm>
        </p:spPr>
        <p:txBody>
          <a:bodyPr/>
          <a:lstStyle/>
          <a:p>
            <a:r>
              <a:rPr lang="en-US" sz="36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SHA-512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Step-2 (Append Length)</a:t>
            </a:r>
          </a:p>
          <a:p>
            <a:pPr marL="514350" indent="-514350" algn="just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block of 128 bits (L) is appended to the message.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This block contains the length of the original message (before the padding).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575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924800" cy="685800"/>
          </a:xfrm>
        </p:spPr>
        <p:txBody>
          <a:bodyPr/>
          <a:lstStyle/>
          <a:p>
            <a:r>
              <a:rPr lang="en-US" sz="36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SHA-512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686800" cy="4572000"/>
          </a:xfrm>
        </p:spPr>
        <p:txBody>
          <a:bodyPr>
            <a:normAutofit lnSpcReduction="10000"/>
          </a:bodyPr>
          <a:lstStyle/>
          <a:p>
            <a:pPr marL="514350" indent="-514350"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Step-3 (Initialize Hash Buffer)</a:t>
            </a:r>
          </a:p>
          <a:p>
            <a:pPr marL="514350" indent="-514350" algn="just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512-bit buffer is used to hold intermediate and final results of the hash function.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buffer can be represented as eight 64-bit registers (a, b, c, d, e, f, g, h).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These registers are initialized to the predefined 64-bit integers (hexadecimal values)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498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924800" cy="685800"/>
          </a:xfrm>
        </p:spPr>
        <p:txBody>
          <a:bodyPr/>
          <a:lstStyle/>
          <a:p>
            <a:r>
              <a:rPr lang="en-US" sz="36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SHA-512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8839200" cy="4876800"/>
          </a:xfrm>
        </p:spPr>
        <p:txBody>
          <a:bodyPr>
            <a:normAutofit fontScale="85000" lnSpcReduction="10000"/>
          </a:bodyPr>
          <a:lstStyle/>
          <a:p>
            <a:pPr marL="514350" indent="-514350"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Step-3 (Initialize Hash Buffer)</a:t>
            </a:r>
          </a:p>
          <a:p>
            <a:pPr marL="514350" indent="-514350" algn="just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= 6A09E667F3BCC908 		e = 510E527FADE682D1</a:t>
            </a:r>
          </a:p>
          <a:p>
            <a:pPr marL="514350" indent="-514350"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 = BB67AE8584CAA73B 		f = 9B05688C2B3E6C1F</a:t>
            </a:r>
          </a:p>
          <a:p>
            <a:pPr marL="514350" indent="-514350"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 = 3C6EF372FE94F82B 		g = 1F83D9ABFB41BD6B</a:t>
            </a:r>
          </a:p>
          <a:p>
            <a:pPr marL="514350" indent="-514350"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 = A54FF53A5F1D36F1 		h = 5BE0CD19137E2179</a:t>
            </a:r>
          </a:p>
          <a:p>
            <a:pPr marL="514350" indent="-514350" algn="just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These values are stored in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big-endian format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which is the most significant byte of a word in the low-address (leftmost) byte position.</a:t>
            </a: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These words were obtained by taking the first sixty-four bits of the fractional parts of the square roots of the first eight prime numbers.</a:t>
            </a:r>
          </a:p>
          <a:p>
            <a:pPr marL="514350" indent="-514350" algn="just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523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924800" cy="685800"/>
          </a:xfrm>
        </p:spPr>
        <p:txBody>
          <a:bodyPr/>
          <a:lstStyle/>
          <a:p>
            <a:r>
              <a:rPr lang="en-US" sz="36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SHA-512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373FE3D-C64C-477B-B3EB-99A5701A1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95400"/>
            <a:ext cx="8915400" cy="4953000"/>
          </a:xfrm>
        </p:spPr>
        <p:txBody>
          <a:bodyPr>
            <a:normAutofit/>
          </a:bodyPr>
          <a:lstStyle/>
          <a:p>
            <a:pPr marL="514350" indent="-51435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Step-4 (Process message in 1024-bit (128-word) blocks)</a:t>
            </a:r>
          </a:p>
          <a:p>
            <a:pPr marL="514350" indent="-514350" algn="just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module is labeled as F.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Every F consists of 80 rounds; 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Each round takes as input the </a:t>
            </a:r>
          </a:p>
          <a:p>
            <a:pPr marL="514350" indent="-51435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512-bit buffer value,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abcdefgh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 marL="514350" indent="-51435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and updates the contents of the </a:t>
            </a:r>
          </a:p>
          <a:p>
            <a:pPr marL="514350" indent="-51435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buffer.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CD140AFE-5FA4-4E7F-8C72-13E2B5665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1905000"/>
            <a:ext cx="306705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30955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4972</TotalTime>
  <Words>637</Words>
  <Application>Microsoft Office PowerPoint</Application>
  <PresentationFormat>On-screen Show (4:3)</PresentationFormat>
  <Paragraphs>112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Cambria</vt:lpstr>
      <vt:lpstr>Times New Roman</vt:lpstr>
      <vt:lpstr>TimesNewRomanPSMT</vt:lpstr>
      <vt:lpstr>Wingdings</vt:lpstr>
      <vt:lpstr>Office Theme</vt:lpstr>
      <vt:lpstr>Custom Design</vt:lpstr>
      <vt:lpstr>PowerPoint Presentation</vt:lpstr>
      <vt:lpstr>SHA-512</vt:lpstr>
      <vt:lpstr>SHA-512</vt:lpstr>
      <vt:lpstr>SHA-512</vt:lpstr>
      <vt:lpstr>SHA-512</vt:lpstr>
      <vt:lpstr>SHA-512</vt:lpstr>
      <vt:lpstr>SHA-512</vt:lpstr>
      <vt:lpstr>SHA-512</vt:lpstr>
      <vt:lpstr>SHA-512</vt:lpstr>
      <vt:lpstr>SHA-512</vt:lpstr>
      <vt:lpstr>SHA-512</vt:lpstr>
      <vt:lpstr>SHA-512</vt:lpstr>
      <vt:lpstr>SHA-512</vt:lpstr>
      <vt:lpstr>SHA-512</vt:lpstr>
      <vt:lpstr>SHA-512</vt:lpstr>
      <vt:lpstr>SHA-512</vt:lpstr>
      <vt:lpstr>SHA-512</vt:lpstr>
      <vt:lpstr>SHA-512</vt:lpstr>
      <vt:lpstr>SHA-512</vt:lpstr>
      <vt:lpstr>SHA-512</vt:lpstr>
      <vt:lpstr>SHA-512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cgc</dc:creator>
  <cp:lastModifiedBy>RAHUL KUMAR</cp:lastModifiedBy>
  <cp:revision>1003</cp:revision>
  <dcterms:created xsi:type="dcterms:W3CDTF">2013-12-12T17:34:34Z</dcterms:created>
  <dcterms:modified xsi:type="dcterms:W3CDTF">2023-04-19T14:46:46Z</dcterms:modified>
</cp:coreProperties>
</file>