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15"/>
  </p:notesMasterIdLst>
  <p:handoutMasterIdLst>
    <p:handoutMasterId r:id="rId16"/>
  </p:handoutMasterIdLst>
  <p:sldIdLst>
    <p:sldId id="567" r:id="rId3"/>
    <p:sldId id="543" r:id="rId4"/>
    <p:sldId id="732" r:id="rId5"/>
    <p:sldId id="733" r:id="rId6"/>
    <p:sldId id="734" r:id="rId7"/>
    <p:sldId id="735" r:id="rId8"/>
    <p:sldId id="736" r:id="rId9"/>
    <p:sldId id="737" r:id="rId10"/>
    <p:sldId id="563" r:id="rId11"/>
    <p:sldId id="738" r:id="rId12"/>
    <p:sldId id="739" r:id="rId13"/>
    <p:sldId id="74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541" autoAdjust="0"/>
  </p:normalViewPr>
  <p:slideViewPr>
    <p:cSldViewPr>
      <p:cViewPr varScale="1">
        <p:scale>
          <a:sx n="85" d="100"/>
          <a:sy n="85" d="100"/>
        </p:scale>
        <p:origin x="1378"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5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FE945E-A616-4E00-AB19-078DFBC3FF6C}" type="datetimeFigureOut">
              <a:rPr lang="en-US" smtClean="0"/>
              <a:pPr/>
              <a:t>4/14/2023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71421E-A63F-487E-965B-07B14CC477F0}" type="slidenum">
              <a:rPr lang="en-US" smtClean="0"/>
              <a:pPr/>
              <a:t>‹#›</a:t>
            </a:fld>
            <a:endParaRPr lang="en-US"/>
          </a:p>
        </p:txBody>
      </p:sp>
    </p:spTree>
    <p:extLst>
      <p:ext uri="{BB962C8B-B14F-4D97-AF65-F5344CB8AC3E}">
        <p14:creationId xmlns:p14="http://schemas.microsoft.com/office/powerpoint/2010/main" val="2907699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757F6E-8ADE-48A1-B1C5-AA8FE11E4C12}" type="datetimeFigureOut">
              <a:rPr lang="en-US" smtClean="0"/>
              <a:pPr/>
              <a:t>4/14/2023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75BCC-52BF-479D-8785-ECCB0FF1F3F2}" type="slidenum">
              <a:rPr lang="en-US" smtClean="0"/>
              <a:pPr/>
              <a:t>‹#›</a:t>
            </a:fld>
            <a:endParaRPr lang="en-US"/>
          </a:p>
        </p:txBody>
      </p:sp>
    </p:spTree>
    <p:extLst>
      <p:ext uri="{BB962C8B-B14F-4D97-AF65-F5344CB8AC3E}">
        <p14:creationId xmlns:p14="http://schemas.microsoft.com/office/powerpoint/2010/main" val="1464130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1143000" y="3429000"/>
            <a:ext cx="7772400"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dirty="0"/>
              <a:t>Click to edit Master 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dirty="0"/>
          </a:p>
        </p:txBody>
      </p:sp>
      <p:sp>
        <p:nvSpPr>
          <p:cNvPr id="7"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AE197F-0C98-4E9A-96B2-283D44E4A9EE}" type="datetimeFigureOut">
              <a:rPr lang="en-US" smtClean="0"/>
              <a:pPr/>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AE197F-0C98-4E9A-96B2-283D44E4A9EE}" type="datetimeFigureOut">
              <a:rPr lang="en-US" smtClean="0"/>
              <a:pPr/>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AE197F-0C98-4E9A-96B2-283D44E4A9EE}" type="datetimeFigureOut">
              <a:rPr lang="en-US" smtClean="0"/>
              <a:pPr/>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AE197F-0C98-4E9A-96B2-283D44E4A9EE}" type="datetimeFigureOut">
              <a:rPr lang="en-US" smtClean="0"/>
              <a:pPr/>
              <a:t>4/14/2023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AE197F-0C98-4E9A-96B2-283D44E4A9EE}" type="datetimeFigureOut">
              <a:rPr lang="en-US" smtClean="0"/>
              <a:pPr/>
              <a:t>4/14/2023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E197F-0C98-4E9A-96B2-283D44E4A9EE}" type="datetimeFigureOut">
              <a:rPr lang="en-US" smtClean="0"/>
              <a:pPr/>
              <a:t>4/14/2023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4/14/2023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66800"/>
            <a:ext cx="7924800"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914400" y="1752600"/>
            <a:ext cx="8001000"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9"/>
          <p:cNvSpPr txBox="1">
            <a:spLocks noChangeArrowheads="1"/>
          </p:cNvSpPr>
          <p:nvPr userDrawn="1"/>
        </p:nvSpPr>
        <p:spPr bwMode="auto">
          <a:xfrm>
            <a:off x="2804329" y="0"/>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dirty="0"/>
              <a:t>Click to edit Master text styles</a:t>
            </a:r>
          </a:p>
        </p:txBody>
      </p:sp>
      <p:sp>
        <p:nvSpPr>
          <p:cNvPr id="5" name="TextBox 9"/>
          <p:cNvSpPr txBox="1">
            <a:spLocks noChangeArrowheads="1"/>
          </p:cNvSpPr>
          <p:nvPr userDrawn="1"/>
        </p:nvSpPr>
        <p:spPr bwMode="auto">
          <a:xfrm>
            <a:off x="2804329" y="87868"/>
            <a:ext cx="6187271" cy="369332"/>
          </a:xfrm>
          <a:prstGeom prst="rect">
            <a:avLst/>
          </a:prstGeom>
          <a:noFill/>
          <a:ln w="50800" cmpd="dbl">
            <a:solidFill>
              <a:srgbClr val="C00000"/>
            </a:solidFill>
            <a:miter lim="800000"/>
            <a:headEnd/>
            <a:tailEnd/>
          </a:ln>
        </p:spPr>
        <p:txBody>
          <a:bodyPr wrap="none">
            <a:spAutoFit/>
          </a:bodyPr>
          <a:lstStyle/>
          <a:p>
            <a:pPr algn="ctr"/>
            <a:r>
              <a:rPr lang="en-US" sz="1800" b="0" dirty="0">
                <a:solidFill>
                  <a:schemeClr val="tx1"/>
                </a:solidFill>
                <a:latin typeface="Calibri" pitchFamily="34" charset="0"/>
              </a:rPr>
              <a:t>Department of Computer and Communication Engineering (CCE)</a:t>
            </a:r>
            <a:endParaRPr lang="en-US" sz="1700" b="0" dirty="0">
              <a:solidFill>
                <a:schemeClr val="tx1"/>
              </a:solidFill>
              <a:latin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68F82A5B-10F6-41ED-9A2B-03224D407F06}" type="slidenum">
              <a:rPr lang="en-US" smtClean="0"/>
              <a:pPr/>
              <a:t>‹#›</a:t>
            </a:fld>
            <a:endParaRPr lang="en-US" dirty="0"/>
          </a:p>
        </p:txBody>
      </p:sp>
      <p:sp>
        <p:nvSpPr>
          <p:cNvPr id="11" name="Picture Placeholder 10"/>
          <p:cNvSpPr>
            <a:spLocks noGrp="1"/>
          </p:cNvSpPr>
          <p:nvPr>
            <p:ph type="pic" sz="quarter" idx="13"/>
          </p:nvPr>
        </p:nvSpPr>
        <p:spPr>
          <a:xfrm>
            <a:off x="2895600" y="1371600"/>
            <a:ext cx="6019800" cy="4724400"/>
          </a:xfrm>
          <a:prstGeom prst="rect">
            <a:avLst/>
          </a:prstGeom>
        </p:spPr>
        <p:txBody>
          <a:bodyPr/>
          <a:lstStyle/>
          <a:p>
            <a:endParaRPr lang="en-US" dirty="0"/>
          </a:p>
        </p:txBody>
      </p:sp>
      <p:sp>
        <p:nvSpPr>
          <p:cNvPr id="13" name="Text Placeholder 12"/>
          <p:cNvSpPr>
            <a:spLocks noGrp="1"/>
          </p:cNvSpPr>
          <p:nvPr>
            <p:ph type="body" sz="quarter" idx="14"/>
          </p:nvPr>
        </p:nvSpPr>
        <p:spPr>
          <a:xfrm>
            <a:off x="228600" y="1371600"/>
            <a:ext cx="25908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p:txBody>
      </p:sp>
      <p:sp>
        <p:nvSpPr>
          <p:cNvPr id="10"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609600" y="1524000"/>
            <a:ext cx="8305800"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1066800" y="533400"/>
            <a:ext cx="7848600"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dirty="0"/>
              <a:t>Click to edit Master text style</a:t>
            </a:r>
          </a:p>
        </p:txBody>
      </p:sp>
      <p:sp>
        <p:nvSpPr>
          <p:cNvPr id="4" name="TextBox 9"/>
          <p:cNvSpPr txBox="1">
            <a:spLocks noChangeArrowheads="1"/>
          </p:cNvSpPr>
          <p:nvPr userDrawn="1"/>
        </p:nvSpPr>
        <p:spPr bwMode="auto">
          <a:xfrm>
            <a:off x="3009795" y="0"/>
            <a:ext cx="6058005" cy="353943"/>
          </a:xfrm>
          <a:prstGeom prst="rect">
            <a:avLst/>
          </a:prstGeom>
          <a:solidFill>
            <a:schemeClr val="accent2">
              <a:lumMod val="50000"/>
            </a:schemeClr>
          </a:solidFill>
          <a:ln w="9525">
            <a:noFill/>
            <a:miter lim="800000"/>
            <a:headEnd/>
            <a:tailEnd/>
          </a:ln>
        </p:spPr>
        <p:txBody>
          <a:bodyPr wrap="none">
            <a:spAutoFit/>
          </a:bodyPr>
          <a:lstStyle/>
          <a:p>
            <a:r>
              <a:rPr lang="en-US" sz="1700" b="1" dirty="0">
                <a:solidFill>
                  <a:schemeClr val="bg1"/>
                </a:solidFill>
                <a:latin typeface="Calibri" pitchFamily="34" charset="0"/>
              </a:rPr>
              <a:t>Department of Computer and </a:t>
            </a:r>
            <a:r>
              <a:rPr lang="en-US" sz="1700" b="1" dirty="0" err="1">
                <a:solidFill>
                  <a:schemeClr val="bg1"/>
                </a:solidFill>
                <a:latin typeface="Calibri" pitchFamily="34" charset="0"/>
              </a:rPr>
              <a:t>Communicationq</a:t>
            </a:r>
            <a:r>
              <a:rPr lang="en-US" sz="1700" b="1" dirty="0">
                <a:solidFill>
                  <a:schemeClr val="bg1"/>
                </a:solidFill>
                <a:latin typeface="Calibri" pitchFamily="34" charset="0"/>
              </a:rPr>
              <a:t> Engineering (CCE)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8F82A5B-10F6-41ED-9A2B-03224D407F06}" type="slidenum">
              <a:rPr lang="en-US" smtClean="0"/>
              <a:pPr/>
              <a:t>‹#›</a:t>
            </a:fld>
            <a:endParaRPr lang="en-US"/>
          </a:p>
        </p:txBody>
      </p:sp>
      <p:sp>
        <p:nvSpPr>
          <p:cNvPr id="6" name="TextBox 5"/>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1371600"/>
            <a:ext cx="8229600"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304800" y="2209800"/>
            <a:ext cx="8229600"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82A5B-10F6-41ED-9A2B-03224D407F06}" type="slidenum">
              <a:rPr lang="en-US" smtClean="0"/>
              <a:pPr/>
              <a:t>‹#›</a:t>
            </a:fld>
            <a:endParaRPr lang="en-US" dirty="0"/>
          </a:p>
        </p:txBody>
      </p:sp>
      <p:sp>
        <p:nvSpPr>
          <p:cNvPr id="13" name="TextBox 9"/>
          <p:cNvSpPr txBox="1">
            <a:spLocks noChangeArrowheads="1"/>
          </p:cNvSpPr>
          <p:nvPr/>
        </p:nvSpPr>
        <p:spPr bwMode="auto">
          <a:xfrm>
            <a:off x="0" y="6457890"/>
            <a:ext cx="9144000" cy="400110"/>
          </a:xfrm>
          <a:prstGeom prst="rect">
            <a:avLst/>
          </a:prstGeom>
          <a:noFill/>
          <a:ln w="9525">
            <a:noFill/>
            <a:miter lim="800000"/>
            <a:headEnd/>
            <a:tailEnd/>
          </a:ln>
        </p:spPr>
        <p:txBody>
          <a:bodyPr wrap="square">
            <a:spAutoFit/>
          </a:bodyPr>
          <a:lstStyle/>
          <a:p>
            <a:pPr algn="ctr"/>
            <a:r>
              <a:rPr lang="en-US" sz="2000" b="1" dirty="0">
                <a:solidFill>
                  <a:schemeClr val="tx1"/>
                </a:solidFill>
                <a:latin typeface="Calibri" pitchFamily="34" charset="0"/>
              </a:rPr>
              <a:t>University Institute of Engineering</a:t>
            </a:r>
            <a:r>
              <a:rPr lang="en-US" sz="2000" b="1" baseline="0" dirty="0">
                <a:solidFill>
                  <a:schemeClr val="tx1"/>
                </a:solidFill>
                <a:latin typeface="Calibri" pitchFamily="34" charset="0"/>
              </a:rPr>
              <a:t> (UIE)</a:t>
            </a:r>
            <a:endParaRPr lang="en-US" sz="2000" b="1" dirty="0">
              <a:solidFill>
                <a:schemeClr val="tx1"/>
              </a:solidFill>
              <a:latin typeface="Calibri" pitchFamily="34" charset="0"/>
            </a:endParaRPr>
          </a:p>
        </p:txBody>
      </p:sp>
      <p:cxnSp>
        <p:nvCxnSpPr>
          <p:cNvPr id="10" name="Straight Connector 9"/>
          <p:cNvCxnSpPr/>
          <p:nvPr/>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60420" name="Picture 4" descr="https://encrypted-tbn3.gstatic.com/images?q=tbn:ANd9GcTyg3Gq4WoxkxO75aZWNEjYFvavmMfWdiMvs57jpDF8YRR3yCybqQ">
            <a:hlinkClick r:id="rId12"/>
          </p:cNvPr>
          <p:cNvPicPr>
            <a:picLocks noChangeAspect="1" noChangeArrowheads="1"/>
          </p:cNvPicPr>
          <p:nvPr/>
        </p:nvPicPr>
        <p:blipFill>
          <a:blip r:embed="rId13" cstate="print"/>
          <a:srcRect/>
          <a:stretch>
            <a:fillRect/>
          </a:stretch>
        </p:blipFill>
        <p:spPr bwMode="auto">
          <a:xfrm>
            <a:off x="152400" y="152400"/>
            <a:ext cx="768000" cy="12192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lvl1pPr algn="ctr" defTabSz="914400" rtl="0" eaLnBrk="1" latinLnBrk="0" hangingPunct="1">
        <a:spcBef>
          <a:spcPct val="0"/>
        </a:spcBef>
        <a:buNone/>
        <a:defRPr sz="4400" b="1"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AE197F-0C98-4E9A-96B2-283D44E4A9EE}" type="datetimeFigureOut">
              <a:rPr lang="en-US" smtClean="0"/>
              <a:pPr/>
              <a:t>4/14/2023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DE7EB-DACC-46A4-AA97-3CCBEE9E1C7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228600" y="2143651"/>
            <a:ext cx="8686801" cy="2975959"/>
          </a:xfrm>
          <a:prstGeom prst="rect">
            <a:avLst/>
          </a:prstGeom>
        </p:spPr>
        <p:txBody>
          <a:bodyPr wrap="square" lIns="82058" tIns="41029" rIns="82058" bIns="41029">
            <a:spAutoFit/>
          </a:bodyPr>
          <a:lstStyle/>
          <a:p>
            <a:pPr algn="ctr"/>
            <a:endParaRPr lang="en-IN" sz="4000" dirty="0">
              <a:solidFill>
                <a:srgbClr val="000000"/>
              </a:solidFill>
              <a:effectLst/>
              <a:latin typeface="TimesNewRoman,Bold"/>
              <a:ea typeface="Calibri" panose="020F0502020204030204" pitchFamily="34" charset="0"/>
              <a:cs typeface="TimesNewRoman,Bold"/>
            </a:endParaRPr>
          </a:p>
          <a:p>
            <a:pPr algn="ctr"/>
            <a:endParaRPr lang="en-IN" sz="4000" dirty="0">
              <a:solidFill>
                <a:srgbClr val="000000"/>
              </a:solidFill>
              <a:latin typeface="TimesNewRoman,Bold"/>
              <a:cs typeface="Times New Roman" pitchFamily="18" charset="0"/>
            </a:endParaRPr>
          </a:p>
          <a:p>
            <a:pPr algn="ctr"/>
            <a:r>
              <a:rPr lang="en-IN" sz="3600" dirty="0">
                <a:solidFill>
                  <a:srgbClr val="273239"/>
                </a:solidFill>
                <a:effectLst/>
                <a:latin typeface="Arial" panose="020B0604020202020204" pitchFamily="34" charset="0"/>
                <a:ea typeface="Times New Roman" panose="02020603050405020304" pitchFamily="18" charset="0"/>
              </a:rPr>
              <a:t>HMAC Algorithm </a:t>
            </a:r>
            <a:endParaRPr lang="en-US" sz="6000" dirty="0">
              <a:latin typeface="Times New Roman" pitchFamily="18" charset="0"/>
              <a:cs typeface="Times New Roman" pitchFamily="18" charset="0"/>
            </a:endParaRPr>
          </a:p>
          <a:p>
            <a:pPr algn="ctr"/>
            <a:endParaRPr lang="en-US" sz="3600" dirty="0">
              <a:latin typeface="Times New Roman" pitchFamily="18" charset="0"/>
              <a:cs typeface="Times New Roman" pitchFamily="18" charset="0"/>
            </a:endParaRPr>
          </a:p>
          <a:p>
            <a:pPr algn="ctr"/>
            <a:endParaRPr lang="en-US" sz="3600" dirty="0">
              <a:latin typeface="Times New Roman" pitchFamily="18" charset="0"/>
              <a:cs typeface="Times New Roman" pitchFamily="18" charset="0"/>
            </a:endParaRPr>
          </a:p>
        </p:txBody>
      </p:sp>
      <p:pic>
        <p:nvPicPr>
          <p:cNvPr id="50" name="Picture 5" descr="C:\Users\Bhangu\Desktop\download.png"/>
          <p:cNvPicPr>
            <a:picLocks noChangeAspect="1" noChangeArrowheads="1"/>
          </p:cNvPicPr>
          <p:nvPr/>
        </p:nvPicPr>
        <p:blipFill>
          <a:blip r:embed="rId2" cstate="print"/>
          <a:srcRect/>
          <a:stretch>
            <a:fillRect/>
          </a:stretch>
        </p:blipFill>
        <p:spPr bwMode="auto">
          <a:xfrm>
            <a:off x="2701637" y="605118"/>
            <a:ext cx="3186545" cy="1178939"/>
          </a:xfrm>
          <a:prstGeom prst="rect">
            <a:avLst/>
          </a:prstGeom>
          <a:noFill/>
          <a:ln w="9525">
            <a:noFill/>
            <a:miter lim="800000"/>
            <a:headEnd/>
            <a:tailEnd/>
          </a:ln>
        </p:spPr>
      </p:pic>
      <p:sp>
        <p:nvSpPr>
          <p:cNvPr id="6" name="Rectangle 5"/>
          <p:cNvSpPr/>
          <p:nvPr/>
        </p:nvSpPr>
        <p:spPr>
          <a:xfrm>
            <a:off x="0" y="6553200"/>
            <a:ext cx="91440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a:defRPr/>
            </a:pPr>
            <a:r>
              <a:rPr lang="en-US" dirty="0">
                <a:solidFill>
                  <a:prstClr val="white"/>
                </a:solidFill>
              </a:rPr>
              <a:t>www. </a:t>
            </a:r>
            <a:r>
              <a:rPr lang="en-US" dirty="0" err="1">
                <a:solidFill>
                  <a:prstClr val="white"/>
                </a:solidFill>
              </a:rPr>
              <a:t>cuchd.in</a:t>
            </a:r>
            <a:r>
              <a:rPr lang="en-US" dirty="0">
                <a:solidFill>
                  <a:prstClr val="white"/>
                </a:solidFill>
              </a:rPr>
              <a:t>                                                                                       Campus : </a:t>
            </a:r>
            <a:r>
              <a:rPr lang="en-US" dirty="0" err="1">
                <a:solidFill>
                  <a:prstClr val="white"/>
                </a:solidFill>
              </a:rPr>
              <a:t>Gharaun</a:t>
            </a:r>
            <a:r>
              <a:rPr lang="en-US" dirty="0">
                <a:solidFill>
                  <a:prstClr val="white"/>
                </a:solidFill>
              </a:rPr>
              <a:t>, </a:t>
            </a:r>
            <a:r>
              <a:rPr lang="en-US" dirty="0" err="1">
                <a:solidFill>
                  <a:prstClr val="white"/>
                </a:solidFill>
              </a:rPr>
              <a:t>Mohali</a:t>
            </a:r>
            <a:endParaRPr lang="en-US" dirty="0">
              <a:solidFill>
                <a:prstClr val="white"/>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8153400" cy="1219200"/>
          </a:xfrm>
        </p:spPr>
        <p:txBody>
          <a:bodyPr/>
          <a:lstStyle/>
          <a:p>
            <a:r>
              <a:rPr lang="en-IN" sz="3200" b="0" dirty="0">
                <a:solidFill>
                  <a:srgbClr val="FF0000"/>
                </a:solidFill>
                <a:effectLst/>
                <a:latin typeface="Times New Roman" panose="02020603050405020304" pitchFamily="18" charset="0"/>
                <a:ea typeface="Calibri" panose="020F0502020204030204" pitchFamily="34" charset="0"/>
              </a:rPr>
              <a:t>CMAC (Cipher-based Message Authentication Code) </a:t>
            </a:r>
            <a:endParaRPr lang="en-US" sz="4000" b="0" dirty="0">
              <a:solidFill>
                <a:srgbClr val="FF0000"/>
              </a:solidFill>
            </a:endParaRPr>
          </a:p>
        </p:txBody>
      </p:sp>
      <p:sp>
        <p:nvSpPr>
          <p:cNvPr id="3" name="Content Placeholder 2"/>
          <p:cNvSpPr>
            <a:spLocks noGrp="1"/>
          </p:cNvSpPr>
          <p:nvPr>
            <p:ph idx="1"/>
          </p:nvPr>
        </p:nvSpPr>
        <p:spPr>
          <a:xfrm>
            <a:off x="152400" y="1447800"/>
            <a:ext cx="8763000" cy="4800600"/>
          </a:xfrm>
        </p:spPr>
        <p:txBody>
          <a:bodyPr>
            <a:normAutofit fontScale="92500" lnSpcReduction="10000"/>
          </a:bodyPr>
          <a:lstStyle/>
          <a:p>
            <a:pPr>
              <a:lnSpc>
                <a:spcPct val="107000"/>
              </a:lnSpc>
              <a:spcAft>
                <a:spcPts val="800"/>
              </a:spcAft>
            </a:pPr>
            <a:r>
              <a:rPr lang="en-IN" sz="1800" dirty="0">
                <a:effectLst/>
                <a:latin typeface="Bahnschrift Condensed" panose="020B0502040204020203" pitchFamily="34" charset="0"/>
                <a:ea typeface="Calibri" panose="020F0502020204030204" pitchFamily="34" charset="0"/>
                <a:cs typeface="Times New Roman" panose="02020603050405020304" pitchFamily="18" charset="0"/>
              </a:rPr>
              <a:t>I N F O R M A T I O </a:t>
            </a:r>
            <a:r>
              <a:rPr lang="en-IN" sz="1800" dirty="0" smtClean="0">
                <a:effectLst/>
                <a:latin typeface="Bahnschrift Condensed" panose="020B0502040204020203" pitchFamily="34" charset="0"/>
                <a:ea typeface="Calibri" panose="020F0502020204030204" pitchFamily="34" charset="0"/>
                <a:cs typeface="Times New Roman" panose="02020603050405020304" pitchFamily="18" charset="0"/>
              </a:rPr>
              <a:t>N   </a:t>
            </a:r>
            <a:r>
              <a:rPr lang="en-IN" sz="1800" dirty="0">
                <a:effectLst/>
                <a:latin typeface="Bahnschrift Condensed" panose="020B0502040204020203" pitchFamily="34" charset="0"/>
                <a:ea typeface="Calibri" panose="020F0502020204030204" pitchFamily="34" charset="0"/>
                <a:cs typeface="Times New Roman" panose="02020603050405020304" pitchFamily="18" charset="0"/>
              </a:rPr>
              <a:t>A N D </a:t>
            </a:r>
            <a:r>
              <a:rPr lang="en-IN" sz="1800" dirty="0" smtClean="0">
                <a:effectLst/>
                <a:latin typeface="Bahnschrift Condensed" panose="020B0502040204020203" pitchFamily="34" charset="0"/>
                <a:ea typeface="Calibri" panose="020F0502020204030204" pitchFamily="34" charset="0"/>
                <a:cs typeface="Times New Roman" panose="02020603050405020304" pitchFamily="18" charset="0"/>
              </a:rPr>
              <a:t>  N </a:t>
            </a:r>
            <a:r>
              <a:rPr lang="en-IN" sz="1800" dirty="0">
                <a:effectLst/>
                <a:latin typeface="Bahnschrift Condensed" panose="020B0502040204020203" pitchFamily="34" charset="0"/>
                <a:ea typeface="Calibri" panose="020F0502020204030204" pitchFamily="34" charset="0"/>
                <a:cs typeface="Times New Roman" panose="02020603050405020304" pitchFamily="18" charset="0"/>
              </a:rPr>
              <a:t>E T W O R </a:t>
            </a:r>
            <a:r>
              <a:rPr lang="en-IN" sz="1800" dirty="0" smtClean="0">
                <a:effectLst/>
                <a:latin typeface="Bahnschrift Condensed" panose="020B0502040204020203" pitchFamily="34" charset="0"/>
                <a:ea typeface="Calibri" panose="020F0502020204030204" pitchFamily="34" charset="0"/>
                <a:cs typeface="Times New Roman" panose="02020603050405020304" pitchFamily="18" charset="0"/>
              </a:rPr>
              <a:t>K   S </a:t>
            </a:r>
            <a:r>
              <a:rPr lang="en-IN" sz="1800" dirty="0">
                <a:effectLst/>
                <a:latin typeface="Bahnschrift Condensed" panose="020B0502040204020203" pitchFamily="34" charset="0"/>
                <a:ea typeface="Calibri" panose="020F0502020204030204" pitchFamily="34" charset="0"/>
                <a:cs typeface="Times New Roman" panose="02020603050405020304" pitchFamily="18" charset="0"/>
              </a:rPr>
              <a:t>E C U R I T Y </a:t>
            </a:r>
          </a:p>
          <a:p>
            <a:pPr>
              <a:lnSpc>
                <a:spcPct val="107000"/>
              </a:lnSpc>
              <a:spcAft>
                <a:spcPts val="800"/>
              </a:spcAft>
            </a:pPr>
            <a:r>
              <a:rPr lang="en-IN" sz="1700" i="1" dirty="0">
                <a:effectLst/>
                <a:latin typeface="Arial Black" panose="020B0A04020102020204" pitchFamily="34" charset="0"/>
                <a:ea typeface="Calibri" panose="020F0502020204030204" pitchFamily="34" charset="0"/>
                <a:cs typeface="Times New Roman" panose="02020603050405020304" pitchFamily="18" charset="0"/>
              </a:rPr>
              <a:t>C1 = E(K, M1)</a:t>
            </a:r>
            <a:endParaRPr lang="en-IN" sz="1700" dirty="0">
              <a:effectLst/>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700" i="1" dirty="0">
                <a:effectLst/>
                <a:latin typeface="Arial Black" panose="020B0A04020102020204" pitchFamily="34" charset="0"/>
                <a:ea typeface="Calibri" panose="020F0502020204030204" pitchFamily="34" charset="0"/>
                <a:cs typeface="Times New Roman" panose="02020603050405020304" pitchFamily="18" charset="0"/>
              </a:rPr>
              <a:t>C2 = E(K, [M2 </a:t>
            </a:r>
            <a:r>
              <a:rPr lang="en-IN" sz="1700" dirty="0">
                <a:effectLst/>
                <a:latin typeface="Arial Black" panose="020B0A04020102020204" pitchFamily="34" charset="0"/>
                <a:ea typeface="Calibri" panose="020F0502020204030204" pitchFamily="34" charset="0"/>
                <a:cs typeface="Cambria Math" panose="02040503050406030204" pitchFamily="18" charset="0"/>
              </a:rPr>
              <a:t>⊕</a:t>
            </a:r>
            <a:r>
              <a:rPr lang="en-IN" sz="1700" dirty="0">
                <a:effectLst/>
                <a:latin typeface="Arial Black" panose="020B0A04020102020204" pitchFamily="34" charset="0"/>
                <a:ea typeface="Calibri" panose="020F0502020204030204" pitchFamily="34" charset="0"/>
                <a:cs typeface="Times New Roman" panose="02020603050405020304" pitchFamily="18" charset="0"/>
              </a:rPr>
              <a:t> </a:t>
            </a:r>
            <a:r>
              <a:rPr lang="en-IN" sz="1700" i="1" dirty="0">
                <a:effectLst/>
                <a:latin typeface="Arial Black" panose="020B0A04020102020204" pitchFamily="34" charset="0"/>
                <a:ea typeface="Calibri" panose="020F0502020204030204" pitchFamily="34" charset="0"/>
                <a:cs typeface="Times New Roman" panose="02020603050405020304" pitchFamily="18" charset="0"/>
              </a:rPr>
              <a:t>C1])</a:t>
            </a:r>
            <a:endParaRPr lang="en-IN" sz="1700" dirty="0">
              <a:effectLst/>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700" i="1" dirty="0">
                <a:effectLst/>
                <a:latin typeface="Arial Black" panose="020B0A04020102020204" pitchFamily="34" charset="0"/>
                <a:ea typeface="Calibri" panose="020F0502020204030204" pitchFamily="34" charset="0"/>
                <a:cs typeface="Times New Roman" panose="02020603050405020304" pitchFamily="18" charset="0"/>
              </a:rPr>
              <a:t>C3 = E(K, [M3 </a:t>
            </a:r>
            <a:r>
              <a:rPr lang="en-IN" sz="1700" dirty="0">
                <a:effectLst/>
                <a:latin typeface="Arial Black" panose="020B0A04020102020204" pitchFamily="34" charset="0"/>
                <a:ea typeface="Calibri" panose="020F0502020204030204" pitchFamily="34" charset="0"/>
                <a:cs typeface="Cambria Math" panose="02040503050406030204" pitchFamily="18" charset="0"/>
              </a:rPr>
              <a:t>⊕</a:t>
            </a:r>
            <a:r>
              <a:rPr lang="en-IN" sz="1700" dirty="0">
                <a:effectLst/>
                <a:latin typeface="Arial Black" panose="020B0A04020102020204" pitchFamily="34" charset="0"/>
                <a:ea typeface="Calibri" panose="020F0502020204030204" pitchFamily="34" charset="0"/>
                <a:cs typeface="Times New Roman" panose="02020603050405020304" pitchFamily="18" charset="0"/>
              </a:rPr>
              <a:t> </a:t>
            </a:r>
            <a:r>
              <a:rPr lang="en-IN" sz="1700" i="1" dirty="0">
                <a:effectLst/>
                <a:latin typeface="Arial Black" panose="020B0A04020102020204" pitchFamily="34" charset="0"/>
                <a:ea typeface="Calibri" panose="020F0502020204030204" pitchFamily="34" charset="0"/>
                <a:cs typeface="Times New Roman" panose="02020603050405020304" pitchFamily="18" charset="0"/>
              </a:rPr>
              <a:t>C2])</a:t>
            </a:r>
            <a:endParaRPr lang="en-IN" sz="1700" dirty="0">
              <a:effectLst/>
              <a:latin typeface="Arial Black" panose="020B0A0402010202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700" dirty="0" smtClean="0">
                <a:effectLst/>
                <a:latin typeface="Arial Black" panose="020B0A04020102020204" pitchFamily="34" charset="0"/>
                <a:ea typeface="Calibri" panose="020F0502020204030204" pitchFamily="34" charset="0"/>
                <a:cs typeface="Times New Roman" panose="02020603050405020304" pitchFamily="18" charset="0"/>
              </a:rPr>
              <a:t>	:</a:t>
            </a:r>
            <a:endParaRPr lang="en-IN" sz="1700" dirty="0">
              <a:effectLst/>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700" i="1" dirty="0">
                <a:effectLst/>
                <a:latin typeface="Arial Black" panose="020B0A04020102020204" pitchFamily="34" charset="0"/>
                <a:ea typeface="Calibri" panose="020F0502020204030204" pitchFamily="34" charset="0"/>
                <a:cs typeface="Times New Roman" panose="02020603050405020304" pitchFamily="18" charset="0"/>
              </a:rPr>
              <a:t>Cn = E(K, [Mn </a:t>
            </a:r>
            <a:r>
              <a:rPr lang="en-IN" sz="1700" dirty="0">
                <a:effectLst/>
                <a:latin typeface="Arial Black" panose="020B0A04020102020204" pitchFamily="34" charset="0"/>
                <a:ea typeface="Calibri" panose="020F0502020204030204" pitchFamily="34" charset="0"/>
                <a:cs typeface="Cambria Math" panose="02040503050406030204" pitchFamily="18" charset="0"/>
              </a:rPr>
              <a:t>⊕</a:t>
            </a:r>
            <a:r>
              <a:rPr lang="en-IN" sz="1700" dirty="0">
                <a:effectLst/>
                <a:latin typeface="Arial Black" panose="020B0A04020102020204" pitchFamily="34" charset="0"/>
                <a:ea typeface="Calibri" panose="020F0502020204030204" pitchFamily="34" charset="0"/>
                <a:cs typeface="Times New Roman" panose="02020603050405020304" pitchFamily="18" charset="0"/>
              </a:rPr>
              <a:t> </a:t>
            </a:r>
            <a:r>
              <a:rPr lang="en-IN" sz="1700" i="1" dirty="0">
                <a:effectLst/>
                <a:latin typeface="Arial Black" panose="020B0A04020102020204" pitchFamily="34" charset="0"/>
                <a:ea typeface="Calibri" panose="020F0502020204030204" pitchFamily="34" charset="0"/>
                <a:cs typeface="Times New Roman" panose="02020603050405020304" pitchFamily="18" charset="0"/>
              </a:rPr>
              <a:t>Cn-1 </a:t>
            </a:r>
            <a:r>
              <a:rPr lang="en-IN" sz="1700" dirty="0">
                <a:effectLst/>
                <a:latin typeface="Arial Black" panose="020B0A04020102020204" pitchFamily="34" charset="0"/>
                <a:ea typeface="Calibri" panose="020F0502020204030204" pitchFamily="34" charset="0"/>
                <a:cs typeface="Cambria Math" panose="02040503050406030204" pitchFamily="18" charset="0"/>
              </a:rPr>
              <a:t>⊕</a:t>
            </a:r>
            <a:r>
              <a:rPr lang="en-IN" sz="1700" dirty="0">
                <a:effectLst/>
                <a:latin typeface="Arial Black" panose="020B0A04020102020204" pitchFamily="34" charset="0"/>
                <a:ea typeface="Calibri" panose="020F0502020204030204" pitchFamily="34" charset="0"/>
                <a:cs typeface="Times New Roman" panose="02020603050405020304" pitchFamily="18" charset="0"/>
              </a:rPr>
              <a:t> </a:t>
            </a:r>
            <a:r>
              <a:rPr lang="en-IN" sz="1700" i="1" dirty="0">
                <a:effectLst/>
                <a:latin typeface="Arial Black" panose="020B0A04020102020204" pitchFamily="34" charset="0"/>
                <a:ea typeface="Calibri" panose="020F0502020204030204" pitchFamily="34" charset="0"/>
                <a:cs typeface="Times New Roman" panose="02020603050405020304" pitchFamily="18" charset="0"/>
              </a:rPr>
              <a:t>K1])</a:t>
            </a:r>
            <a:endParaRPr lang="en-IN" sz="1700" dirty="0">
              <a:effectLst/>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700" i="1" dirty="0">
                <a:effectLst/>
                <a:latin typeface="Arial Black" panose="020B0A04020102020204" pitchFamily="34" charset="0"/>
                <a:ea typeface="Calibri" panose="020F0502020204030204" pitchFamily="34" charset="0"/>
                <a:cs typeface="Times New Roman" panose="02020603050405020304" pitchFamily="18" charset="0"/>
              </a:rPr>
              <a:t>T = </a:t>
            </a:r>
            <a:r>
              <a:rPr lang="en-IN" sz="1700" i="1" dirty="0" smtClean="0">
                <a:effectLst/>
                <a:latin typeface="Arial Black" panose="020B0A04020102020204" pitchFamily="34" charset="0"/>
                <a:ea typeface="Calibri" panose="020F0502020204030204" pitchFamily="34" charset="0"/>
                <a:cs typeface="Times New Roman" panose="02020603050405020304" pitchFamily="18" charset="0"/>
              </a:rPr>
              <a:t>MSB </a:t>
            </a:r>
            <a:r>
              <a:rPr lang="en-IN" sz="1700" i="1" dirty="0" err="1" smtClean="0">
                <a:effectLst/>
                <a:latin typeface="Arial Black" panose="020B0A04020102020204" pitchFamily="34" charset="0"/>
                <a:ea typeface="Calibri" panose="020F0502020204030204" pitchFamily="34" charset="0"/>
                <a:cs typeface="Times New Roman" panose="02020603050405020304" pitchFamily="18" charset="0"/>
              </a:rPr>
              <a:t>Tlen</a:t>
            </a:r>
            <a:r>
              <a:rPr lang="en-IN" sz="1700" i="1" dirty="0" smtClean="0">
                <a:effectLst/>
                <a:latin typeface="Arial Black" panose="020B0A04020102020204" pitchFamily="34" charset="0"/>
                <a:ea typeface="Calibri" panose="020F0502020204030204" pitchFamily="34" charset="0"/>
                <a:cs typeface="Times New Roman" panose="02020603050405020304" pitchFamily="18" charset="0"/>
              </a:rPr>
              <a:t>(Cn</a:t>
            </a:r>
            <a:r>
              <a:rPr lang="en-IN" sz="1700" i="1" dirty="0">
                <a:effectLst/>
                <a:latin typeface="Arial Black" panose="020B0A04020102020204" pitchFamily="34" charset="0"/>
                <a:ea typeface="Calibri" panose="020F0502020204030204" pitchFamily="34" charset="0"/>
                <a:cs typeface="Times New Roman" panose="02020603050405020304" pitchFamily="18" charset="0"/>
              </a:rPr>
              <a:t>)</a:t>
            </a:r>
            <a:endParaRPr lang="en-IN" sz="1700" dirty="0">
              <a:effectLst/>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700" dirty="0">
                <a:effectLst/>
                <a:latin typeface="Arial Black" panose="020B0A04020102020204" pitchFamily="34" charset="0"/>
                <a:ea typeface="Calibri" panose="020F0502020204030204" pitchFamily="34" charset="0"/>
                <a:cs typeface="Times New Roman" panose="02020603050405020304" pitchFamily="18" charset="0"/>
              </a:rPr>
              <a:t>Where,</a:t>
            </a:r>
          </a:p>
          <a:p>
            <a:pPr marL="0" indent="0">
              <a:lnSpc>
                <a:spcPct val="107000"/>
              </a:lnSpc>
              <a:spcAft>
                <a:spcPts val="800"/>
              </a:spcAft>
              <a:buNone/>
            </a:pPr>
            <a:r>
              <a:rPr lang="en-IN" sz="1700" i="1" dirty="0">
                <a:effectLst/>
                <a:latin typeface="Arial Black" panose="020B0A04020102020204" pitchFamily="34" charset="0"/>
                <a:ea typeface="Calibri" panose="020F0502020204030204" pitchFamily="34" charset="0"/>
                <a:cs typeface="Times New Roman" panose="02020603050405020304" pitchFamily="18" charset="0"/>
              </a:rPr>
              <a:t>T </a:t>
            </a:r>
            <a:r>
              <a:rPr lang="en-IN" sz="1700" dirty="0">
                <a:effectLst/>
                <a:latin typeface="Arial Black" panose="020B0A04020102020204" pitchFamily="34" charset="0"/>
                <a:ea typeface="Calibri" panose="020F0502020204030204" pitchFamily="34" charset="0"/>
                <a:cs typeface="Times New Roman" panose="02020603050405020304" pitchFamily="18" charset="0"/>
              </a:rPr>
              <a:t>= message authentication code,</a:t>
            </a:r>
          </a:p>
          <a:p>
            <a:pPr marL="0" indent="0">
              <a:lnSpc>
                <a:spcPct val="107000"/>
              </a:lnSpc>
              <a:spcAft>
                <a:spcPts val="800"/>
              </a:spcAft>
              <a:buNone/>
            </a:pPr>
            <a:r>
              <a:rPr lang="en-IN" sz="1700" dirty="0">
                <a:effectLst/>
                <a:latin typeface="Arial Black" panose="020B0A04020102020204" pitchFamily="34" charset="0"/>
                <a:ea typeface="Calibri" panose="020F0502020204030204" pitchFamily="34" charset="0"/>
                <a:cs typeface="Times New Roman" panose="02020603050405020304" pitchFamily="18" charset="0"/>
              </a:rPr>
              <a:t>also referred to as the tag</a:t>
            </a:r>
          </a:p>
          <a:p>
            <a:pPr marL="0" indent="0">
              <a:lnSpc>
                <a:spcPct val="107000"/>
              </a:lnSpc>
              <a:spcAft>
                <a:spcPts val="800"/>
              </a:spcAft>
              <a:buNone/>
            </a:pPr>
            <a:r>
              <a:rPr lang="en-IN" sz="1700" i="1" dirty="0" err="1" smtClean="0">
                <a:effectLst/>
                <a:latin typeface="Arial Black" panose="020B0A04020102020204" pitchFamily="34" charset="0"/>
                <a:ea typeface="Calibri" panose="020F0502020204030204" pitchFamily="34" charset="0"/>
                <a:cs typeface="Times New Roman" panose="02020603050405020304" pitchFamily="18" charset="0"/>
              </a:rPr>
              <a:t>Tlen</a:t>
            </a:r>
            <a:r>
              <a:rPr lang="en-IN" sz="1700" i="1" dirty="0" smtClean="0">
                <a:effectLst/>
                <a:latin typeface="Arial Black" panose="020B0A04020102020204" pitchFamily="34" charset="0"/>
                <a:ea typeface="Calibri" panose="020F0502020204030204" pitchFamily="34" charset="0"/>
                <a:cs typeface="Times New Roman" panose="02020603050405020304" pitchFamily="18" charset="0"/>
              </a:rPr>
              <a:t> </a:t>
            </a:r>
            <a:r>
              <a:rPr lang="en-IN" sz="1700" dirty="0">
                <a:effectLst/>
                <a:latin typeface="Arial Black" panose="020B0A04020102020204" pitchFamily="34" charset="0"/>
                <a:ea typeface="Calibri" panose="020F0502020204030204" pitchFamily="34" charset="0"/>
                <a:cs typeface="Times New Roman" panose="02020603050405020304" pitchFamily="18" charset="0"/>
              </a:rPr>
              <a:t>= bit length of T</a:t>
            </a:r>
          </a:p>
          <a:p>
            <a:pPr marL="0" indent="0">
              <a:lnSpc>
                <a:spcPct val="107000"/>
              </a:lnSpc>
              <a:spcAft>
                <a:spcPts val="800"/>
              </a:spcAft>
              <a:buNone/>
            </a:pPr>
            <a:r>
              <a:rPr lang="en-IN" sz="1700" i="1" dirty="0">
                <a:effectLst/>
                <a:latin typeface="Arial Black" panose="020B0A04020102020204" pitchFamily="34" charset="0"/>
                <a:ea typeface="Calibri" panose="020F0502020204030204" pitchFamily="34" charset="0"/>
                <a:cs typeface="Times New Roman" panose="02020603050405020304" pitchFamily="18" charset="0"/>
              </a:rPr>
              <a:t>MSBs(X) </a:t>
            </a:r>
            <a:r>
              <a:rPr lang="en-IN" sz="1700" dirty="0">
                <a:effectLst/>
                <a:latin typeface="Arial Black" panose="020B0A04020102020204" pitchFamily="34" charset="0"/>
                <a:ea typeface="Calibri" panose="020F0502020204030204" pitchFamily="34" charset="0"/>
                <a:cs typeface="Times New Roman" panose="02020603050405020304" pitchFamily="18" charset="0"/>
              </a:rPr>
              <a:t>= the s leftmost bits of </a:t>
            </a:r>
            <a:r>
              <a:rPr lang="en-IN" sz="1700" dirty="0" smtClean="0">
                <a:effectLst/>
                <a:latin typeface="Arial Black" panose="020B0A04020102020204" pitchFamily="34" charset="0"/>
                <a:ea typeface="Calibri" panose="020F0502020204030204" pitchFamily="34" charset="0"/>
                <a:cs typeface="Times New Roman" panose="02020603050405020304" pitchFamily="18" charset="0"/>
              </a:rPr>
              <a:t>the bit </a:t>
            </a:r>
            <a:r>
              <a:rPr lang="en-IN" sz="1700" dirty="0">
                <a:effectLst/>
                <a:latin typeface="Arial Black" panose="020B0A04020102020204" pitchFamily="34" charset="0"/>
                <a:ea typeface="Calibri" panose="020F0502020204030204" pitchFamily="34" charset="0"/>
                <a:cs typeface="Times New Roman" panose="02020603050405020304" pitchFamily="18" charset="0"/>
              </a:rPr>
              <a:t>string X</a:t>
            </a:r>
          </a:p>
        </p:txBody>
      </p:sp>
    </p:spTree>
    <p:extLst>
      <p:ext uri="{BB962C8B-B14F-4D97-AF65-F5344CB8AC3E}">
        <p14:creationId xmlns:p14="http://schemas.microsoft.com/office/powerpoint/2010/main" val="738619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8153400" cy="1219200"/>
          </a:xfrm>
        </p:spPr>
        <p:txBody>
          <a:bodyPr/>
          <a:lstStyle/>
          <a:p>
            <a:r>
              <a:rPr lang="en-IN" sz="3200" b="0" dirty="0">
                <a:solidFill>
                  <a:srgbClr val="FF0000"/>
                </a:solidFill>
                <a:effectLst/>
                <a:latin typeface="Times New Roman" panose="02020603050405020304" pitchFamily="18" charset="0"/>
                <a:ea typeface="Calibri" panose="020F0502020204030204" pitchFamily="34" charset="0"/>
              </a:rPr>
              <a:t>CMAC (Cipher-based Message Authentication Code) </a:t>
            </a:r>
            <a:endParaRPr lang="en-US" sz="4000" b="0" dirty="0">
              <a:solidFill>
                <a:srgbClr val="FF0000"/>
              </a:solidFill>
            </a:endParaRPr>
          </a:p>
        </p:txBody>
      </p:sp>
      <p:pic>
        <p:nvPicPr>
          <p:cNvPr id="4" name="Content Placeholder 3">
            <a:extLst>
              <a:ext uri="{FF2B5EF4-FFF2-40B4-BE49-F238E27FC236}">
                <a16:creationId xmlns:a16="http://schemas.microsoft.com/office/drawing/2014/main" id="{C8B51665-E4FB-4EAD-907E-5BB180B5ECF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524000"/>
            <a:ext cx="9067800" cy="4800600"/>
          </a:xfrm>
          <a:prstGeom prst="rect">
            <a:avLst/>
          </a:prstGeom>
          <a:noFill/>
          <a:ln>
            <a:noFill/>
          </a:ln>
        </p:spPr>
      </p:pic>
    </p:spTree>
    <p:extLst>
      <p:ext uri="{BB962C8B-B14F-4D97-AF65-F5344CB8AC3E}">
        <p14:creationId xmlns:p14="http://schemas.microsoft.com/office/powerpoint/2010/main" val="1142884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8153400" cy="1219200"/>
          </a:xfrm>
        </p:spPr>
        <p:txBody>
          <a:bodyPr/>
          <a:lstStyle/>
          <a:p>
            <a:r>
              <a:rPr lang="en-IN" sz="3200" b="0" dirty="0">
                <a:solidFill>
                  <a:srgbClr val="FF0000"/>
                </a:solidFill>
                <a:effectLst/>
                <a:latin typeface="Times New Roman" panose="02020603050405020304" pitchFamily="18" charset="0"/>
                <a:ea typeface="Calibri" panose="020F0502020204030204" pitchFamily="34" charset="0"/>
              </a:rPr>
              <a:t>CMAC (Cipher-based Message Authentication Code) </a:t>
            </a:r>
            <a:endParaRPr lang="en-US" sz="4000" b="0" dirty="0">
              <a:solidFill>
                <a:srgbClr val="FF0000"/>
              </a:solidFill>
            </a:endParaRPr>
          </a:p>
        </p:txBody>
      </p:sp>
      <p:sp>
        <p:nvSpPr>
          <p:cNvPr id="3" name="Content Placeholder 2"/>
          <p:cNvSpPr>
            <a:spLocks noGrp="1"/>
          </p:cNvSpPr>
          <p:nvPr>
            <p:ph idx="1"/>
          </p:nvPr>
        </p:nvSpPr>
        <p:spPr>
          <a:xfrm>
            <a:off x="76200" y="1600200"/>
            <a:ext cx="8839200" cy="4648200"/>
          </a:xfrm>
        </p:spPr>
        <p:txBody>
          <a:bodyPr>
            <a:normAutofit/>
          </a:bodyPr>
          <a:lstStyle/>
          <a:p>
            <a:pPr marL="0" indent="0">
              <a:lnSpc>
                <a:spcPct val="107000"/>
              </a:lnSpc>
              <a:spcAft>
                <a:spcPts val="800"/>
              </a:spcAft>
              <a:buNone/>
            </a:pPr>
            <a:r>
              <a:rPr lang="en-IN" sz="1600" dirty="0">
                <a:effectLst/>
                <a:latin typeface="Wingdings" panose="05000000000000000000" pitchFamily="2" charset="2"/>
                <a:ea typeface="Calibri" panose="020F0502020204030204" pitchFamily="34" charset="0"/>
                <a:cs typeface="Wingdings" panose="05000000000000000000" pitchFamily="2" charset="2"/>
              </a:rPr>
              <a:t>§ </a:t>
            </a:r>
            <a:r>
              <a:rPr lang="en-IN" sz="1600" b="1" dirty="0">
                <a:effectLst/>
                <a:latin typeface="Calibri,Bold"/>
                <a:ea typeface="Calibri" panose="020F0502020204030204" pitchFamily="34" charset="0"/>
                <a:cs typeface="Calibri,Bold"/>
              </a:rPr>
              <a:t>Advantages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600" dirty="0">
                <a:effectLst/>
                <a:latin typeface="Arial" panose="020B0604020202020204" pitchFamily="34" charset="0"/>
                <a:ea typeface="Calibri" panose="020F0502020204030204" pitchFamily="34" charset="0"/>
                <a:cs typeface="Times New Roman" panose="02020603050405020304" pitchFamily="18" charset="0"/>
              </a:rPr>
              <a:t>•</a:t>
            </a:r>
            <a:r>
              <a:rPr lang="en-IN" sz="1600" dirty="0">
                <a:effectLst/>
                <a:latin typeface="Calibri,Bold"/>
                <a:ea typeface="Calibri" panose="020F0502020204030204" pitchFamily="34" charset="0"/>
                <a:cs typeface="Calibri,Bold"/>
              </a:rPr>
              <a:t>Can use existing encryption functions.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600" dirty="0">
                <a:effectLst/>
                <a:latin typeface="Arial" panose="020B0604020202020204" pitchFamily="34" charset="0"/>
                <a:ea typeface="Calibri" panose="020F0502020204030204" pitchFamily="34" charset="0"/>
                <a:cs typeface="Times New Roman" panose="02020603050405020304" pitchFamily="18" charset="0"/>
              </a:rPr>
              <a:t>•</a:t>
            </a:r>
            <a:r>
              <a:rPr lang="en-IN" sz="1600" dirty="0">
                <a:effectLst/>
                <a:latin typeface="Calibri,Bold"/>
                <a:ea typeface="Calibri" panose="020F0502020204030204" pitchFamily="34" charset="0"/>
                <a:cs typeface="Calibri,Bold"/>
              </a:rPr>
              <a:t>Encryption functions have properties that resist pre image and </a:t>
            </a:r>
            <a:r>
              <a:rPr lang="en-IN" sz="1600" dirty="0" smtClean="0">
                <a:effectLst/>
                <a:latin typeface="Calibri,Bold"/>
                <a:ea typeface="Calibri" panose="020F0502020204030204" pitchFamily="34" charset="0"/>
                <a:cs typeface="Calibri,Bold"/>
              </a:rPr>
              <a:t>collision</a:t>
            </a:r>
            <a:r>
              <a:rPr lang="en-IN" sz="1600" dirty="0">
                <a:latin typeface="Calibri" panose="020F0502020204030204" pitchFamily="34" charset="0"/>
                <a:ea typeface="Calibri" panose="020F0502020204030204" pitchFamily="34" charset="0"/>
                <a:cs typeface="Times New Roman" panose="02020603050405020304" pitchFamily="18" charset="0"/>
              </a:rPr>
              <a:t> </a:t>
            </a:r>
            <a:r>
              <a:rPr lang="en-IN" sz="1600" dirty="0" smtClean="0">
                <a:effectLst/>
                <a:latin typeface="Calibri,Bold"/>
                <a:ea typeface="Calibri" panose="020F0502020204030204" pitchFamily="34" charset="0"/>
                <a:cs typeface="Calibri,Bold"/>
              </a:rPr>
              <a:t>attacks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600" dirty="0">
                <a:effectLst/>
                <a:latin typeface="Wingdings" panose="05000000000000000000" pitchFamily="2" charset="2"/>
                <a:ea typeface="Calibri" panose="020F0502020204030204" pitchFamily="34" charset="0"/>
                <a:cs typeface="Wingdings" panose="05000000000000000000" pitchFamily="2" charset="2"/>
              </a:rPr>
              <a:t>§ </a:t>
            </a:r>
            <a:r>
              <a:rPr lang="en-IN" sz="1600" b="1" dirty="0">
                <a:effectLst/>
                <a:latin typeface="Calibri,Bold"/>
                <a:ea typeface="Calibri" panose="020F0502020204030204" pitchFamily="34" charset="0"/>
                <a:cs typeface="Calibri,Bold"/>
              </a:rPr>
              <a:t>Disadvantage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600" dirty="0">
                <a:effectLst/>
                <a:latin typeface="Arial" panose="020B0604020202020204" pitchFamily="34" charset="0"/>
                <a:ea typeface="Calibri" panose="020F0502020204030204" pitchFamily="34" charset="0"/>
                <a:cs typeface="Times New Roman" panose="02020603050405020304" pitchFamily="18" charset="0"/>
              </a:rPr>
              <a:t>•</a:t>
            </a:r>
            <a:r>
              <a:rPr lang="en-IN" sz="1600" dirty="0">
                <a:effectLst/>
                <a:latin typeface="Calibri,Bold"/>
                <a:ea typeface="Calibri" panose="020F0502020204030204" pitchFamily="34" charset="0"/>
                <a:cs typeface="Calibri,Bold"/>
              </a:rPr>
              <a:t>Encryption algorithms (particularly when chained) can be much slower </a:t>
            </a:r>
            <a:r>
              <a:rPr lang="en-IN" sz="1600" dirty="0" smtClean="0">
                <a:effectLst/>
                <a:latin typeface="Calibri,Bold"/>
                <a:ea typeface="Calibri" panose="020F0502020204030204" pitchFamily="34" charset="0"/>
                <a:cs typeface="Calibri,Bold"/>
              </a:rPr>
              <a:t>than</a:t>
            </a:r>
            <a:r>
              <a:rPr lang="en-IN" sz="1600" dirty="0">
                <a:latin typeface="Calibri" panose="020F0502020204030204" pitchFamily="34" charset="0"/>
                <a:ea typeface="Calibri" panose="020F0502020204030204" pitchFamily="34" charset="0"/>
                <a:cs typeface="Times New Roman" panose="02020603050405020304" pitchFamily="18" charset="0"/>
              </a:rPr>
              <a:t> </a:t>
            </a:r>
            <a:r>
              <a:rPr lang="en-IN" sz="1600" dirty="0" smtClean="0">
                <a:effectLst/>
                <a:latin typeface="Calibri,Bold"/>
                <a:ea typeface="Calibri" panose="020F0502020204030204" pitchFamily="34" charset="0"/>
                <a:cs typeface="Calibri,Bold"/>
              </a:rPr>
              <a:t>hash </a:t>
            </a:r>
            <a:r>
              <a:rPr lang="en-IN" sz="1600" dirty="0">
                <a:effectLst/>
                <a:latin typeface="Calibri,Bold"/>
                <a:ea typeface="Calibri" panose="020F0502020204030204" pitchFamily="34" charset="0"/>
                <a:cs typeface="Calibri,Bold"/>
              </a:rPr>
              <a:t>algorithms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49288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924800" cy="762000"/>
          </a:xfrm>
        </p:spPr>
        <p:txBody>
          <a:bodyPr/>
          <a:lstStyle/>
          <a:p>
            <a:pPr algn="ctr"/>
            <a:r>
              <a:rPr lang="en-IN" sz="3200" b="0" dirty="0">
                <a:solidFill>
                  <a:srgbClr val="FF0000"/>
                </a:solidFill>
                <a:effectLst/>
                <a:latin typeface="Arial" panose="020B0604020202020204" pitchFamily="34" charset="0"/>
                <a:ea typeface="Times New Roman" panose="02020603050405020304" pitchFamily="18" charset="0"/>
              </a:rPr>
              <a:t>HMAC Algorithm </a:t>
            </a:r>
            <a:endParaRPr lang="en-US" sz="5400" b="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b="1" dirty="0">
                <a:solidFill>
                  <a:srgbClr val="40424E"/>
                </a:solidFill>
                <a:effectLst/>
                <a:latin typeface="var(--font-din)"/>
                <a:ea typeface="Times New Roman" panose="02020603050405020304" pitchFamily="18" charset="0"/>
                <a:cs typeface="Times New Roman" panose="02020603050405020304" pitchFamily="18" charset="0"/>
              </a:rPr>
              <a:t>HMAC algorithm</a:t>
            </a:r>
            <a:r>
              <a:rPr lang="en-IN" dirty="0">
                <a:solidFill>
                  <a:srgbClr val="40424E"/>
                </a:solidFill>
                <a:effectLst/>
                <a:latin typeface="var(--font-din)"/>
                <a:ea typeface="Times New Roman" panose="02020603050405020304" pitchFamily="18" charset="0"/>
                <a:cs typeface="Times New Roman" panose="02020603050405020304" pitchFamily="18" charset="0"/>
              </a:rPr>
              <a:t> stands for Hashed or Hash based </a:t>
            </a:r>
            <a:r>
              <a:rPr lang="en-IN" dirty="0">
                <a:effectLst/>
                <a:latin typeface="var(--font-din)"/>
                <a:ea typeface="Times New Roman" panose="02020603050405020304" pitchFamily="18" charset="0"/>
                <a:cs typeface="Times New Roman" panose="02020603050405020304" pitchFamily="18" charset="0"/>
              </a:rPr>
              <a:t>Message Authentication Code. It is a result of work done on developing a MAC derived from cryptographic hash functions. </a:t>
            </a:r>
          </a:p>
          <a:p>
            <a:r>
              <a:rPr lang="en-IN" dirty="0">
                <a:effectLst/>
                <a:latin typeface="var(--font-din)"/>
                <a:ea typeface="Times New Roman" panose="02020603050405020304" pitchFamily="18" charset="0"/>
                <a:cs typeface="Times New Roman" panose="02020603050405020304" pitchFamily="18" charset="0"/>
              </a:rPr>
              <a:t>HMAC is a great resistant towards cryptanalysis attacks </a:t>
            </a:r>
            <a:r>
              <a:rPr lang="en-IN" dirty="0">
                <a:solidFill>
                  <a:srgbClr val="40424E"/>
                </a:solidFill>
                <a:effectLst/>
                <a:latin typeface="var(--font-din)"/>
                <a:ea typeface="Times New Roman" panose="02020603050405020304" pitchFamily="18" charset="0"/>
                <a:cs typeface="Times New Roman" panose="02020603050405020304" pitchFamily="18" charset="0"/>
              </a:rPr>
              <a:t>as it uses the Hashing concept twice.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924800" cy="762000"/>
          </a:xfrm>
        </p:spPr>
        <p:txBody>
          <a:bodyPr/>
          <a:lstStyle/>
          <a:p>
            <a:pPr algn="ctr"/>
            <a:r>
              <a:rPr lang="en-IN" sz="3200" b="0" dirty="0">
                <a:solidFill>
                  <a:srgbClr val="FF0000"/>
                </a:solidFill>
                <a:effectLst/>
                <a:latin typeface="Arial" panose="020B0604020202020204" pitchFamily="34" charset="0"/>
                <a:ea typeface="Times New Roman" panose="02020603050405020304" pitchFamily="18" charset="0"/>
              </a:rPr>
              <a:t>HMAC Algorithm </a:t>
            </a:r>
            <a:endParaRPr lang="en-US" sz="5400" b="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dirty="0">
                <a:solidFill>
                  <a:srgbClr val="40424E"/>
                </a:solidFill>
                <a:effectLst/>
                <a:latin typeface="var(--font-din)"/>
                <a:ea typeface="Times New Roman" panose="02020603050405020304" pitchFamily="18" charset="0"/>
                <a:cs typeface="Times New Roman" panose="02020603050405020304" pitchFamily="18" charset="0"/>
              </a:rPr>
              <a:t>HMAC consists of twin benefits of Hashing and MAC, and thus is more secure than any other authentication codes. RFC 2104 has issued HMAC, and HMAC has been made compulsory to implement in IP security. The FIPS 198 NIST standard has also issued HMAC.</a:t>
            </a:r>
            <a:endParaRPr lang="en-US" sz="3200" dirty="0"/>
          </a:p>
        </p:txBody>
      </p:sp>
    </p:spTree>
    <p:extLst>
      <p:ext uri="{BB962C8B-B14F-4D97-AF65-F5344CB8AC3E}">
        <p14:creationId xmlns:p14="http://schemas.microsoft.com/office/powerpoint/2010/main" val="3169587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924800" cy="762000"/>
          </a:xfrm>
        </p:spPr>
        <p:txBody>
          <a:bodyPr/>
          <a:lstStyle/>
          <a:p>
            <a:pPr algn="ctr"/>
            <a:r>
              <a:rPr lang="en-IN" sz="3200" b="0" dirty="0">
                <a:solidFill>
                  <a:srgbClr val="FF0000"/>
                </a:solidFill>
                <a:effectLst/>
                <a:latin typeface="Arial" panose="020B0604020202020204" pitchFamily="34" charset="0"/>
                <a:ea typeface="Times New Roman" panose="02020603050405020304" pitchFamily="18" charset="0"/>
              </a:rPr>
              <a:t>HMAC Algorithm: Objectives </a:t>
            </a:r>
            <a:endParaRPr lang="en-US" sz="5400" b="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342900" lvl="0" indent="-342900" fontAlgn="base">
              <a:lnSpc>
                <a:spcPct val="107000"/>
              </a:lnSpc>
              <a:spcAft>
                <a:spcPts val="800"/>
              </a:spcAft>
              <a:buSzPts val="1000"/>
              <a:buFont typeface="Symbol" panose="05050102010706020507" pitchFamily="18" charset="2"/>
              <a:buChar char=""/>
              <a:tabLst>
                <a:tab pos="457200" algn="l"/>
              </a:tabLst>
            </a:pPr>
            <a:r>
              <a:rPr lang="en-IN" dirty="0">
                <a:solidFill>
                  <a:srgbClr val="40424E"/>
                </a:solidFill>
                <a:effectLst/>
                <a:latin typeface="var(--font-din)"/>
                <a:ea typeface="Times New Roman" panose="02020603050405020304" pitchFamily="18" charset="0"/>
                <a:cs typeface="Times New Roman" panose="02020603050405020304" pitchFamily="18" charset="0"/>
              </a:rPr>
              <a:t>As the Hash Function, HMAC is also aimed to be one way, </a:t>
            </a:r>
            <a:r>
              <a:rPr lang="en-IN" dirty="0" err="1">
                <a:solidFill>
                  <a:srgbClr val="40424E"/>
                </a:solidFill>
                <a:effectLst/>
                <a:latin typeface="var(--font-din)"/>
                <a:ea typeface="Times New Roman" panose="02020603050405020304" pitchFamily="18" charset="0"/>
                <a:cs typeface="Times New Roman" panose="02020603050405020304" pitchFamily="18" charset="0"/>
              </a:rPr>
              <a:t>i.e</a:t>
            </a:r>
            <a:r>
              <a:rPr lang="en-IN" dirty="0">
                <a:solidFill>
                  <a:srgbClr val="40424E"/>
                </a:solidFill>
                <a:effectLst/>
                <a:latin typeface="var(--font-din)"/>
                <a:ea typeface="Times New Roman" panose="02020603050405020304" pitchFamily="18" charset="0"/>
                <a:cs typeface="Times New Roman" panose="02020603050405020304" pitchFamily="18" charset="0"/>
              </a:rPr>
              <a:t>, easy to generate output from input but complex the other way round.</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dirty="0">
                <a:solidFill>
                  <a:srgbClr val="40424E"/>
                </a:solidFill>
                <a:effectLst/>
                <a:latin typeface="var(--font-din)"/>
                <a:ea typeface="Times New Roman" panose="02020603050405020304" pitchFamily="18" charset="0"/>
                <a:cs typeface="Times New Roman" panose="02020603050405020304" pitchFamily="18" charset="0"/>
              </a:rPr>
              <a:t>It aims at being less effected by collisions than the hash functions.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dirty="0">
                <a:solidFill>
                  <a:srgbClr val="40424E"/>
                </a:solidFill>
                <a:effectLst/>
                <a:latin typeface="var(--font-din)"/>
                <a:ea typeface="Times New Roman" panose="02020603050405020304" pitchFamily="18" charset="0"/>
                <a:cs typeface="Times New Roman" panose="02020603050405020304" pitchFamily="18" charset="0"/>
              </a:rPr>
              <a:t>HMAC reuses the algorithms like MD5 and SHA-1 and checks to replace the embedded hash functions with more secure hash functions, in case found.</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dirty="0">
                <a:solidFill>
                  <a:srgbClr val="40424E"/>
                </a:solidFill>
                <a:effectLst/>
                <a:latin typeface="var(--font-din)"/>
                <a:ea typeface="Times New Roman" panose="02020603050405020304" pitchFamily="18" charset="0"/>
                <a:cs typeface="Times New Roman" panose="02020603050405020304" pitchFamily="18" charset="0"/>
              </a:rPr>
              <a:t>HMAC tries to handle the Keys in more simple manner.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59193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924800" cy="762000"/>
          </a:xfrm>
        </p:spPr>
        <p:txBody>
          <a:bodyPr/>
          <a:lstStyle/>
          <a:p>
            <a:pPr algn="ctr"/>
            <a:r>
              <a:rPr lang="en-IN" sz="3200" b="0" dirty="0">
                <a:solidFill>
                  <a:srgbClr val="FF0000"/>
                </a:solidFill>
                <a:effectLst/>
                <a:latin typeface="Arial" panose="020B0604020202020204" pitchFamily="34" charset="0"/>
                <a:ea typeface="Times New Roman" panose="02020603050405020304" pitchFamily="18" charset="0"/>
              </a:rPr>
              <a:t>HMAC Algorithm </a:t>
            </a:r>
            <a:endParaRPr lang="en-US" sz="5400" b="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fontAlgn="base">
              <a:lnSpc>
                <a:spcPct val="107000"/>
              </a:lnSpc>
              <a:spcAft>
                <a:spcPts val="800"/>
              </a:spcAft>
            </a:pPr>
            <a:r>
              <a:rPr lang="en-IN" dirty="0">
                <a:solidFill>
                  <a:srgbClr val="40424E"/>
                </a:solidFill>
                <a:effectLst/>
                <a:latin typeface="var(--font-din)"/>
                <a:ea typeface="Times New Roman" panose="02020603050405020304" pitchFamily="18" charset="0"/>
                <a:cs typeface="Times New Roman" panose="02020603050405020304" pitchFamily="18" charset="0"/>
              </a:rPr>
              <a:t>The working of HMAC starts with taking a message M containing blocks of length </a:t>
            </a:r>
            <a:r>
              <a:rPr lang="en-IN" i="1" dirty="0">
                <a:solidFill>
                  <a:srgbClr val="40424E"/>
                </a:solidFill>
                <a:effectLst/>
                <a:latin typeface="var(--font-din)"/>
                <a:ea typeface="Times New Roman" panose="02020603050405020304" pitchFamily="18" charset="0"/>
                <a:cs typeface="Times New Roman" panose="02020603050405020304" pitchFamily="18" charset="0"/>
              </a:rPr>
              <a:t>b</a:t>
            </a:r>
            <a:r>
              <a:rPr lang="en-IN" dirty="0">
                <a:solidFill>
                  <a:srgbClr val="40424E"/>
                </a:solidFill>
                <a:effectLst/>
                <a:latin typeface="var(--font-din)"/>
                <a:ea typeface="Times New Roman" panose="02020603050405020304" pitchFamily="18" charset="0"/>
                <a:cs typeface="Times New Roman" panose="02020603050405020304" pitchFamily="18" charset="0"/>
              </a:rPr>
              <a:t> bits. An input signature is padded to the left of the message and the whole is given as input to a hash function which gives us a temporary message digest MD’. MD’ again is appended to an output signature and the whole is applied a hash function again, the result is our final message digest MD.</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750"/>
              </a:spcAft>
            </a:pPr>
            <a:r>
              <a:rPr lang="en-IN" dirty="0">
                <a:solidFill>
                  <a:srgbClr val="40424E"/>
                </a:solidFill>
                <a:effectLst/>
                <a:latin typeface="var(--font-din)"/>
                <a:ea typeface="Times New Roman" panose="02020603050405020304" pitchFamily="18" charset="0"/>
                <a:cs typeface="Times New Roman" panose="02020603050405020304" pitchFamily="18" charset="0"/>
              </a:rPr>
              <a:t>Here is a simple structure of HMAC:</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24037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924800" cy="762000"/>
          </a:xfrm>
        </p:spPr>
        <p:txBody>
          <a:bodyPr/>
          <a:lstStyle/>
          <a:p>
            <a:pPr algn="ctr"/>
            <a:r>
              <a:rPr lang="en-IN" sz="3200" b="0" dirty="0">
                <a:solidFill>
                  <a:srgbClr val="FF0000"/>
                </a:solidFill>
                <a:effectLst/>
                <a:latin typeface="Arial" panose="020B0604020202020204" pitchFamily="34" charset="0"/>
                <a:ea typeface="Times New Roman" panose="02020603050405020304" pitchFamily="18" charset="0"/>
              </a:rPr>
              <a:t>HMAC Algorithm </a:t>
            </a:r>
            <a:endParaRPr lang="en-US" sz="5400" b="0" dirty="0">
              <a:solidFill>
                <a:srgbClr val="FF0000"/>
              </a:solidFill>
              <a:latin typeface="Times New Roman" pitchFamily="18" charset="0"/>
              <a:cs typeface="Times New Roman" pitchFamily="18" charset="0"/>
            </a:endParaRPr>
          </a:p>
        </p:txBody>
      </p:sp>
      <p:pic>
        <p:nvPicPr>
          <p:cNvPr id="5" name="Content Placeholder 4">
            <a:extLst>
              <a:ext uri="{FF2B5EF4-FFF2-40B4-BE49-F238E27FC236}">
                <a16:creationId xmlns:a16="http://schemas.microsoft.com/office/drawing/2014/main" id="{4BFB02DB-FAB1-43F8-B578-8B209804BF3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1447800"/>
            <a:ext cx="6858000" cy="4800600"/>
          </a:xfrm>
          <a:prstGeom prst="rect">
            <a:avLst/>
          </a:prstGeom>
          <a:noFill/>
          <a:ln>
            <a:noFill/>
          </a:ln>
        </p:spPr>
      </p:pic>
    </p:spTree>
    <p:extLst>
      <p:ext uri="{BB962C8B-B14F-4D97-AF65-F5344CB8AC3E}">
        <p14:creationId xmlns:p14="http://schemas.microsoft.com/office/powerpoint/2010/main" val="1795858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924800" cy="762000"/>
          </a:xfrm>
        </p:spPr>
        <p:txBody>
          <a:bodyPr/>
          <a:lstStyle/>
          <a:p>
            <a:pPr algn="ctr"/>
            <a:r>
              <a:rPr lang="en-IN" sz="3200" b="0" dirty="0">
                <a:solidFill>
                  <a:srgbClr val="FF0000"/>
                </a:solidFill>
                <a:effectLst/>
                <a:latin typeface="Arial" panose="020B0604020202020204" pitchFamily="34" charset="0"/>
                <a:ea typeface="Times New Roman" panose="02020603050405020304" pitchFamily="18" charset="0"/>
              </a:rPr>
              <a:t>HMAC Algorithm </a:t>
            </a:r>
            <a:endParaRPr lang="en-US" sz="5400" b="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609600" y="1752600"/>
            <a:ext cx="8305800" cy="4495800"/>
          </a:xfrm>
        </p:spPr>
        <p:txBody>
          <a:bodyPr>
            <a:normAutofit/>
          </a:bodyPr>
          <a:lstStyle/>
          <a:p>
            <a:pPr fontAlgn="base">
              <a:lnSpc>
                <a:spcPct val="107000"/>
              </a:lnSpc>
              <a:spcAft>
                <a:spcPts val="800"/>
              </a:spcAft>
            </a:pPr>
            <a:r>
              <a:rPr lang="en-IN" dirty="0">
                <a:solidFill>
                  <a:srgbClr val="40424E"/>
                </a:solidFill>
                <a:effectLst/>
                <a:latin typeface="var(--font-din)"/>
                <a:ea typeface="Times New Roman" panose="02020603050405020304" pitchFamily="18" charset="0"/>
                <a:cs typeface="Times New Roman" panose="02020603050405020304" pitchFamily="18" charset="0"/>
              </a:rPr>
              <a:t>Here, H stands for Hashing function,</a:t>
            </a:r>
            <a:br>
              <a:rPr lang="en-IN" dirty="0">
                <a:solidFill>
                  <a:srgbClr val="40424E"/>
                </a:solidFill>
                <a:effectLst/>
                <a:latin typeface="var(--font-din)"/>
                <a:ea typeface="Times New Roman" panose="02020603050405020304" pitchFamily="18" charset="0"/>
                <a:cs typeface="Times New Roman" panose="02020603050405020304" pitchFamily="18" charset="0"/>
              </a:rPr>
            </a:br>
            <a:r>
              <a:rPr lang="en-IN" dirty="0">
                <a:solidFill>
                  <a:srgbClr val="40424E"/>
                </a:solidFill>
                <a:effectLst/>
                <a:latin typeface="var(--font-din)"/>
                <a:ea typeface="Times New Roman" panose="02020603050405020304" pitchFamily="18" charset="0"/>
                <a:cs typeface="Times New Roman" panose="02020603050405020304" pitchFamily="18" charset="0"/>
              </a:rPr>
              <a:t>M is original message</a:t>
            </a:r>
            <a:br>
              <a:rPr lang="en-IN" dirty="0">
                <a:solidFill>
                  <a:srgbClr val="40424E"/>
                </a:solidFill>
                <a:effectLst/>
                <a:latin typeface="var(--font-din)"/>
                <a:ea typeface="Times New Roman" panose="02020603050405020304" pitchFamily="18" charset="0"/>
                <a:cs typeface="Times New Roman" panose="02020603050405020304" pitchFamily="18" charset="0"/>
              </a:rPr>
            </a:br>
            <a:r>
              <a:rPr lang="en-IN" dirty="0">
                <a:solidFill>
                  <a:srgbClr val="40424E"/>
                </a:solidFill>
                <a:effectLst/>
                <a:latin typeface="var(--font-din)"/>
                <a:ea typeface="Times New Roman" panose="02020603050405020304" pitchFamily="18" charset="0"/>
                <a:cs typeface="Times New Roman" panose="02020603050405020304" pitchFamily="18" charset="0"/>
              </a:rPr>
              <a:t>Si and So are input and output signatures respectively,</a:t>
            </a:r>
            <a:br>
              <a:rPr lang="en-IN" dirty="0">
                <a:solidFill>
                  <a:srgbClr val="40424E"/>
                </a:solidFill>
                <a:effectLst/>
                <a:latin typeface="var(--font-din)"/>
                <a:ea typeface="Times New Roman" panose="02020603050405020304" pitchFamily="18" charset="0"/>
                <a:cs typeface="Times New Roman" panose="02020603050405020304" pitchFamily="18" charset="0"/>
              </a:rPr>
            </a:br>
            <a:r>
              <a:rPr lang="en-IN" dirty="0">
                <a:solidFill>
                  <a:srgbClr val="40424E"/>
                </a:solidFill>
                <a:effectLst/>
                <a:latin typeface="var(--font-din)"/>
                <a:ea typeface="Times New Roman" panose="02020603050405020304" pitchFamily="18" charset="0"/>
                <a:cs typeface="Times New Roman" panose="02020603050405020304" pitchFamily="18" charset="0"/>
              </a:rPr>
              <a:t>Yi is the </a:t>
            </a:r>
            <a:r>
              <a:rPr lang="en-IN" dirty="0" err="1">
                <a:solidFill>
                  <a:srgbClr val="40424E"/>
                </a:solidFill>
                <a:effectLst/>
                <a:latin typeface="var(--font-din)"/>
                <a:ea typeface="Times New Roman" panose="02020603050405020304" pitchFamily="18" charset="0"/>
                <a:cs typeface="Times New Roman" panose="02020603050405020304" pitchFamily="18" charset="0"/>
              </a:rPr>
              <a:t>ith</a:t>
            </a:r>
            <a:r>
              <a:rPr lang="en-IN" dirty="0">
                <a:solidFill>
                  <a:srgbClr val="40424E"/>
                </a:solidFill>
                <a:effectLst/>
                <a:latin typeface="var(--font-din)"/>
                <a:ea typeface="Times New Roman" panose="02020603050405020304" pitchFamily="18" charset="0"/>
                <a:cs typeface="Times New Roman" panose="02020603050405020304" pitchFamily="18" charset="0"/>
              </a:rPr>
              <a:t> block in original message M, where </a:t>
            </a:r>
            <a:r>
              <a:rPr lang="en-IN" dirty="0" err="1">
                <a:solidFill>
                  <a:srgbClr val="40424E"/>
                </a:solidFill>
                <a:effectLst/>
                <a:latin typeface="var(--font-din)"/>
                <a:ea typeface="Times New Roman" panose="02020603050405020304" pitchFamily="18" charset="0"/>
                <a:cs typeface="Times New Roman" panose="02020603050405020304" pitchFamily="18" charset="0"/>
              </a:rPr>
              <a:t>i</a:t>
            </a:r>
            <a:r>
              <a:rPr lang="en-IN" dirty="0">
                <a:solidFill>
                  <a:srgbClr val="40424E"/>
                </a:solidFill>
                <a:effectLst/>
                <a:latin typeface="var(--font-din)"/>
                <a:ea typeface="Times New Roman" panose="02020603050405020304" pitchFamily="18" charset="0"/>
                <a:cs typeface="Times New Roman" panose="02020603050405020304" pitchFamily="18" charset="0"/>
              </a:rPr>
              <a:t> ranges from [1, L)</a:t>
            </a:r>
            <a:br>
              <a:rPr lang="en-IN" dirty="0">
                <a:solidFill>
                  <a:srgbClr val="40424E"/>
                </a:solidFill>
                <a:effectLst/>
                <a:latin typeface="var(--font-din)"/>
                <a:ea typeface="Times New Roman" panose="02020603050405020304" pitchFamily="18" charset="0"/>
                <a:cs typeface="Times New Roman" panose="02020603050405020304" pitchFamily="18" charset="0"/>
              </a:rPr>
            </a:br>
            <a:r>
              <a:rPr lang="en-IN" dirty="0">
                <a:solidFill>
                  <a:srgbClr val="40424E"/>
                </a:solidFill>
                <a:effectLst/>
                <a:latin typeface="var(--font-din)"/>
                <a:ea typeface="Times New Roman" panose="02020603050405020304" pitchFamily="18" charset="0"/>
                <a:cs typeface="Times New Roman" panose="02020603050405020304" pitchFamily="18" charset="0"/>
              </a:rPr>
              <a:t>L = the count of blocks in M</a:t>
            </a:r>
            <a:br>
              <a:rPr lang="en-IN" dirty="0">
                <a:solidFill>
                  <a:srgbClr val="40424E"/>
                </a:solidFill>
                <a:effectLst/>
                <a:latin typeface="var(--font-din)"/>
                <a:ea typeface="Times New Roman" panose="02020603050405020304" pitchFamily="18" charset="0"/>
                <a:cs typeface="Times New Roman" panose="02020603050405020304" pitchFamily="18" charset="0"/>
              </a:rPr>
            </a:br>
            <a:r>
              <a:rPr lang="en-IN" dirty="0">
                <a:solidFill>
                  <a:srgbClr val="40424E"/>
                </a:solidFill>
                <a:effectLst/>
                <a:latin typeface="var(--font-din)"/>
                <a:ea typeface="Times New Roman" panose="02020603050405020304" pitchFamily="18" charset="0"/>
                <a:cs typeface="Times New Roman" panose="02020603050405020304" pitchFamily="18" charset="0"/>
              </a:rPr>
              <a:t>K is the secret key used for hashing</a:t>
            </a:r>
            <a:br>
              <a:rPr lang="en-IN" dirty="0">
                <a:solidFill>
                  <a:srgbClr val="40424E"/>
                </a:solidFill>
                <a:effectLst/>
                <a:latin typeface="var(--font-din)"/>
                <a:ea typeface="Times New Roman" panose="02020603050405020304" pitchFamily="18" charset="0"/>
                <a:cs typeface="Times New Roman" panose="02020603050405020304" pitchFamily="18" charset="0"/>
              </a:rPr>
            </a:br>
            <a:r>
              <a:rPr lang="en-IN" dirty="0">
                <a:solidFill>
                  <a:srgbClr val="40424E"/>
                </a:solidFill>
                <a:effectLst/>
                <a:latin typeface="var(--font-din)"/>
                <a:ea typeface="Times New Roman" panose="02020603050405020304" pitchFamily="18" charset="0"/>
                <a:cs typeface="Times New Roman" panose="02020603050405020304" pitchFamily="18" charset="0"/>
              </a:rPr>
              <a:t>IV is an initial vector (some constant)</a:t>
            </a:r>
            <a:br>
              <a:rPr lang="en-IN" dirty="0">
                <a:solidFill>
                  <a:srgbClr val="40424E"/>
                </a:solidFill>
                <a:effectLst/>
                <a:latin typeface="var(--font-din)"/>
                <a:ea typeface="Times New Roman" panose="02020603050405020304" pitchFamily="18" charset="0"/>
                <a:cs typeface="Times New Roman" panose="02020603050405020304" pitchFamily="18" charset="0"/>
              </a:rPr>
            </a:br>
            <a:r>
              <a:rPr lang="en-IN" dirty="0">
                <a:solidFill>
                  <a:srgbClr val="40424E"/>
                </a:solidFill>
                <a:effectLst/>
                <a:latin typeface="var(--font-din)"/>
                <a:ea typeface="Times New Roman" panose="02020603050405020304" pitchFamily="18" charset="0"/>
                <a:cs typeface="Times New Roman" panose="02020603050405020304" pitchFamily="18" charset="0"/>
              </a:rPr>
              <a:t>The generation of input signature and output signature </a:t>
            </a:r>
            <a:r>
              <a:rPr lang="en-IN" i="1" dirty="0">
                <a:solidFill>
                  <a:srgbClr val="40424E"/>
                </a:solidFill>
                <a:effectLst/>
                <a:latin typeface="var(--font-din)"/>
                <a:ea typeface="Times New Roman" panose="02020603050405020304" pitchFamily="18" charset="0"/>
                <a:cs typeface="Times New Roman" panose="02020603050405020304" pitchFamily="18" charset="0"/>
              </a:rPr>
              <a:t>Si</a:t>
            </a:r>
            <a:r>
              <a:rPr lang="en-IN" dirty="0">
                <a:solidFill>
                  <a:srgbClr val="40424E"/>
                </a:solidFill>
                <a:effectLst/>
                <a:latin typeface="var(--font-din)"/>
                <a:ea typeface="Times New Roman" panose="02020603050405020304" pitchFamily="18" charset="0"/>
                <a:cs typeface="Times New Roman" panose="02020603050405020304" pitchFamily="18" charset="0"/>
              </a:rPr>
              <a:t> and </a:t>
            </a:r>
            <a:r>
              <a:rPr lang="en-IN" i="1" dirty="0">
                <a:solidFill>
                  <a:srgbClr val="40424E"/>
                </a:solidFill>
                <a:effectLst/>
                <a:latin typeface="var(--font-din)"/>
                <a:ea typeface="Times New Roman" panose="02020603050405020304" pitchFamily="18" charset="0"/>
                <a:cs typeface="Times New Roman" panose="02020603050405020304" pitchFamily="18" charset="0"/>
              </a:rPr>
              <a:t>So</a:t>
            </a:r>
            <a:r>
              <a:rPr lang="en-IN" dirty="0">
                <a:solidFill>
                  <a:srgbClr val="40424E"/>
                </a:solidFill>
                <a:effectLst/>
                <a:latin typeface="var(--font-din)"/>
                <a:ea typeface="Times New Roman" panose="02020603050405020304" pitchFamily="18" charset="0"/>
                <a:cs typeface="Times New Roman" panose="02020603050405020304" pitchFamily="18" charset="0"/>
              </a:rPr>
              <a:t> respectively.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7933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924800" cy="762000"/>
          </a:xfrm>
        </p:spPr>
        <p:txBody>
          <a:bodyPr/>
          <a:lstStyle/>
          <a:p>
            <a:pPr algn="ctr"/>
            <a:r>
              <a:rPr lang="en-IN" sz="3200" b="0" dirty="0">
                <a:solidFill>
                  <a:srgbClr val="FF0000"/>
                </a:solidFill>
                <a:effectLst/>
                <a:latin typeface="Arial" panose="020B0604020202020204" pitchFamily="34" charset="0"/>
                <a:ea typeface="Times New Roman" panose="02020603050405020304" pitchFamily="18" charset="0"/>
              </a:rPr>
              <a:t>HMAC Algorithm </a:t>
            </a:r>
            <a:endParaRPr lang="en-US" sz="5400" b="0" dirty="0">
              <a:solidFill>
                <a:srgbClr val="FF0000"/>
              </a:solidFill>
              <a:latin typeface="Times New Roman" pitchFamily="18" charset="0"/>
              <a:cs typeface="Times New Roman" pitchFamily="18" charset="0"/>
            </a:endParaRPr>
          </a:p>
        </p:txBody>
      </p:sp>
      <p:pic>
        <p:nvPicPr>
          <p:cNvPr id="4" name="Content Placeholder 3">
            <a:extLst>
              <a:ext uri="{FF2B5EF4-FFF2-40B4-BE49-F238E27FC236}">
                <a16:creationId xmlns:a16="http://schemas.microsoft.com/office/drawing/2014/main" id="{B74679BA-CCBA-44EE-9C4C-3F6868469BF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447800"/>
            <a:ext cx="8915400" cy="3429000"/>
          </a:xfrm>
          <a:prstGeom prst="rect">
            <a:avLst/>
          </a:prstGeom>
          <a:noFill/>
          <a:ln>
            <a:noFill/>
          </a:ln>
        </p:spPr>
      </p:pic>
      <p:sp>
        <p:nvSpPr>
          <p:cNvPr id="5" name="Title 1">
            <a:extLst>
              <a:ext uri="{FF2B5EF4-FFF2-40B4-BE49-F238E27FC236}">
                <a16:creationId xmlns:a16="http://schemas.microsoft.com/office/drawing/2014/main" id="{5CCC0EC7-07E7-48D9-952E-6C7D89E77634}"/>
              </a:ext>
            </a:extLst>
          </p:cNvPr>
          <p:cNvSpPr txBox="1">
            <a:spLocks/>
          </p:cNvSpPr>
          <p:nvPr/>
        </p:nvSpPr>
        <p:spPr>
          <a:xfrm>
            <a:off x="0" y="4876800"/>
            <a:ext cx="9144000" cy="1371600"/>
          </a:xfrm>
          <a:prstGeom prst="rect">
            <a:avLst/>
          </a:prstGeom>
          <a:scene3d>
            <a:camera prst="orthographicFront"/>
            <a:lightRig rig="threePt" dir="t"/>
          </a:scene3d>
          <a:sp3d>
            <a:bevelT prst="relaxedInset"/>
          </a:sp3d>
        </p:spPr>
        <p:txBody>
          <a:bodyPr anchor="ctr">
            <a:noAutofit/>
          </a:bodyPr>
          <a:lstStyle>
            <a:lvl1pPr algn="ctr" defTabSz="914400" rtl="0" eaLnBrk="1" latinLnBrk="0" hangingPunct="1">
              <a:spcBef>
                <a:spcPct val="0"/>
              </a:spcBef>
              <a:buNone/>
              <a:defRPr sz="2400" b="1" kern="1200">
                <a:solidFill>
                  <a:schemeClr val="tx1"/>
                </a:solidFill>
                <a:latin typeface="Cambria" pitchFamily="18" charset="0"/>
                <a:ea typeface="+mj-ea"/>
                <a:cs typeface="+mj-cs"/>
              </a:defRPr>
            </a:lvl1pPr>
          </a:lstStyle>
          <a:p>
            <a:pPr fontAlgn="base">
              <a:lnSpc>
                <a:spcPct val="107000"/>
              </a:lnSpc>
              <a:spcAft>
                <a:spcPts val="750"/>
              </a:spcAft>
            </a:pPr>
            <a:r>
              <a:rPr lang="en-IN" b="0" dirty="0">
                <a:solidFill>
                  <a:srgbClr val="40424E"/>
                </a:solidFill>
                <a:effectLst/>
                <a:latin typeface="var(--font-din)"/>
                <a:ea typeface="Times New Roman" panose="02020603050405020304" pitchFamily="18" charset="0"/>
                <a:cs typeface="Times New Roman" panose="02020603050405020304" pitchFamily="18" charset="0"/>
              </a:rPr>
              <a:t>To a normal hash function HMAC adds a compression instance to the processing. This structural implementation holds efficiency for shorter MAC values.</a:t>
            </a:r>
            <a:endParaRPr lang="en-IN" b="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99684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8153400" cy="1219200"/>
          </a:xfrm>
        </p:spPr>
        <p:txBody>
          <a:bodyPr/>
          <a:lstStyle/>
          <a:p>
            <a:r>
              <a:rPr lang="en-IN" sz="3200" b="0" dirty="0">
                <a:solidFill>
                  <a:srgbClr val="FF0000"/>
                </a:solidFill>
                <a:effectLst/>
                <a:latin typeface="Times New Roman" panose="02020603050405020304" pitchFamily="18" charset="0"/>
                <a:ea typeface="Calibri" panose="020F0502020204030204" pitchFamily="34" charset="0"/>
              </a:rPr>
              <a:t>CMAC (Cipher-based Message Authentication Code) </a:t>
            </a:r>
            <a:endParaRPr lang="en-US" sz="4000" b="0" dirty="0">
              <a:solidFill>
                <a:srgbClr val="FF0000"/>
              </a:solidFill>
            </a:endParaRPr>
          </a:p>
        </p:txBody>
      </p:sp>
      <p:sp>
        <p:nvSpPr>
          <p:cNvPr id="3" name="Content Placeholder 2"/>
          <p:cNvSpPr>
            <a:spLocks noGrp="1"/>
          </p:cNvSpPr>
          <p:nvPr>
            <p:ph idx="1"/>
          </p:nvPr>
        </p:nvSpPr>
        <p:spPr>
          <a:xfrm>
            <a:off x="76200" y="1600200"/>
            <a:ext cx="8839200" cy="4648200"/>
          </a:xfrm>
        </p:spPr>
        <p:txBody>
          <a:bodyPr>
            <a:normAutofit/>
          </a:bodyPr>
          <a:lstStyle/>
          <a:p>
            <a:pPr marL="0" indent="0">
              <a:lnSpc>
                <a:spcPct val="107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CMAC (Cipher-based Message Authentication Code)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is a block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cipher based MAC algorithm. It may be used to provide assurance of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authenticity and, hence, the integrity of binary data. This mode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of operation fixes security deficiencies of CBC-MAC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4976</TotalTime>
  <Words>366</Words>
  <Application>Microsoft Office PowerPoint</Application>
  <PresentationFormat>On-screen Show (4:3)</PresentationFormat>
  <Paragraphs>47</Paragraphs>
  <Slides>12</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12</vt:i4>
      </vt:variant>
    </vt:vector>
  </HeadingPairs>
  <TitlesOfParts>
    <vt:vector size="26" baseType="lpstr">
      <vt:lpstr>Arial</vt:lpstr>
      <vt:lpstr>Arial Black</vt:lpstr>
      <vt:lpstr>Bahnschrift Condensed</vt:lpstr>
      <vt:lpstr>Calibri</vt:lpstr>
      <vt:lpstr>Calibri,Bold</vt:lpstr>
      <vt:lpstr>Cambria</vt:lpstr>
      <vt:lpstr>Cambria Math</vt:lpstr>
      <vt:lpstr>Symbol</vt:lpstr>
      <vt:lpstr>Times New Roman</vt:lpstr>
      <vt:lpstr>TimesNewRoman,Bold</vt:lpstr>
      <vt:lpstr>var(--font-din)</vt:lpstr>
      <vt:lpstr>Wingdings</vt:lpstr>
      <vt:lpstr>Office Theme</vt:lpstr>
      <vt:lpstr>Custom Design</vt:lpstr>
      <vt:lpstr>PowerPoint Presentation</vt:lpstr>
      <vt:lpstr>HMAC Algorithm </vt:lpstr>
      <vt:lpstr>HMAC Algorithm </vt:lpstr>
      <vt:lpstr>HMAC Algorithm: Objectives </vt:lpstr>
      <vt:lpstr>HMAC Algorithm </vt:lpstr>
      <vt:lpstr>HMAC Algorithm </vt:lpstr>
      <vt:lpstr>HMAC Algorithm </vt:lpstr>
      <vt:lpstr>HMAC Algorithm </vt:lpstr>
      <vt:lpstr>CMAC (Cipher-based Message Authentication Code) </vt:lpstr>
      <vt:lpstr>CMAC (Cipher-based Message Authentication Code) </vt:lpstr>
      <vt:lpstr>CMAC (Cipher-based Message Authentication Code) </vt:lpstr>
      <vt:lpstr>CMAC (Cipher-based Message Authentication Code)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cgc</dc:creator>
  <cp:lastModifiedBy>RAHUL KUMAR</cp:lastModifiedBy>
  <cp:revision>1010</cp:revision>
  <dcterms:created xsi:type="dcterms:W3CDTF">2013-12-12T17:34:34Z</dcterms:created>
  <dcterms:modified xsi:type="dcterms:W3CDTF">2023-04-14T10:50:18Z</dcterms:modified>
</cp:coreProperties>
</file>