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7" r:id="rId2"/>
    <p:sldId id="262"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6" r:id="rId22"/>
    <p:sldId id="291" r:id="rId23"/>
    <p:sldId id="292" r:id="rId24"/>
    <p:sldId id="290" r:id="rId25"/>
    <p:sldId id="289" r:id="rId26"/>
    <p:sldId id="294" r:id="rId27"/>
    <p:sldId id="293" r:id="rId28"/>
    <p:sldId id="297" r:id="rId29"/>
    <p:sldId id="296" r:id="rId30"/>
    <p:sldId id="295" r:id="rId31"/>
    <p:sldId id="298" r:id="rId32"/>
    <p:sldId id="299" r:id="rId33"/>
    <p:sldId id="300" r:id="rId34"/>
    <p:sldId id="301" r:id="rId35"/>
    <p:sldId id="302" r:id="rId36"/>
    <p:sldId id="303" r:id="rId37"/>
    <p:sldId id="304" r:id="rId38"/>
    <p:sldId id="282" r:id="rId39"/>
    <p:sldId id="283" r:id="rId40"/>
    <p:sldId id="285" r:id="rId41"/>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Cambria" panose="02040503050406030204" pitchFamily="18" charset="0"/>
      <p:regular r:id="rId47"/>
      <p:bold r:id="rId48"/>
      <p:italic r:id="rId49"/>
      <p:boldItalic r:id="rId50"/>
    </p:embeddedFont>
    <p:embeddedFont>
      <p:font typeface="Times" panose="02020603050405020304" pitchFamily="18"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nIQKkjNjstZgIw6Wkred6CGAZ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1FE6DC-E9F2-48E1-A885-6949E6AB6909}">
  <a:tblStyle styleId="{AF1FE6DC-E9F2-48E1-A885-6949E6AB690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306"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0231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c4513dd2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9c4513dd2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b9c4513dd2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9c4513dd2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9c4513dd2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b9c4513dd2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9c4513dd2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9c4513dd2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b9c4513dd2_0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9c4513dd2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9c4513dd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b9c4513dd2_0_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9c4513dd2_0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9c4513dd2_0_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b9c4513dd2_0_8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9c4513dd2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9c4513dd2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b9c4513dd2_0_9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9c4513dd2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9c4513dd2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b9c4513dd2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9c4513dd2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9c4513dd2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b9c4513dd2_0_10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9c4513dd2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9c4513dd2_0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b9c4513dd2_0_1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9c4513dd2_0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9c4513dd2_0_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b9c4513dd2_0_1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9c4513dd2_0_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9c4513dd2_0_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b9c4513dd2_0_1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9c4513dd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b9c4513dd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9c4513dd2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b9c4513dd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9c4513dd2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b9c4513dd2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9c4513dd2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b9c4513dd2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9c4513dd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b9c4513dd2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9c4513dd2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9c4513dd2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b9c4513dd2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9c4513dd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9c4513dd2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b9c4513dd2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2"/>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32"/>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 name="Google Shape;17;p32"/>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4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4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4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4400"/>
              <a:buFont typeface="Cambria"/>
              <a:buNone/>
              <a:defRPr sz="44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36"/>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8" name="Google Shape;78;p36"/>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9" name="Google Shape;79;p3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lt1"/>
                </a:solidFill>
                <a:latin typeface="Calibri"/>
                <a:ea typeface="Calibri"/>
                <a:cs typeface="Calibri"/>
                <a:sym typeface="Calibri"/>
              </a:defRPr>
            </a:lvl1pPr>
            <a:lvl2pPr marL="0" marR="0" lvl="1" indent="0" algn="r">
              <a:spcBef>
                <a:spcPts val="0"/>
              </a:spcBef>
              <a:buNone/>
              <a:defRPr sz="1200">
                <a:solidFill>
                  <a:schemeClr val="lt1"/>
                </a:solidFill>
                <a:latin typeface="Calibri"/>
                <a:ea typeface="Calibri"/>
                <a:cs typeface="Calibri"/>
                <a:sym typeface="Calibri"/>
              </a:defRPr>
            </a:lvl2pPr>
            <a:lvl3pPr marL="0" marR="0" lvl="2" indent="0" algn="r">
              <a:spcBef>
                <a:spcPts val="0"/>
              </a:spcBef>
              <a:buNone/>
              <a:defRPr sz="1200">
                <a:solidFill>
                  <a:schemeClr val="lt1"/>
                </a:solidFill>
                <a:latin typeface="Calibri"/>
                <a:ea typeface="Calibri"/>
                <a:cs typeface="Calibri"/>
                <a:sym typeface="Calibri"/>
              </a:defRPr>
            </a:lvl3pPr>
            <a:lvl4pPr marL="0" marR="0" lvl="3" indent="0" algn="r">
              <a:spcBef>
                <a:spcPts val="0"/>
              </a:spcBef>
              <a:buNone/>
              <a:defRPr sz="1200">
                <a:solidFill>
                  <a:schemeClr val="lt1"/>
                </a:solidFill>
                <a:latin typeface="Calibri"/>
                <a:ea typeface="Calibri"/>
                <a:cs typeface="Calibri"/>
                <a:sym typeface="Calibri"/>
              </a:defRPr>
            </a:lvl4pPr>
            <a:lvl5pPr marL="0" marR="0" lvl="4" indent="0" algn="r">
              <a:spcBef>
                <a:spcPts val="0"/>
              </a:spcBef>
              <a:buNone/>
              <a:defRPr sz="1200">
                <a:solidFill>
                  <a:schemeClr val="lt1"/>
                </a:solidFill>
                <a:latin typeface="Calibri"/>
                <a:ea typeface="Calibri"/>
                <a:cs typeface="Calibri"/>
                <a:sym typeface="Calibri"/>
              </a:defRPr>
            </a:lvl5pPr>
            <a:lvl6pPr marL="0" marR="0" lvl="5" indent="0" algn="r">
              <a:spcBef>
                <a:spcPts val="0"/>
              </a:spcBef>
              <a:buNone/>
              <a:defRPr sz="1200">
                <a:solidFill>
                  <a:schemeClr val="lt1"/>
                </a:solidFill>
                <a:latin typeface="Calibri"/>
                <a:ea typeface="Calibri"/>
                <a:cs typeface="Calibri"/>
                <a:sym typeface="Calibri"/>
              </a:defRPr>
            </a:lvl6pPr>
            <a:lvl7pPr marL="0" marR="0" lvl="6" indent="0" algn="r">
              <a:spcBef>
                <a:spcPts val="0"/>
              </a:spcBef>
              <a:buNone/>
              <a:defRPr sz="1200">
                <a:solidFill>
                  <a:schemeClr val="lt1"/>
                </a:solidFill>
                <a:latin typeface="Calibri"/>
                <a:ea typeface="Calibri"/>
                <a:cs typeface="Calibri"/>
                <a:sym typeface="Calibri"/>
              </a:defRPr>
            </a:lvl7pPr>
            <a:lvl8pPr marL="0" marR="0" lvl="7" indent="0" algn="r">
              <a:spcBef>
                <a:spcPts val="0"/>
              </a:spcBef>
              <a:buNone/>
              <a:defRPr sz="1200">
                <a:solidFill>
                  <a:schemeClr val="lt1"/>
                </a:solidFill>
                <a:latin typeface="Calibri"/>
                <a:ea typeface="Calibri"/>
                <a:cs typeface="Calibri"/>
                <a:sym typeface="Calibri"/>
              </a:defRPr>
            </a:lvl8pPr>
            <a:lvl9pPr marL="0" marR="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3"/>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3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3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3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37"/>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37"/>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37"/>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38"/>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45700" rIns="91425" bIns="45700"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3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38"/>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39"/>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39"/>
          <p:cNvSpPr>
            <a:spLocks noGrp="1"/>
          </p:cNvSpPr>
          <p:nvPr>
            <p:ph type="pic" idx="2"/>
          </p:nvPr>
        </p:nvSpPr>
        <p:spPr>
          <a:xfrm>
            <a:off x="2895600" y="1371600"/>
            <a:ext cx="6019800" cy="47244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9"/>
          <p:cNvSpPr txBox="1">
            <a:spLocks noGrp="1"/>
          </p:cNvSpPr>
          <p:nvPr>
            <p:ph type="body" idx="1"/>
          </p:nvPr>
        </p:nvSpPr>
        <p:spPr>
          <a:xfrm>
            <a:off x="228600" y="1371600"/>
            <a:ext cx="2590800" cy="4724400"/>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39"/>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40"/>
          <p:cNvSpPr txBox="1">
            <a:spLocks noGrp="1"/>
          </p:cNvSpPr>
          <p:nvPr>
            <p:ph type="body" idx="1"/>
          </p:nvPr>
        </p:nvSpPr>
        <p:spPr>
          <a:xfrm>
            <a:off x="609600" y="1524000"/>
            <a:ext cx="8305800" cy="48768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40"/>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45700" rIns="91425" bIns="45700" anchor="ctr" anchorCtr="0">
            <a:norm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Google Shape;55;p40"/>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4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4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42"/>
          <p:cNvSpPr txBox="1">
            <a:spLocks noGrp="1"/>
          </p:cNvSpPr>
          <p:nvPr>
            <p:ph type="title"/>
          </p:nvPr>
        </p:nvSpPr>
        <p:spPr>
          <a:xfrm>
            <a:off x="304800" y="1371600"/>
            <a:ext cx="82296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42"/>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4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31"/>
          <p:cNvSpPr txBox="1"/>
          <p:nvPr/>
        </p:nvSpPr>
        <p:spPr>
          <a:xfrm>
            <a:off x="0" y="6457890"/>
            <a:ext cx="9144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3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31" descr="https://encrypted-tbn3.gstatic.com/images?q=tbn:ANd9GcTyg3Gq4WoxkxO75aZWNEjYFvavmMfWdiMvs57jpDF8YRR3yCybqQ">
            <a:hlinkClick r:id="rId13"/>
          </p:cNvPr>
          <p:cNvPicPr preferRelativeResize="0"/>
          <p:nvPr/>
        </p:nvPicPr>
        <p:blipFill rotWithShape="1">
          <a:blip r:embed="rId14">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internet"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software" TargetMode="External"/><Relationship Id="rId2" Type="http://schemas.openxmlformats.org/officeDocument/2006/relationships/hyperlink" Target="https://www.javatpoint.com/hardware" TargetMode="External"/><Relationship Id="rId1" Type="http://schemas.openxmlformats.org/officeDocument/2006/relationships/slideLayout" Target="../slideLayouts/slideLayout3.xml"/><Relationship Id="rId4" Type="http://schemas.openxmlformats.org/officeDocument/2006/relationships/hyperlink" Target="https://www.javatpoint.com/computer-network-tutoria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ip"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tcp-port"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cyber-security-types-and-importanc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simplilearn.com/what-is-kerberos-article"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docs.axway.com/bundle/APIGateway_762_IntegrationKerberos_allOS_en_HTML5/page/Content/KerberosIntegration/kerberos_overview.html" TargetMode="External"/><Relationship Id="rId4" Type="http://schemas.openxmlformats.org/officeDocument/2006/relationships/hyperlink" Target="https://www.geeksforgeeks.org/kerbero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jigsawacademy.com/blogs/cyber-security/kerberos-authenticatio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worldcat.org/title/kerberos-the-definitive-guide/oclc/78042510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a:off x="228600" y="2143651"/>
            <a:ext cx="8686801" cy="3191395"/>
          </a:xfrm>
          <a:prstGeom prst="rect">
            <a:avLst/>
          </a:prstGeom>
          <a:noFill/>
          <a:ln>
            <a:noFill/>
          </a:ln>
        </p:spPr>
        <p:txBody>
          <a:bodyPr spcFirstLastPara="1" wrap="square" lIns="82050" tIns="41025" rIns="82050" bIns="41025" anchor="t" anchorCtr="0">
            <a:spAutoFit/>
          </a:bodyPr>
          <a:lstStyle/>
          <a:p>
            <a:pPr marL="0" marR="0" lvl="0" indent="0" algn="ctr" rtl="0">
              <a:spcBef>
                <a:spcPts val="0"/>
              </a:spcBef>
              <a:spcAft>
                <a:spcPts val="0"/>
              </a:spcAft>
              <a:buNone/>
            </a:pPr>
            <a:endParaRPr dirty="0"/>
          </a:p>
          <a:p>
            <a:pPr marL="0" marR="0" lvl="0" indent="0" algn="ctr" rtl="0">
              <a:spcBef>
                <a:spcPts val="0"/>
              </a:spcBef>
              <a:spcAft>
                <a:spcPts val="0"/>
              </a:spcAft>
              <a:buNone/>
            </a:pPr>
            <a:endParaRPr sz="4000" b="0" i="0" u="none" strike="noStrike" cap="none" dirty="0">
              <a:solidFill>
                <a:srgbClr val="000000"/>
              </a:solidFill>
              <a:latin typeface="Times"/>
              <a:ea typeface="Times"/>
              <a:cs typeface="Times"/>
              <a:sym typeface="Times"/>
            </a:endParaRPr>
          </a:p>
          <a:p>
            <a:pPr marL="0" marR="0" lvl="0" indent="0" algn="ctr" rtl="0">
              <a:spcBef>
                <a:spcPts val="0"/>
              </a:spcBef>
              <a:spcAft>
                <a:spcPts val="0"/>
              </a:spcAft>
              <a:buNone/>
            </a:pPr>
            <a:r>
              <a:rPr lang="en-US" sz="4000" b="0" i="0" u="none" strike="noStrike" cap="none" dirty="0">
                <a:solidFill>
                  <a:srgbClr val="000000"/>
                </a:solidFill>
                <a:latin typeface="Times"/>
                <a:ea typeface="Times"/>
                <a:cs typeface="Times"/>
                <a:sym typeface="Times"/>
              </a:rPr>
              <a:t>Kerberos</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p:txBody>
      </p:sp>
      <p:pic>
        <p:nvPicPr>
          <p:cNvPr id="103" name="Google Shape;103;p2" descr="C:\Users\Bhangu\Desktop\download.png"/>
          <p:cNvPicPr preferRelativeResize="0"/>
          <p:nvPr/>
        </p:nvPicPr>
        <p:blipFill rotWithShape="1">
          <a:blip r:embed="rId3">
            <a:alphaModFix/>
          </a:blip>
          <a:srcRect/>
          <a:stretch/>
        </p:blipFill>
        <p:spPr>
          <a:xfrm>
            <a:off x="2701637" y="605118"/>
            <a:ext cx="3186545" cy="1178939"/>
          </a:xfrm>
          <a:prstGeom prst="rect">
            <a:avLst/>
          </a:prstGeom>
          <a:noFill/>
          <a:ln>
            <a:noFill/>
          </a:ln>
        </p:spPr>
      </p:pic>
      <p:sp>
        <p:nvSpPr>
          <p:cNvPr id="104" name="Google Shape;104;p2"/>
          <p:cNvSpPr/>
          <p:nvPr/>
        </p:nvSpPr>
        <p:spPr>
          <a:xfrm>
            <a:off x="0" y="6553200"/>
            <a:ext cx="9144000" cy="381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www. cuchd.in                                                                                       Campus : Gharaun, Mohali</a:t>
            </a: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b9c4513dd2_0_60"/>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a:t>Alice (A) and Bob (B) use a trusted server (S)  to distribute public keys on request. These keys  are:</a:t>
            </a:r>
            <a:endParaRPr/>
          </a:p>
          <a:p>
            <a:pPr marL="0" lvl="0" indent="0" algn="l" rtl="0">
              <a:spcBef>
                <a:spcPts val="440"/>
              </a:spcBef>
              <a:spcAft>
                <a:spcPts val="0"/>
              </a:spcAft>
              <a:buClr>
                <a:schemeClr val="dk1"/>
              </a:buClr>
              <a:buSzPts val="1100"/>
              <a:buFont typeface="Arial"/>
              <a:buNone/>
            </a:pPr>
            <a:r>
              <a:rPr lang="en-US"/>
              <a:t>K</a:t>
            </a:r>
            <a:r>
              <a:rPr lang="en-US" baseline="-25000"/>
              <a:t>PA </a:t>
            </a:r>
            <a:r>
              <a:rPr lang="en-US"/>
              <a:t>&amp; K</a:t>
            </a:r>
            <a:r>
              <a:rPr lang="en-US" baseline="-25000"/>
              <a:t>SA</a:t>
            </a:r>
            <a:r>
              <a:rPr lang="en-US"/>
              <a:t>, public and private halves of an encryption  key-pair belonging to A.</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K</a:t>
            </a:r>
            <a:r>
              <a:rPr lang="en-US" baseline="-25000"/>
              <a:t>PB  </a:t>
            </a:r>
            <a:r>
              <a:rPr lang="en-US"/>
              <a:t>&amp; K</a:t>
            </a:r>
            <a:r>
              <a:rPr lang="en-US" baseline="-25000"/>
              <a:t>SB</a:t>
            </a:r>
            <a:r>
              <a:rPr lang="en-US"/>
              <a:t>, similar belonging to B.</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K</a:t>
            </a:r>
            <a:r>
              <a:rPr lang="en-US" baseline="-25000"/>
              <a:t>PS  </a:t>
            </a:r>
            <a:r>
              <a:rPr lang="en-US"/>
              <a:t>&amp; K</a:t>
            </a:r>
            <a:r>
              <a:rPr lang="en-US" baseline="-25000"/>
              <a:t>SS</a:t>
            </a:r>
            <a:r>
              <a:rPr lang="en-US"/>
              <a:t>, similar belonging to S.</a:t>
            </a:r>
            <a:endParaRPr/>
          </a:p>
          <a:p>
            <a:pPr marL="0" lvl="0" indent="0" algn="l" rtl="0">
              <a:spcBef>
                <a:spcPts val="440"/>
              </a:spcBef>
              <a:spcAft>
                <a:spcPts val="0"/>
              </a:spcAft>
              <a:buClr>
                <a:schemeClr val="dk1"/>
              </a:buClr>
              <a:buSzPts val="1100"/>
              <a:buFont typeface="Arial"/>
              <a:buNone/>
            </a:pPr>
            <a:r>
              <a:rPr lang="en-US"/>
              <a:t>Note : K</a:t>
            </a:r>
            <a:r>
              <a:rPr lang="en-US" baseline="-25000"/>
              <a:t>SS </a:t>
            </a:r>
            <a:r>
              <a:rPr lang="en-US"/>
              <a:t>is used to encrypt while K</a:t>
            </a:r>
            <a:r>
              <a:rPr lang="en-US" baseline="-25000"/>
              <a:t>PS </a:t>
            </a:r>
            <a:r>
              <a:rPr lang="en-US"/>
              <a:t>to  decrypt.</a:t>
            </a:r>
            <a:endParaRPr/>
          </a:p>
          <a:p>
            <a:pPr marL="0" lvl="0" indent="0" algn="l" rtl="0">
              <a:spcBef>
                <a:spcPts val="440"/>
              </a:spcBef>
              <a:spcAft>
                <a:spcPts val="0"/>
              </a:spcAft>
              <a:buNone/>
            </a:pPr>
            <a:endParaRPr/>
          </a:p>
        </p:txBody>
      </p:sp>
      <p:sp>
        <p:nvSpPr>
          <p:cNvPr id="199" name="Google Shape;199;gb9c4513dd2_0_60"/>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a:t>PUBLIC KEY PROTOCOL</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gb9c4513dd2_0_66"/>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sz="3000" b="0" i="1">
                <a:solidFill>
                  <a:srgbClr val="565F6C"/>
                </a:solidFill>
                <a:latin typeface="Arial"/>
                <a:ea typeface="Arial"/>
                <a:cs typeface="Arial"/>
                <a:sym typeface="Arial"/>
              </a:rPr>
              <a:t>N</a:t>
            </a:r>
            <a:r>
              <a:rPr lang="en-US" sz="2400" b="0" i="1">
                <a:solidFill>
                  <a:srgbClr val="565F6C"/>
                </a:solidFill>
                <a:latin typeface="Arial"/>
                <a:ea typeface="Arial"/>
                <a:cs typeface="Arial"/>
                <a:sym typeface="Arial"/>
              </a:rPr>
              <a:t>EEDHAM</a:t>
            </a:r>
            <a:r>
              <a:rPr lang="en-US" sz="3000" b="0" i="1">
                <a:solidFill>
                  <a:srgbClr val="565F6C"/>
                </a:solidFill>
                <a:latin typeface="Arial"/>
                <a:ea typeface="Arial"/>
                <a:cs typeface="Arial"/>
                <a:sym typeface="Arial"/>
              </a:rPr>
              <a:t>-S</a:t>
            </a:r>
            <a:r>
              <a:rPr lang="en-US" sz="2400" b="0" i="1">
                <a:solidFill>
                  <a:srgbClr val="565F6C"/>
                </a:solidFill>
                <a:latin typeface="Arial"/>
                <a:ea typeface="Arial"/>
                <a:cs typeface="Arial"/>
                <a:sym typeface="Arial"/>
              </a:rPr>
              <a:t>CHROEDER  </a:t>
            </a:r>
            <a:r>
              <a:rPr lang="en-US" sz="3000" b="0" i="1">
                <a:solidFill>
                  <a:srgbClr val="565F6C"/>
                </a:solidFill>
                <a:latin typeface="Arial"/>
                <a:ea typeface="Arial"/>
                <a:cs typeface="Arial"/>
                <a:sym typeface="Arial"/>
              </a:rPr>
              <a:t>P</a:t>
            </a:r>
            <a:r>
              <a:rPr lang="en-US" sz="2400" b="0" i="1">
                <a:solidFill>
                  <a:srgbClr val="565F6C"/>
                </a:solidFill>
                <a:latin typeface="Arial"/>
                <a:ea typeface="Arial"/>
                <a:cs typeface="Arial"/>
                <a:sym typeface="Arial"/>
              </a:rPr>
              <a:t>ROTOCOL</a:t>
            </a:r>
            <a:endParaRPr/>
          </a:p>
        </p:txBody>
      </p:sp>
      <p:pic>
        <p:nvPicPr>
          <p:cNvPr id="207" name="Google Shape;207;gb9c4513dd2_0_66"/>
          <p:cNvPicPr preferRelativeResize="0"/>
          <p:nvPr/>
        </p:nvPicPr>
        <p:blipFill>
          <a:blip r:embed="rId3">
            <a:alphaModFix/>
          </a:blip>
          <a:stretch>
            <a:fillRect/>
          </a:stretch>
        </p:blipFill>
        <p:spPr>
          <a:xfrm>
            <a:off x="2557463" y="1719263"/>
            <a:ext cx="4029075" cy="34194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b9c4513dd2_0_48"/>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sp>
        <p:nvSpPr>
          <p:cNvPr id="214" name="Google Shape;214;gb9c4513dd2_0_48"/>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sz="3000" b="0" i="1">
                <a:solidFill>
                  <a:srgbClr val="565F6C"/>
                </a:solidFill>
                <a:latin typeface="Arial"/>
                <a:ea typeface="Arial"/>
                <a:cs typeface="Arial"/>
                <a:sym typeface="Arial"/>
              </a:rPr>
              <a:t>A</a:t>
            </a:r>
            <a:r>
              <a:rPr lang="en-US" sz="2400" b="0" i="1">
                <a:solidFill>
                  <a:srgbClr val="565F6C"/>
                </a:solidFill>
                <a:latin typeface="Arial"/>
                <a:ea typeface="Arial"/>
                <a:cs typeface="Arial"/>
                <a:sym typeface="Arial"/>
              </a:rPr>
              <a:t>TTACK </a:t>
            </a:r>
            <a:r>
              <a:rPr lang="en-US" sz="3000" b="0" i="1">
                <a:solidFill>
                  <a:srgbClr val="565F6C"/>
                </a:solidFill>
                <a:latin typeface="Arial"/>
                <a:ea typeface="Arial"/>
                <a:cs typeface="Arial"/>
                <a:sym typeface="Arial"/>
              </a:rPr>
              <a:t>O</a:t>
            </a:r>
            <a:r>
              <a:rPr lang="en-US" sz="2400" b="0" i="1">
                <a:solidFill>
                  <a:srgbClr val="565F6C"/>
                </a:solidFill>
                <a:latin typeface="Arial"/>
                <a:ea typeface="Arial"/>
                <a:cs typeface="Arial"/>
                <a:sym typeface="Arial"/>
              </a:rPr>
              <a:t>N </a:t>
            </a:r>
            <a:r>
              <a:rPr lang="en-US" sz="3000" b="0" i="1">
                <a:solidFill>
                  <a:srgbClr val="565F6C"/>
                </a:solidFill>
                <a:latin typeface="Arial"/>
                <a:ea typeface="Arial"/>
                <a:cs typeface="Arial"/>
                <a:sym typeface="Arial"/>
              </a:rPr>
              <a:t>N</a:t>
            </a:r>
            <a:r>
              <a:rPr lang="en-US" sz="2400" b="0" i="1">
                <a:solidFill>
                  <a:srgbClr val="565F6C"/>
                </a:solidFill>
                <a:latin typeface="Arial"/>
                <a:ea typeface="Arial"/>
                <a:cs typeface="Arial"/>
                <a:sym typeface="Arial"/>
              </a:rPr>
              <a:t>EEDHAM</a:t>
            </a:r>
            <a:r>
              <a:rPr lang="en-US" sz="3000" b="0" i="1">
                <a:solidFill>
                  <a:srgbClr val="565F6C"/>
                </a:solidFill>
                <a:latin typeface="Arial"/>
                <a:ea typeface="Arial"/>
                <a:cs typeface="Arial"/>
                <a:sym typeface="Arial"/>
              </a:rPr>
              <a:t>-S</a:t>
            </a:r>
            <a:r>
              <a:rPr lang="en-US" sz="2400" b="0" i="1">
                <a:solidFill>
                  <a:srgbClr val="565F6C"/>
                </a:solidFill>
                <a:latin typeface="Arial"/>
                <a:ea typeface="Arial"/>
                <a:cs typeface="Arial"/>
                <a:sym typeface="Arial"/>
              </a:rPr>
              <a:t>CHROEDER  </a:t>
            </a:r>
            <a:r>
              <a:rPr lang="en-US" sz="3000" b="0" i="1">
                <a:solidFill>
                  <a:srgbClr val="565F6C"/>
                </a:solidFill>
                <a:latin typeface="Arial"/>
                <a:ea typeface="Arial"/>
                <a:cs typeface="Arial"/>
                <a:sym typeface="Arial"/>
              </a:rPr>
              <a:t>P</a:t>
            </a:r>
            <a:r>
              <a:rPr lang="en-US" sz="2400" b="0" i="1">
                <a:solidFill>
                  <a:srgbClr val="565F6C"/>
                </a:solidFill>
                <a:latin typeface="Arial"/>
                <a:ea typeface="Arial"/>
                <a:cs typeface="Arial"/>
                <a:sym typeface="Arial"/>
              </a:rPr>
              <a:t>ROTOCOL</a:t>
            </a:r>
            <a:endParaRPr/>
          </a:p>
        </p:txBody>
      </p:sp>
      <p:pic>
        <p:nvPicPr>
          <p:cNvPr id="215" name="Google Shape;215;gb9c4513dd2_0_48"/>
          <p:cNvPicPr preferRelativeResize="0"/>
          <p:nvPr/>
        </p:nvPicPr>
        <p:blipFill>
          <a:blip r:embed="rId3">
            <a:alphaModFix/>
          </a:blip>
          <a:stretch>
            <a:fillRect/>
          </a:stretch>
        </p:blipFill>
        <p:spPr>
          <a:xfrm>
            <a:off x="1278178" y="1678303"/>
            <a:ext cx="5861425" cy="43396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b9c4513dd2_0_78"/>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sp>
        <p:nvSpPr>
          <p:cNvPr id="222" name="Google Shape;222;gb9c4513dd2_0_78"/>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a:t>WORKING</a:t>
            </a:r>
            <a:endParaRPr/>
          </a:p>
        </p:txBody>
      </p:sp>
      <p:pic>
        <p:nvPicPr>
          <p:cNvPr id="223" name="Google Shape;223;gb9c4513dd2_0_78"/>
          <p:cNvPicPr preferRelativeResize="0"/>
          <p:nvPr/>
        </p:nvPicPr>
        <p:blipFill>
          <a:blip r:embed="rId3">
            <a:alphaModFix/>
          </a:blip>
          <a:stretch>
            <a:fillRect/>
          </a:stretch>
        </p:blipFill>
        <p:spPr>
          <a:xfrm>
            <a:off x="762000" y="1548000"/>
            <a:ext cx="7276902" cy="4600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b9c4513dd2_0_85"/>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dirty="0"/>
          </a:p>
        </p:txBody>
      </p:sp>
      <p:sp>
        <p:nvSpPr>
          <p:cNvPr id="230" name="Google Shape;230;gb9c4513dd2_0_85"/>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sz="1200" b="0" dirty="0"/>
              <a:t>.</a:t>
            </a:r>
            <a:endParaRPr sz="1200" b="0" dirty="0"/>
          </a:p>
        </p:txBody>
      </p:sp>
      <p:pic>
        <p:nvPicPr>
          <p:cNvPr id="231" name="Google Shape;231;gb9c4513dd2_0_85"/>
          <p:cNvPicPr preferRelativeResize="0"/>
          <p:nvPr/>
        </p:nvPicPr>
        <p:blipFill>
          <a:blip r:embed="rId3">
            <a:alphaModFix/>
          </a:blip>
          <a:stretch>
            <a:fillRect/>
          </a:stretch>
        </p:blipFill>
        <p:spPr>
          <a:xfrm>
            <a:off x="762000" y="1447800"/>
            <a:ext cx="5934269" cy="450640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b9c4513dd2_0_92"/>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600"/>
              </a:spcBef>
              <a:spcAft>
                <a:spcPts val="0"/>
              </a:spcAft>
              <a:buSzPts val="2400"/>
              <a:buFont typeface="Arial"/>
              <a:buChar char="●"/>
            </a:pPr>
            <a:r>
              <a:rPr lang="en-US" sz="2400" dirty="0">
                <a:latin typeface="Arial"/>
                <a:ea typeface="Arial"/>
                <a:cs typeface="Arial"/>
                <a:sym typeface="Arial"/>
              </a:rPr>
              <a:t>A user enters a username and password on client</a:t>
            </a:r>
            <a:endParaRPr sz="2400" dirty="0">
              <a:latin typeface="Arial"/>
              <a:ea typeface="Arial"/>
              <a:cs typeface="Arial"/>
              <a:sym typeface="Arial"/>
            </a:endParaRPr>
          </a:p>
          <a:p>
            <a:pPr marL="457200" lvl="0" indent="0" algn="l" rtl="0">
              <a:lnSpc>
                <a:spcPct val="115000"/>
              </a:lnSpc>
              <a:spcBef>
                <a:spcPts val="0"/>
              </a:spcBef>
              <a:spcAft>
                <a:spcPts val="0"/>
              </a:spcAft>
              <a:buNone/>
            </a:pPr>
            <a:r>
              <a:rPr lang="en-US" sz="2400" dirty="0">
                <a:latin typeface="Arial"/>
                <a:ea typeface="Arial"/>
                <a:cs typeface="Arial"/>
                <a:sym typeface="Arial"/>
              </a:rPr>
              <a:t>machine.</a:t>
            </a:r>
            <a:endParaRPr sz="2400" dirty="0">
              <a:latin typeface="Arial"/>
              <a:ea typeface="Arial"/>
              <a:cs typeface="Arial"/>
              <a:sym typeface="Arial"/>
            </a:endParaRPr>
          </a:p>
          <a:p>
            <a:pPr marL="457200" lvl="0" indent="-381000" algn="l" rtl="0">
              <a:lnSpc>
                <a:spcPct val="115000"/>
              </a:lnSpc>
              <a:spcBef>
                <a:spcPts val="0"/>
              </a:spcBef>
              <a:spcAft>
                <a:spcPts val="0"/>
              </a:spcAft>
              <a:buSzPts val="2400"/>
              <a:buFont typeface="Arial"/>
              <a:buChar char="●"/>
            </a:pPr>
            <a:r>
              <a:rPr lang="en-US" sz="2400" dirty="0">
                <a:latin typeface="Arial"/>
                <a:ea typeface="Arial"/>
                <a:cs typeface="Arial"/>
                <a:sym typeface="Arial"/>
              </a:rPr>
              <a:t>The client performs a one-way function on the  entered password, and this becomes the secret key of the client/user.</a:t>
            </a:r>
            <a:endParaRPr sz="2400" dirty="0">
              <a:latin typeface="Arial"/>
              <a:ea typeface="Arial"/>
              <a:cs typeface="Arial"/>
              <a:sym typeface="Arial"/>
            </a:endParaRPr>
          </a:p>
          <a:p>
            <a:pPr marL="0" lvl="0" indent="0" algn="l" rtl="0">
              <a:spcBef>
                <a:spcPts val="440"/>
              </a:spcBef>
              <a:spcAft>
                <a:spcPts val="0"/>
              </a:spcAft>
              <a:buNone/>
            </a:pPr>
            <a:endParaRPr dirty="0"/>
          </a:p>
        </p:txBody>
      </p:sp>
      <p:sp>
        <p:nvSpPr>
          <p:cNvPr id="238" name="Google Shape;238;gb9c4513dd2_0_92"/>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indent="0"/>
            <a:endParaRPr lang="en-US" sz="3200" b="1" i="1" dirty="0">
              <a:latin typeface="Arial"/>
              <a:ea typeface="Arial"/>
              <a:cs typeface="Arial"/>
              <a:sym typeface="Arial"/>
            </a:endParaRPr>
          </a:p>
          <a:p>
            <a:pPr marL="0" indent="0"/>
            <a:r>
              <a:rPr lang="en-US" sz="3200" b="1" i="1" dirty="0">
                <a:latin typeface="Arial"/>
                <a:ea typeface="Arial"/>
                <a:cs typeface="Arial"/>
                <a:sym typeface="Arial"/>
              </a:rPr>
              <a:t>User Client-based Logon Steps:</a:t>
            </a:r>
          </a:p>
          <a:p>
            <a:pPr marL="0" lvl="0" indent="0" algn="ctr" rtl="0">
              <a:spcBef>
                <a:spcPts val="640"/>
              </a:spcBef>
              <a:spcAft>
                <a:spcPts val="0"/>
              </a:spcAft>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b9c4513dd2_0_99"/>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600"/>
              </a:spcBef>
              <a:spcAft>
                <a:spcPts val="0"/>
              </a:spcAft>
              <a:buSzPts val="2400"/>
              <a:buFont typeface="Arial"/>
              <a:buChar char="●"/>
            </a:pPr>
            <a:r>
              <a:rPr lang="en-US" sz="2400" dirty="0">
                <a:latin typeface="Arial"/>
                <a:ea typeface="Arial"/>
                <a:cs typeface="Arial"/>
                <a:sym typeface="Arial"/>
              </a:rPr>
              <a:t>The client sends a message to AS requesting services on behalf of the user.</a:t>
            </a:r>
            <a:endParaRPr sz="2400" dirty="0">
              <a:latin typeface="Arial"/>
              <a:ea typeface="Arial"/>
              <a:cs typeface="Arial"/>
              <a:sym typeface="Arial"/>
            </a:endParaRPr>
          </a:p>
          <a:p>
            <a:pPr marL="457200" lvl="0" indent="-381000" algn="l" rtl="0">
              <a:lnSpc>
                <a:spcPct val="115000"/>
              </a:lnSpc>
              <a:spcBef>
                <a:spcPts val="0"/>
              </a:spcBef>
              <a:spcAft>
                <a:spcPts val="0"/>
              </a:spcAft>
              <a:buSzPts val="2400"/>
              <a:buFont typeface="Arial"/>
              <a:buChar char="●"/>
            </a:pPr>
            <a:r>
              <a:rPr lang="en-US" sz="2400" dirty="0">
                <a:latin typeface="Arial"/>
                <a:ea typeface="Arial"/>
                <a:cs typeface="Arial"/>
                <a:sym typeface="Arial"/>
              </a:rPr>
              <a:t>If client is in Database, AS sends back message  which Client decrypts to obtain the Client/TGS  Session Key for further communications with TGS.</a:t>
            </a:r>
            <a:endParaRPr sz="2400" dirty="0">
              <a:latin typeface="Arial"/>
              <a:ea typeface="Arial"/>
              <a:cs typeface="Arial"/>
              <a:sym typeface="Arial"/>
            </a:endParaRPr>
          </a:p>
          <a:p>
            <a:pPr marL="0" lvl="0" indent="0" algn="l" rtl="0">
              <a:spcBef>
                <a:spcPts val="440"/>
              </a:spcBef>
              <a:spcAft>
                <a:spcPts val="0"/>
              </a:spcAft>
              <a:buNone/>
            </a:pPr>
            <a:endParaRPr dirty="0"/>
          </a:p>
        </p:txBody>
      </p:sp>
      <p:sp>
        <p:nvSpPr>
          <p:cNvPr id="245" name="Google Shape;245;gb9c4513dd2_0_99"/>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indent="0"/>
            <a:endParaRPr lang="en-US" sz="3200" b="1" i="1" dirty="0">
              <a:latin typeface="Arial"/>
              <a:ea typeface="Arial"/>
              <a:cs typeface="Arial"/>
              <a:sym typeface="Arial"/>
            </a:endParaRPr>
          </a:p>
          <a:p>
            <a:pPr marL="0" indent="0"/>
            <a:r>
              <a:rPr lang="en-US" sz="3200" b="1" i="1" dirty="0">
                <a:latin typeface="Arial"/>
                <a:ea typeface="Arial"/>
                <a:cs typeface="Arial"/>
                <a:sym typeface="Arial"/>
              </a:rPr>
              <a:t>Client Authentication Steps:</a:t>
            </a:r>
          </a:p>
          <a:p>
            <a:pPr marL="0" lvl="0" indent="0" algn="ctr" rtl="0">
              <a:spcBef>
                <a:spcPts val="640"/>
              </a:spcBef>
              <a:spcAft>
                <a:spcPts val="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b9c4513dd2_0_106"/>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Font typeface="Arial"/>
              <a:buChar char="●"/>
            </a:pPr>
            <a:r>
              <a:rPr lang="en-US" sz="2400" dirty="0">
                <a:latin typeface="Arial"/>
                <a:ea typeface="Arial"/>
                <a:cs typeface="Arial"/>
                <a:sym typeface="Arial"/>
              </a:rPr>
              <a:t>Client sends messages to TGS to get "client/TGS  session key” using TGS secret key and sends  following two messages to the client:</a:t>
            </a:r>
            <a:endParaRPr sz="2400" dirty="0">
              <a:latin typeface="Arial"/>
              <a:ea typeface="Arial"/>
              <a:cs typeface="Arial"/>
              <a:sym typeface="Arial"/>
            </a:endParaRPr>
          </a:p>
          <a:p>
            <a:pPr marL="457200" lvl="0" indent="-381000" algn="l" rtl="0">
              <a:lnSpc>
                <a:spcPct val="115000"/>
              </a:lnSpc>
              <a:spcBef>
                <a:spcPts val="0"/>
              </a:spcBef>
              <a:spcAft>
                <a:spcPts val="0"/>
              </a:spcAft>
              <a:buSzPts val="2400"/>
              <a:buFont typeface="Arial"/>
              <a:buChar char="●"/>
            </a:pPr>
            <a:r>
              <a:rPr lang="en-US" sz="2400" dirty="0">
                <a:latin typeface="Arial"/>
                <a:ea typeface="Arial"/>
                <a:cs typeface="Arial"/>
                <a:sym typeface="Arial"/>
              </a:rPr>
              <a:t>Client-to-server ticket encrypted using the  service's secret key.</a:t>
            </a:r>
            <a:endParaRPr sz="3500" dirty="0">
              <a:solidFill>
                <a:srgbClr val="DF752E"/>
              </a:solidFill>
              <a:latin typeface="Arial"/>
              <a:ea typeface="Arial"/>
              <a:cs typeface="Arial"/>
              <a:sym typeface="Arial"/>
            </a:endParaRPr>
          </a:p>
          <a:p>
            <a:pPr marL="457200" lvl="0" indent="-381000" algn="l" rtl="0">
              <a:lnSpc>
                <a:spcPct val="115000"/>
              </a:lnSpc>
              <a:spcBef>
                <a:spcPts val="0"/>
              </a:spcBef>
              <a:spcAft>
                <a:spcPts val="0"/>
              </a:spcAft>
              <a:buSzPts val="2400"/>
              <a:buFont typeface="Arial"/>
              <a:buChar char="●"/>
            </a:pPr>
            <a:r>
              <a:rPr lang="en-US" sz="2400" dirty="0">
                <a:latin typeface="Arial"/>
                <a:ea typeface="Arial"/>
                <a:cs typeface="Arial"/>
                <a:sym typeface="Arial"/>
              </a:rPr>
              <a:t>Client/server session key encrypted with the  Client/TGS Session Key.</a:t>
            </a:r>
            <a:endParaRPr sz="2400" dirty="0">
              <a:latin typeface="Arial"/>
              <a:ea typeface="Arial"/>
              <a:cs typeface="Arial"/>
              <a:sym typeface="Arial"/>
            </a:endParaRPr>
          </a:p>
          <a:p>
            <a:pPr marL="0" lvl="0" indent="0" algn="l" rtl="0">
              <a:spcBef>
                <a:spcPts val="440"/>
              </a:spcBef>
              <a:spcAft>
                <a:spcPts val="0"/>
              </a:spcAft>
              <a:buNone/>
            </a:pPr>
            <a:endParaRPr dirty="0"/>
          </a:p>
        </p:txBody>
      </p:sp>
      <p:sp>
        <p:nvSpPr>
          <p:cNvPr id="252" name="Google Shape;252;gb9c4513dd2_0_106"/>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indent="0"/>
            <a:endParaRPr lang="en-US" sz="3200" b="1" i="1" dirty="0">
              <a:latin typeface="Arial"/>
              <a:ea typeface="Arial"/>
              <a:cs typeface="Arial"/>
              <a:sym typeface="Arial"/>
            </a:endParaRPr>
          </a:p>
          <a:p>
            <a:pPr marL="0" indent="0"/>
            <a:r>
              <a:rPr lang="en-US" sz="3200" b="1" i="1" dirty="0">
                <a:latin typeface="Arial"/>
                <a:ea typeface="Arial"/>
                <a:cs typeface="Arial"/>
                <a:sym typeface="Arial"/>
              </a:rPr>
              <a:t>Client Service Authorization Steps:</a:t>
            </a:r>
          </a:p>
          <a:p>
            <a:pPr marL="0" lvl="0" indent="0" algn="ctr" rtl="0">
              <a:spcBef>
                <a:spcPts val="640"/>
              </a:spcBef>
              <a:spcAft>
                <a:spcPts val="0"/>
              </a:spcAft>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b9c4513dd2_0_113"/>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2400" dirty="0">
                <a:latin typeface="Arial"/>
                <a:ea typeface="Arial"/>
                <a:cs typeface="Arial"/>
                <a:sym typeface="Arial"/>
              </a:rPr>
              <a:t>The client now can authenticate itself to the SS.</a:t>
            </a:r>
            <a:endParaRPr sz="2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3550" dirty="0">
              <a:solidFill>
                <a:srgbClr val="FD8537"/>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400" dirty="0">
                <a:latin typeface="Arial"/>
                <a:ea typeface="Arial"/>
                <a:cs typeface="Arial"/>
                <a:sym typeface="Arial"/>
              </a:rPr>
              <a:t>The SS decrypts ticket to ultimately retrieve  Authenticator and sends confirmation to client.</a:t>
            </a:r>
            <a:endParaRPr sz="24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3100" dirty="0">
              <a:solidFill>
                <a:srgbClr val="FD8537"/>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400" dirty="0">
                <a:latin typeface="Arial"/>
                <a:ea typeface="Arial"/>
                <a:cs typeface="Arial"/>
                <a:sym typeface="Arial"/>
              </a:rPr>
              <a:t>Client decrypts the confirmation using the  Client/Server Session Key and connection is set up.</a:t>
            </a:r>
            <a:endParaRPr sz="2400" dirty="0">
              <a:latin typeface="Arial"/>
              <a:ea typeface="Arial"/>
              <a:cs typeface="Arial"/>
              <a:sym typeface="Arial"/>
            </a:endParaRPr>
          </a:p>
          <a:p>
            <a:pPr marL="0" lvl="0" indent="0" algn="l" rtl="0">
              <a:spcBef>
                <a:spcPts val="440"/>
              </a:spcBef>
              <a:spcAft>
                <a:spcPts val="0"/>
              </a:spcAft>
              <a:buNone/>
            </a:pPr>
            <a:endParaRPr dirty="0"/>
          </a:p>
        </p:txBody>
      </p:sp>
      <p:sp>
        <p:nvSpPr>
          <p:cNvPr id="259" name="Google Shape;259;gb9c4513dd2_0_113"/>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indent="0"/>
            <a:endParaRPr lang="en-US" sz="3200" b="1" i="1" dirty="0">
              <a:latin typeface="Arial"/>
              <a:ea typeface="Arial"/>
              <a:cs typeface="Arial"/>
              <a:sym typeface="Arial"/>
            </a:endParaRPr>
          </a:p>
          <a:p>
            <a:pPr marL="0" indent="0"/>
            <a:r>
              <a:rPr lang="en-US" sz="3200" b="1" i="1" dirty="0">
                <a:latin typeface="Arial"/>
                <a:ea typeface="Arial"/>
                <a:cs typeface="Arial"/>
                <a:sym typeface="Arial"/>
              </a:rPr>
              <a:t>Client Service Request Steps:</a:t>
            </a:r>
          </a:p>
          <a:p>
            <a:pPr marL="0" lvl="0" indent="0" algn="ctr" rtl="0">
              <a:spcBef>
                <a:spcPts val="640"/>
              </a:spcBef>
              <a:spcAft>
                <a:spcPts val="0"/>
              </a:spcAft>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b9c4513dd2_0_120"/>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lnSpc>
                <a:spcPct val="115000"/>
              </a:lnSpc>
              <a:spcBef>
                <a:spcPts val="700"/>
              </a:spcBef>
              <a:spcAft>
                <a:spcPts val="0"/>
              </a:spcAft>
              <a:buClr>
                <a:schemeClr val="dk1"/>
              </a:buClr>
              <a:buSzPts val="1100"/>
              <a:buFont typeface="Arial"/>
              <a:buNone/>
            </a:pPr>
            <a:r>
              <a:rPr lang="en-US" sz="1950">
                <a:solidFill>
                  <a:srgbClr val="FD8537"/>
                </a:solidFill>
                <a:latin typeface="Arial"/>
                <a:ea typeface="Arial"/>
                <a:cs typeface="Arial"/>
                <a:sym typeface="Arial"/>
              </a:rPr>
              <a:t>¢</a:t>
            </a:r>
            <a:r>
              <a:rPr lang="en-US" sz="2800">
                <a:latin typeface="Arial"/>
                <a:ea typeface="Arial"/>
                <a:cs typeface="Arial"/>
                <a:sym typeface="Arial"/>
              </a:rPr>
              <a:t>Authentication</a:t>
            </a:r>
            <a:endParaRPr sz="2800">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950">
                <a:solidFill>
                  <a:srgbClr val="FD8537"/>
                </a:solidFill>
                <a:latin typeface="Arial"/>
                <a:ea typeface="Arial"/>
                <a:cs typeface="Arial"/>
                <a:sym typeface="Arial"/>
              </a:rPr>
              <a:t>¢</a:t>
            </a:r>
            <a:r>
              <a:rPr lang="en-US" sz="2800">
                <a:latin typeface="Arial"/>
                <a:ea typeface="Arial"/>
                <a:cs typeface="Arial"/>
                <a:sym typeface="Arial"/>
              </a:rPr>
              <a:t>Authorization</a:t>
            </a:r>
            <a:endParaRPr sz="2800">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950">
                <a:solidFill>
                  <a:srgbClr val="FD8537"/>
                </a:solidFill>
                <a:latin typeface="Arial"/>
                <a:ea typeface="Arial"/>
                <a:cs typeface="Arial"/>
                <a:sym typeface="Arial"/>
              </a:rPr>
              <a:t>¢</a:t>
            </a:r>
            <a:r>
              <a:rPr lang="en-US" sz="2800">
                <a:latin typeface="Arial"/>
                <a:ea typeface="Arial"/>
                <a:cs typeface="Arial"/>
                <a:sym typeface="Arial"/>
              </a:rPr>
              <a:t>Confidentiality</a:t>
            </a:r>
            <a:endParaRPr sz="2800">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950">
                <a:solidFill>
                  <a:srgbClr val="FD8537"/>
                </a:solidFill>
                <a:latin typeface="Arial"/>
                <a:ea typeface="Arial"/>
                <a:cs typeface="Arial"/>
                <a:sym typeface="Arial"/>
              </a:rPr>
              <a:t>¢</a:t>
            </a:r>
            <a:r>
              <a:rPr lang="en-US" sz="2800">
                <a:latin typeface="Arial"/>
                <a:ea typeface="Arial"/>
                <a:cs typeface="Arial"/>
                <a:sym typeface="Arial"/>
              </a:rPr>
              <a:t>Within networks and small sets of networks</a:t>
            </a:r>
            <a:endParaRPr sz="2800">
              <a:latin typeface="Arial"/>
              <a:ea typeface="Arial"/>
              <a:cs typeface="Arial"/>
              <a:sym typeface="Arial"/>
            </a:endParaRPr>
          </a:p>
          <a:p>
            <a:pPr marL="0" lvl="0" indent="0" algn="l" rtl="0">
              <a:spcBef>
                <a:spcPts val="440"/>
              </a:spcBef>
              <a:spcAft>
                <a:spcPts val="0"/>
              </a:spcAft>
              <a:buNone/>
            </a:pPr>
            <a:endParaRPr/>
          </a:p>
        </p:txBody>
      </p:sp>
      <p:sp>
        <p:nvSpPr>
          <p:cNvPr id="266" name="Google Shape;266;gb9c4513dd2_0_120"/>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dirty="0"/>
              <a:t>Services of Kerberos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p>
            <a:pPr marL="0" lvl="0" indent="0" algn="l" rtl="0">
              <a:spcBef>
                <a:spcPts val="440"/>
              </a:spcBef>
              <a:spcAft>
                <a:spcPts val="0"/>
              </a:spcAft>
              <a:buClr>
                <a:schemeClr val="dk1"/>
              </a:buClr>
              <a:buSzPts val="1100"/>
              <a:buFont typeface="Arial"/>
              <a:buNone/>
            </a:pPr>
            <a:r>
              <a:rPr lang="en-US" sz="2000" dirty="0"/>
              <a:t>•Kerberos: Network security protocol</a:t>
            </a:r>
            <a:endParaRPr sz="2000" dirty="0"/>
          </a:p>
          <a:p>
            <a:pPr marL="0" lvl="0" indent="0" algn="l" rtl="0">
              <a:spcBef>
                <a:spcPts val="440"/>
              </a:spcBef>
              <a:spcAft>
                <a:spcPts val="0"/>
              </a:spcAft>
              <a:buClr>
                <a:schemeClr val="dk1"/>
              </a:buClr>
              <a:buSzPts val="1100"/>
              <a:buFont typeface="Arial"/>
              <a:buNone/>
            </a:pPr>
            <a:r>
              <a:rPr lang="en-US" sz="2000" dirty="0"/>
              <a:t>•Part of project Athena (MIT).</a:t>
            </a:r>
            <a:endParaRPr sz="2000" dirty="0"/>
          </a:p>
          <a:p>
            <a:pPr marL="0" lvl="0" indent="0" algn="l" rtl="0">
              <a:spcBef>
                <a:spcPts val="440"/>
              </a:spcBef>
              <a:spcAft>
                <a:spcPts val="0"/>
              </a:spcAft>
              <a:buNone/>
            </a:pPr>
            <a:r>
              <a:rPr lang="en-US" sz="2000" dirty="0"/>
              <a:t>•Uses trusted 3rd party authentication  scheme.</a:t>
            </a:r>
            <a:endParaRPr sz="2000" dirty="0"/>
          </a:p>
          <a:p>
            <a:pPr marL="0" lvl="0" indent="0" algn="l" rtl="0">
              <a:spcBef>
                <a:spcPts val="440"/>
              </a:spcBef>
              <a:spcAft>
                <a:spcPts val="0"/>
              </a:spcAft>
              <a:buClr>
                <a:schemeClr val="dk1"/>
              </a:buClr>
              <a:buSzPts val="1100"/>
              <a:buFont typeface="Arial"/>
              <a:buNone/>
            </a:pPr>
            <a:r>
              <a:rPr lang="en-US" sz="2000" dirty="0"/>
              <a:t>•Assumes that hosts are not trustworthy.</a:t>
            </a:r>
          </a:p>
          <a:p>
            <a:pPr marL="0" lvl="0" indent="0" algn="l" rtl="0">
              <a:spcBef>
                <a:spcPts val="440"/>
              </a:spcBef>
              <a:spcAft>
                <a:spcPts val="0"/>
              </a:spcAft>
              <a:buClr>
                <a:schemeClr val="dk1"/>
              </a:buClr>
              <a:buSzPts val="1100"/>
              <a:buFont typeface="Arial"/>
              <a:buNone/>
            </a:pPr>
            <a:endParaRPr lang="en-US" sz="2000" dirty="0"/>
          </a:p>
          <a:p>
            <a:pPr marL="342900" indent="-342900">
              <a:buSzPts val="1100"/>
              <a:buFont typeface="Wingdings" panose="05000000000000000000" pitchFamily="2" charset="2"/>
              <a:buChar char="q"/>
            </a:pPr>
            <a:r>
              <a:rPr lang="en-US" sz="2000" dirty="0"/>
              <a:t>Requires that each client (each request for  service) prove it’s identity.</a:t>
            </a:r>
          </a:p>
          <a:p>
            <a:pPr marL="342900" lvl="0" indent="-342900" algn="l" rtl="0">
              <a:spcBef>
                <a:spcPts val="440"/>
              </a:spcBef>
              <a:spcAft>
                <a:spcPts val="0"/>
              </a:spcAft>
              <a:buClr>
                <a:schemeClr val="dk1"/>
              </a:buClr>
              <a:buSzPts val="1100"/>
              <a:buFont typeface="Wingdings" panose="05000000000000000000" pitchFamily="2" charset="2"/>
              <a:buChar char="q"/>
            </a:pPr>
            <a:endParaRPr lang="en-US" sz="2000" dirty="0"/>
          </a:p>
          <a:p>
            <a:pPr marL="342900" lvl="0" indent="-342900" algn="l" rtl="0">
              <a:spcBef>
                <a:spcPts val="440"/>
              </a:spcBef>
              <a:spcAft>
                <a:spcPts val="0"/>
              </a:spcAft>
              <a:buClr>
                <a:schemeClr val="dk1"/>
              </a:buClr>
              <a:buSzPts val="1100"/>
              <a:buFont typeface="Wingdings" panose="05000000000000000000" pitchFamily="2" charset="2"/>
              <a:buChar char="q"/>
            </a:pPr>
            <a:r>
              <a:rPr lang="en-US" sz="2000" dirty="0"/>
              <a:t>Does not require user to enter password  every time a service is requested!</a:t>
            </a:r>
          </a:p>
          <a:p>
            <a:pPr marL="342900" lvl="0" indent="-342900" algn="l" rtl="0">
              <a:spcBef>
                <a:spcPts val="440"/>
              </a:spcBef>
              <a:spcAft>
                <a:spcPts val="0"/>
              </a:spcAft>
              <a:buClr>
                <a:schemeClr val="dk1"/>
              </a:buClr>
              <a:buSzPts val="1100"/>
              <a:buFont typeface="Wingdings" panose="05000000000000000000" pitchFamily="2" charset="2"/>
              <a:buChar char="q"/>
            </a:pPr>
            <a:endParaRPr lang="en-US" sz="2000" dirty="0"/>
          </a:p>
          <a:p>
            <a:pPr marL="342900" lvl="0" indent="-342900" algn="l" rtl="0">
              <a:spcBef>
                <a:spcPts val="440"/>
              </a:spcBef>
              <a:spcAft>
                <a:spcPts val="0"/>
              </a:spcAft>
              <a:buClr>
                <a:schemeClr val="dk1"/>
              </a:buClr>
              <a:buSzPts val="1100"/>
              <a:buFont typeface="Wingdings" panose="05000000000000000000" pitchFamily="2" charset="2"/>
              <a:buChar char="q"/>
            </a:pPr>
            <a:r>
              <a:rPr lang="en-US" sz="2000" dirty="0"/>
              <a:t>Uses Needham-Schroeder Algorithm.</a:t>
            </a:r>
          </a:p>
          <a:p>
            <a:pPr marL="0" lvl="0" indent="0" algn="l" rtl="0">
              <a:spcBef>
                <a:spcPts val="440"/>
              </a:spcBef>
              <a:spcAft>
                <a:spcPts val="0"/>
              </a:spcAft>
              <a:buClr>
                <a:schemeClr val="dk1"/>
              </a:buClr>
              <a:buSzPts val="1100"/>
              <a:buFont typeface="Arial"/>
              <a:buNone/>
            </a:pPr>
            <a:endParaRPr sz="2000" dirty="0">
              <a:latin typeface="Arial"/>
              <a:ea typeface="Arial"/>
              <a:cs typeface="Arial"/>
              <a:sym typeface="Arial"/>
            </a:endParaRPr>
          </a:p>
          <a:p>
            <a:pPr marL="342900" lvl="0" indent="0" algn="l" rtl="0">
              <a:spcBef>
                <a:spcPts val="0"/>
              </a:spcBef>
              <a:spcAft>
                <a:spcPts val="0"/>
              </a:spcAft>
              <a:buNone/>
            </a:pPr>
            <a:endParaRPr sz="2000" dirty="0"/>
          </a:p>
          <a:p>
            <a:pPr marL="342900" lvl="0" indent="-203200" algn="l" rtl="0">
              <a:spcBef>
                <a:spcPts val="440"/>
              </a:spcBef>
              <a:spcAft>
                <a:spcPts val="0"/>
              </a:spcAft>
              <a:buClr>
                <a:schemeClr val="dk1"/>
              </a:buClr>
              <a:buSzPts val="2200"/>
              <a:buNone/>
            </a:pPr>
            <a:endParaRPr sz="2000" dirty="0"/>
          </a:p>
        </p:txBody>
      </p:sp>
      <p:sp>
        <p:nvSpPr>
          <p:cNvPr id="141" name="Google Shape;141;p2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rgbClr val="C00000"/>
              </a:buClr>
              <a:buSzPts val="3200"/>
              <a:buNone/>
            </a:pPr>
            <a:r>
              <a:rPr lang="en-US" dirty="0"/>
              <a:t>Kerberos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b9c4513dd2_0_127"/>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lnSpc>
                <a:spcPct val="115000"/>
              </a:lnSpc>
              <a:spcBef>
                <a:spcPts val="700"/>
              </a:spcBef>
              <a:spcAft>
                <a:spcPts val="0"/>
              </a:spcAft>
              <a:buClr>
                <a:schemeClr val="dk1"/>
              </a:buClr>
              <a:buSzPts val="1100"/>
              <a:buFont typeface="Arial"/>
              <a:buNone/>
            </a:pPr>
            <a:r>
              <a:rPr lang="en-US" sz="2800">
                <a:latin typeface="Arial"/>
                <a:ea typeface="Arial"/>
                <a:cs typeface="Arial"/>
                <a:sym typeface="Arial"/>
              </a:rPr>
              <a:t>Single point of failure.</a:t>
            </a:r>
            <a:endParaRPr sz="28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Requires synchronization of involved  host’s clocks.</a:t>
            </a:r>
            <a:endParaRPr sz="28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The administration protocol is not  standardized.</a:t>
            </a:r>
            <a:endParaRPr sz="28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Compromise of central server will  compromise all users' secret keys. If  stolen, TGT can be used to access  network services of others.</a:t>
            </a:r>
            <a:endParaRPr sz="2800">
              <a:latin typeface="Arial"/>
              <a:ea typeface="Arial"/>
              <a:cs typeface="Arial"/>
              <a:sym typeface="Arial"/>
            </a:endParaRPr>
          </a:p>
          <a:p>
            <a:pPr marL="0" lvl="0" indent="0" algn="l" rtl="0">
              <a:spcBef>
                <a:spcPts val="440"/>
              </a:spcBef>
              <a:spcAft>
                <a:spcPts val="0"/>
              </a:spcAft>
              <a:buNone/>
            </a:pPr>
            <a:endParaRPr/>
          </a:p>
        </p:txBody>
      </p:sp>
      <p:sp>
        <p:nvSpPr>
          <p:cNvPr id="273" name="Google Shape;273;gb9c4513dd2_0_127"/>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dirty="0"/>
              <a:t>Weakness of Kerberos</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 firewall can be defined as a special type of network security device or a software program that monitors and filters incoming and outgoing network traffic based on a defined set of security rules. It acts as a barrier between internal private networks and external sources (such as the public Internet).</a:t>
            </a:r>
          </a:p>
          <a:p>
            <a:r>
              <a:rPr lang="en-US" dirty="0"/>
              <a:t>The primary purpose of a firewall is to allow non-threatening traffic and prevent malicious or unwanted data traffic for protecting the computer from viruses and attacks. A firewall is a </a:t>
            </a:r>
            <a:r>
              <a:rPr lang="en-US" dirty="0" err="1"/>
              <a:t>cybersecurity</a:t>
            </a:r>
            <a:r>
              <a:rPr lang="en-US" dirty="0"/>
              <a:t> tool that filters network traffic and helps users block malicious software from accessing the </a:t>
            </a:r>
            <a:r>
              <a:rPr lang="en-US" dirty="0">
                <a:hlinkClick r:id="rId2"/>
              </a:rPr>
              <a:t>Internet</a:t>
            </a:r>
            <a:r>
              <a:rPr lang="en-US" dirty="0"/>
              <a:t> in infected computers</a:t>
            </a:r>
            <a:r>
              <a:rPr lang="en-US" dirty="0" smtClean="0"/>
              <a:t>.</a:t>
            </a:r>
            <a:endParaRPr lang="en-US" dirty="0"/>
          </a:p>
        </p:txBody>
      </p:sp>
      <p:sp>
        <p:nvSpPr>
          <p:cNvPr id="3" name="Text Placeholder 2"/>
          <p:cNvSpPr>
            <a:spLocks noGrp="1"/>
          </p:cNvSpPr>
          <p:nvPr>
            <p:ph type="body" idx="2"/>
          </p:nvPr>
        </p:nvSpPr>
        <p:spPr/>
        <p:txBody>
          <a:bodyPr>
            <a:normAutofit/>
          </a:bodyPr>
          <a:lstStyle/>
          <a:p>
            <a:r>
              <a:rPr lang="en-IN" b="0" dirty="0"/>
              <a:t>What is a Firewall</a:t>
            </a:r>
            <a:r>
              <a:rPr lang="en-IN" b="0" dirty="0" smtClean="0"/>
              <a:t>?</a:t>
            </a:r>
            <a:endParaRPr lang="en-IN" dirty="0"/>
          </a:p>
        </p:txBody>
      </p:sp>
    </p:spTree>
    <p:extLst>
      <p:ext uri="{BB962C8B-B14F-4D97-AF65-F5344CB8AC3E}">
        <p14:creationId xmlns:p14="http://schemas.microsoft.com/office/powerpoint/2010/main" val="743003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IN"/>
          </a:p>
        </p:txBody>
      </p:sp>
      <p:pic>
        <p:nvPicPr>
          <p:cNvPr id="1026" name="Picture 2" descr="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629" y="1963882"/>
            <a:ext cx="6758865" cy="2982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82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A </a:t>
            </a:r>
            <a:r>
              <a:rPr lang="en-US" dirty="0"/>
              <a:t>firewall can be a network security device or a software program on a computer. This means that the firewall comes at both levels, i.e., </a:t>
            </a:r>
            <a:r>
              <a:rPr lang="en-US" dirty="0">
                <a:hlinkClick r:id="rId2"/>
              </a:rPr>
              <a:t>hardware</a:t>
            </a:r>
            <a:r>
              <a:rPr lang="en-US" dirty="0"/>
              <a:t> and </a:t>
            </a:r>
            <a:r>
              <a:rPr lang="en-US" dirty="0">
                <a:hlinkClick r:id="rId3"/>
              </a:rPr>
              <a:t>software</a:t>
            </a:r>
            <a:r>
              <a:rPr lang="en-US" dirty="0"/>
              <a:t>, though it's best to have both.</a:t>
            </a:r>
          </a:p>
          <a:p>
            <a:r>
              <a:rPr lang="en-US" dirty="0"/>
              <a:t>Each format (a firewall implemented as hardware or software) has different functionality but the same purpose. A hardware firewall is a physical device that attaches between a </a:t>
            </a:r>
            <a:r>
              <a:rPr lang="en-US" dirty="0">
                <a:hlinkClick r:id="rId4"/>
              </a:rPr>
              <a:t>computer network</a:t>
            </a:r>
            <a:r>
              <a:rPr lang="en-US" dirty="0"/>
              <a:t> and a gateway. For example, a broadband router. On the other hand, a software firewall is a simple program installed on a computer that works through port numbers and other installed software.</a:t>
            </a:r>
          </a:p>
          <a:p>
            <a:endParaRPr lang="en-IN" dirty="0"/>
          </a:p>
        </p:txBody>
      </p:sp>
      <p:sp>
        <p:nvSpPr>
          <p:cNvPr id="3" name="Text Placeholder 2"/>
          <p:cNvSpPr>
            <a:spLocks noGrp="1"/>
          </p:cNvSpPr>
          <p:nvPr>
            <p:ph type="body" idx="2"/>
          </p:nvPr>
        </p:nvSpPr>
        <p:spPr/>
        <p:txBody>
          <a:bodyPr/>
          <a:lstStyle/>
          <a:p>
            <a:r>
              <a:rPr lang="en-IN" b="0" dirty="0"/>
              <a:t>Firewall: Hardware or Software</a:t>
            </a:r>
          </a:p>
          <a:p>
            <a:endParaRPr lang="en-IN" dirty="0"/>
          </a:p>
        </p:txBody>
      </p:sp>
    </p:spTree>
    <p:extLst>
      <p:ext uri="{BB962C8B-B14F-4D97-AF65-F5344CB8AC3E}">
        <p14:creationId xmlns:p14="http://schemas.microsoft.com/office/powerpoint/2010/main" val="163404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Firewalls are primarily used to prevent malware and network-based attacks. Additionally, they can help in blocking application-layer attacks. These firewalls act as a gatekeeper or a barrier. They monitor every attempt between our computer and another network. They do not allow data packets to be transferred through them unless the data is coming or going from a user-specified trusted source.</a:t>
            </a:r>
          </a:p>
          <a:p>
            <a:r>
              <a:rPr lang="en-US" dirty="0"/>
              <a:t>Firewalls are designed in such a way that they can react quickly to detect and counter-attacks throughout the network. They can work with rules configured to protect the network and perform quick assessments to find any suspicious activity. In short, we can point to the firewall as a traffic controller</a:t>
            </a:r>
            <a:r>
              <a:rPr lang="en-US" dirty="0" smtClean="0"/>
              <a:t>.</a:t>
            </a:r>
            <a:endParaRPr lang="en-US" dirty="0"/>
          </a:p>
        </p:txBody>
      </p:sp>
      <p:sp>
        <p:nvSpPr>
          <p:cNvPr id="3" name="Text Placeholder 2"/>
          <p:cNvSpPr>
            <a:spLocks noGrp="1"/>
          </p:cNvSpPr>
          <p:nvPr>
            <p:ph type="body" idx="2"/>
          </p:nvPr>
        </p:nvSpPr>
        <p:spPr/>
        <p:txBody>
          <a:bodyPr/>
          <a:lstStyle/>
          <a:p>
            <a:r>
              <a:rPr lang="en-IN" b="0" dirty="0" smtClean="0"/>
              <a:t>Firewall Use</a:t>
            </a:r>
            <a:endParaRPr lang="en-IN" b="0" dirty="0"/>
          </a:p>
          <a:p>
            <a:endParaRPr lang="en-IN" dirty="0"/>
          </a:p>
        </p:txBody>
      </p:sp>
    </p:spTree>
    <p:extLst>
      <p:ext uri="{BB962C8B-B14F-4D97-AF65-F5344CB8AC3E}">
        <p14:creationId xmlns:p14="http://schemas.microsoft.com/office/powerpoint/2010/main" val="1228416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b="1" dirty="0" smtClean="0"/>
              <a:t>Open Access : -</a:t>
            </a:r>
            <a:r>
              <a:rPr lang="en-US" dirty="0" smtClean="0"/>
              <a:t>If </a:t>
            </a:r>
            <a:r>
              <a:rPr lang="en-US" dirty="0"/>
              <a:t>a computer is running without a firewall, it is giving open access to other networks. This means that it is accepting every kind of connection that comes through someone. In this case, it is not possible to detect threats or attacks coming through our network. Without a firewall, we make our devices vulnerable to malicious users and other unwanted sources.</a:t>
            </a:r>
          </a:p>
          <a:p>
            <a:r>
              <a:rPr lang="en-US" b="1" dirty="0"/>
              <a:t>Lost or Comprised </a:t>
            </a:r>
            <a:r>
              <a:rPr lang="en-US" b="1" dirty="0" smtClean="0"/>
              <a:t>Data:-</a:t>
            </a:r>
            <a:r>
              <a:rPr lang="en-US" dirty="0" smtClean="0"/>
              <a:t>Without </a:t>
            </a:r>
            <a:r>
              <a:rPr lang="en-US" dirty="0"/>
              <a:t>a firewall, we are leaving our devices accessible to everyone. This means that anyone can access our device and have complete control over it, including the network. In this case, cybercriminals can easily delete our data or use our personal information for their benefit.</a:t>
            </a:r>
          </a:p>
          <a:p>
            <a:endParaRPr lang="en-IN" dirty="0"/>
          </a:p>
        </p:txBody>
      </p:sp>
      <p:sp>
        <p:nvSpPr>
          <p:cNvPr id="3" name="Text Placeholder 2"/>
          <p:cNvSpPr>
            <a:spLocks noGrp="1"/>
          </p:cNvSpPr>
          <p:nvPr>
            <p:ph type="body" idx="2"/>
          </p:nvPr>
        </p:nvSpPr>
        <p:spPr/>
        <p:txBody>
          <a:bodyPr>
            <a:normAutofit/>
          </a:bodyPr>
          <a:lstStyle/>
          <a:p>
            <a:r>
              <a:rPr lang="en-US" b="0" dirty="0" smtClean="0"/>
              <a:t>Risks </a:t>
            </a:r>
            <a:r>
              <a:rPr lang="en-US" b="0" dirty="0"/>
              <a:t>of not having a firewall are:</a:t>
            </a:r>
            <a:endParaRPr lang="en-IN" dirty="0"/>
          </a:p>
        </p:txBody>
      </p:sp>
    </p:spTree>
    <p:extLst>
      <p:ext uri="{BB962C8B-B14F-4D97-AF65-F5344CB8AC3E}">
        <p14:creationId xmlns:p14="http://schemas.microsoft.com/office/powerpoint/2010/main" val="2916998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b="1" dirty="0"/>
              <a:t>Network </a:t>
            </a:r>
            <a:r>
              <a:rPr lang="en-US" b="1" dirty="0" smtClean="0"/>
              <a:t>Crashes:- </a:t>
            </a:r>
            <a:r>
              <a:rPr lang="en-US" dirty="0" smtClean="0"/>
              <a:t>In </a:t>
            </a:r>
            <a:r>
              <a:rPr lang="en-US" dirty="0"/>
              <a:t>the absence of a firewall, anyone could access our network and shut it down. It may lead us to invest our valuable time and money to get our network working again.</a:t>
            </a:r>
          </a:p>
          <a:p>
            <a:r>
              <a:rPr lang="en-US" dirty="0"/>
              <a:t>Therefore, it is essential to use firewalls and keep our network, computer, and data safe and secure from unwanted sources</a:t>
            </a:r>
          </a:p>
          <a:p>
            <a:endParaRPr lang="en-IN" dirty="0"/>
          </a:p>
        </p:txBody>
      </p:sp>
      <p:sp>
        <p:nvSpPr>
          <p:cNvPr id="3" name="Text Placeholder 2"/>
          <p:cNvSpPr>
            <a:spLocks noGrp="1"/>
          </p:cNvSpPr>
          <p:nvPr>
            <p:ph type="body" idx="2"/>
          </p:nvPr>
        </p:nvSpPr>
        <p:spPr/>
        <p:txBody>
          <a:bodyPr/>
          <a:lstStyle/>
          <a:p>
            <a:endParaRPr lang="en-IN" dirty="0"/>
          </a:p>
        </p:txBody>
      </p:sp>
    </p:spTree>
    <p:extLst>
      <p:ext uri="{BB962C8B-B14F-4D97-AF65-F5344CB8AC3E}">
        <p14:creationId xmlns:p14="http://schemas.microsoft.com/office/powerpoint/2010/main" val="1047043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 firewall system analyzes network traffic based on pre-defined rules. It then filters the traffic and prevents any such traffic coming from unreliable or suspicious sources. It only allows incoming traffic that is configured to accept.</a:t>
            </a:r>
          </a:p>
          <a:p>
            <a:r>
              <a:rPr lang="en-US" dirty="0"/>
              <a:t>Typically, firewalls intercept network traffic at a computer's entry point, known as a port. Firewalls perform this task by allowing or blocking specific data packets (units of communication transferred over a digital network) based on pre-defined security rules. Incoming traffic is allowed only through trusted </a:t>
            </a:r>
            <a:r>
              <a:rPr lang="en-US" dirty="0">
                <a:hlinkClick r:id="rId2"/>
              </a:rPr>
              <a:t>IP</a:t>
            </a:r>
            <a:r>
              <a:rPr lang="en-US" dirty="0"/>
              <a:t> addresses, or sources.</a:t>
            </a:r>
          </a:p>
          <a:p>
            <a:endParaRPr lang="en-IN" dirty="0"/>
          </a:p>
        </p:txBody>
      </p:sp>
      <p:sp>
        <p:nvSpPr>
          <p:cNvPr id="3" name="Text Placeholder 2"/>
          <p:cNvSpPr>
            <a:spLocks noGrp="1"/>
          </p:cNvSpPr>
          <p:nvPr>
            <p:ph type="body" idx="2"/>
          </p:nvPr>
        </p:nvSpPr>
        <p:spPr/>
        <p:txBody>
          <a:bodyPr/>
          <a:lstStyle/>
          <a:p>
            <a:r>
              <a:rPr lang="en-IN" b="0" dirty="0"/>
              <a:t> F</a:t>
            </a:r>
            <a:r>
              <a:rPr lang="en-IN" b="0" dirty="0" smtClean="0"/>
              <a:t>irewall work</a:t>
            </a:r>
            <a:endParaRPr lang="en-IN" b="0" dirty="0"/>
          </a:p>
        </p:txBody>
      </p:sp>
    </p:spTree>
    <p:extLst>
      <p:ext uri="{BB962C8B-B14F-4D97-AF65-F5344CB8AC3E}">
        <p14:creationId xmlns:p14="http://schemas.microsoft.com/office/powerpoint/2010/main" val="565059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IN"/>
          </a:p>
        </p:txBody>
      </p:sp>
      <p:pic>
        <p:nvPicPr>
          <p:cNvPr id="3074" name="Picture 2" descr="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93" y="1828367"/>
            <a:ext cx="57150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506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Network Threat Prevention</a:t>
            </a:r>
          </a:p>
          <a:p>
            <a:r>
              <a:rPr lang="en-US" dirty="0"/>
              <a:t>Application and Identity-Based Control</a:t>
            </a:r>
          </a:p>
          <a:p>
            <a:r>
              <a:rPr lang="en-US" dirty="0"/>
              <a:t>Hybrid Cloud Support</a:t>
            </a:r>
          </a:p>
          <a:p>
            <a:r>
              <a:rPr lang="en-US" dirty="0"/>
              <a:t>Scalable Performance</a:t>
            </a:r>
          </a:p>
          <a:p>
            <a:r>
              <a:rPr lang="en-US" dirty="0"/>
              <a:t>Network Traffic Management and Control</a:t>
            </a:r>
          </a:p>
          <a:p>
            <a:r>
              <a:rPr lang="en-US" dirty="0"/>
              <a:t>Access Validation</a:t>
            </a:r>
          </a:p>
          <a:p>
            <a:r>
              <a:rPr lang="en-US" dirty="0"/>
              <a:t>Record and Report on Events</a:t>
            </a:r>
          </a:p>
          <a:p>
            <a:endParaRPr lang="en-IN" dirty="0"/>
          </a:p>
        </p:txBody>
      </p:sp>
      <p:sp>
        <p:nvSpPr>
          <p:cNvPr id="3" name="Text Placeholder 2"/>
          <p:cNvSpPr>
            <a:spLocks noGrp="1"/>
          </p:cNvSpPr>
          <p:nvPr>
            <p:ph type="body" idx="2"/>
          </p:nvPr>
        </p:nvSpPr>
        <p:spPr/>
        <p:txBody>
          <a:bodyPr/>
          <a:lstStyle/>
          <a:p>
            <a:r>
              <a:rPr lang="en-IN" b="0" dirty="0"/>
              <a:t>Functions of Firewall</a:t>
            </a:r>
          </a:p>
          <a:p>
            <a:endParaRPr lang="en-IN" dirty="0"/>
          </a:p>
        </p:txBody>
      </p:sp>
    </p:spTree>
    <p:extLst>
      <p:ext uri="{BB962C8B-B14F-4D97-AF65-F5344CB8AC3E}">
        <p14:creationId xmlns:p14="http://schemas.microsoft.com/office/powerpoint/2010/main" val="1751772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b9c4513dd2_0_21"/>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a:t>Steve Miller and Clifford Neuman designed the  primary Kerberos version.</a:t>
            </a:r>
            <a:endParaRPr/>
          </a:p>
          <a:p>
            <a:pPr marL="0" lvl="0" indent="0" algn="l" rtl="0">
              <a:spcBef>
                <a:spcPts val="440"/>
              </a:spcBef>
              <a:spcAft>
                <a:spcPts val="0"/>
              </a:spcAft>
              <a:buClr>
                <a:schemeClr val="dk1"/>
              </a:buClr>
              <a:buSzPts val="1100"/>
              <a:buFont typeface="Arial"/>
              <a:buNone/>
            </a:pPr>
            <a:r>
              <a:rPr lang="en-US"/>
              <a:t>Versions 1–3 occurred only internally at MIT as  part of project Athena.</a:t>
            </a:r>
            <a:endParaRPr/>
          </a:p>
          <a:p>
            <a:pPr marL="0" lvl="0" indent="0" algn="l" rtl="0">
              <a:spcBef>
                <a:spcPts val="440"/>
              </a:spcBef>
              <a:spcAft>
                <a:spcPts val="0"/>
              </a:spcAft>
              <a:buClr>
                <a:schemeClr val="dk1"/>
              </a:buClr>
              <a:buSzPts val="1100"/>
              <a:buFont typeface="Arial"/>
              <a:buNone/>
            </a:pPr>
            <a:r>
              <a:rPr lang="en-US"/>
              <a:t>Windows 2000 was Microsoft's first system to  implement Kerberos security standard.</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Version 5, designed by John Kohl and Clifford  Neuman, appeared in 1993 .</a:t>
            </a:r>
            <a:endParaRPr/>
          </a:p>
          <a:p>
            <a:pPr marL="0" lvl="0" indent="0" algn="l" rtl="0">
              <a:spcBef>
                <a:spcPts val="440"/>
              </a:spcBef>
              <a:spcAft>
                <a:spcPts val="0"/>
              </a:spcAft>
              <a:buNone/>
            </a:pPr>
            <a:endParaRPr/>
          </a:p>
          <a:p>
            <a:pPr marL="0" lvl="0" indent="0" algn="l" rtl="0">
              <a:spcBef>
                <a:spcPts val="440"/>
              </a:spcBef>
              <a:spcAft>
                <a:spcPts val="0"/>
              </a:spcAft>
              <a:buClr>
                <a:schemeClr val="dk1"/>
              </a:buClr>
              <a:buSzPts val="2200"/>
              <a:buNone/>
            </a:pPr>
            <a:endParaRPr/>
          </a:p>
        </p:txBody>
      </p:sp>
      <p:sp>
        <p:nvSpPr>
          <p:cNvPr id="153" name="Google Shape;153;gb9c4513dd2_0_21"/>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p>
            <a:pPr marL="342900" lvl="0" indent="-342900" algn="ctr" rtl="0">
              <a:spcBef>
                <a:spcPts val="0"/>
              </a:spcBef>
              <a:spcAft>
                <a:spcPts val="0"/>
              </a:spcAft>
              <a:buClr>
                <a:srgbClr val="C00000"/>
              </a:buClr>
              <a:buSzPts val="3200"/>
              <a:buNone/>
            </a:pPr>
            <a:r>
              <a:rPr lang="en-US"/>
              <a:t>History &amp; Development</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Firewalls cannot stop users from accessing malicious websites, making it vulnerable to internal threats or attacks.</a:t>
            </a:r>
          </a:p>
          <a:p>
            <a:r>
              <a:rPr lang="en-US" dirty="0"/>
              <a:t>Firewalls cannot protect against the transfer of virus-infected files or software.</a:t>
            </a:r>
          </a:p>
          <a:p>
            <a:r>
              <a:rPr lang="en-US" dirty="0"/>
              <a:t>Firewalls cannot prevent misuse of passwords.</a:t>
            </a:r>
          </a:p>
          <a:p>
            <a:r>
              <a:rPr lang="en-US" dirty="0"/>
              <a:t>Firewalls cannot protect if security rules are misconfigured.</a:t>
            </a:r>
          </a:p>
          <a:p>
            <a:r>
              <a:rPr lang="en-US" dirty="0"/>
              <a:t>Firewalls cannot protect against non-technical security risks, such as social engineering.</a:t>
            </a:r>
          </a:p>
          <a:p>
            <a:r>
              <a:rPr lang="en-US" dirty="0"/>
              <a:t>Firewalls cannot stop or prevent attackers with modems from dialing in to or out of the internal network.</a:t>
            </a:r>
          </a:p>
          <a:p>
            <a:r>
              <a:rPr lang="en-US" dirty="0"/>
              <a:t>Firewalls cannot secure the system which is already infected.</a:t>
            </a:r>
          </a:p>
          <a:p>
            <a:endParaRPr lang="en-IN" dirty="0"/>
          </a:p>
        </p:txBody>
      </p:sp>
      <p:sp>
        <p:nvSpPr>
          <p:cNvPr id="3" name="Text Placeholder 2"/>
          <p:cNvSpPr>
            <a:spLocks noGrp="1"/>
          </p:cNvSpPr>
          <p:nvPr>
            <p:ph type="body" idx="2"/>
          </p:nvPr>
        </p:nvSpPr>
        <p:spPr/>
        <p:txBody>
          <a:bodyPr/>
          <a:lstStyle/>
          <a:p>
            <a:r>
              <a:rPr lang="en-IN" b="0" dirty="0"/>
              <a:t>Limitations of Firewall</a:t>
            </a:r>
          </a:p>
          <a:p>
            <a:endParaRPr lang="en-IN" dirty="0"/>
          </a:p>
        </p:txBody>
      </p:sp>
    </p:spTree>
    <p:extLst>
      <p:ext uri="{BB962C8B-B14F-4D97-AF65-F5344CB8AC3E}">
        <p14:creationId xmlns:p14="http://schemas.microsoft.com/office/powerpoint/2010/main" val="3218598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20000"/>
          </a:bodyPr>
          <a:lstStyle/>
          <a:p>
            <a:r>
              <a:rPr lang="en-IN" b="1" dirty="0"/>
              <a:t>Proxy </a:t>
            </a:r>
            <a:r>
              <a:rPr lang="en-IN" b="1" dirty="0" smtClean="0"/>
              <a:t>Firewall (</a:t>
            </a:r>
            <a:r>
              <a:rPr lang="en-IN" b="1" dirty="0"/>
              <a:t>Application-level </a:t>
            </a:r>
            <a:r>
              <a:rPr lang="en-IN" b="1" dirty="0" smtClean="0"/>
              <a:t>Gateways)</a:t>
            </a:r>
            <a:r>
              <a:rPr lang="en-IN" dirty="0" smtClean="0"/>
              <a:t>:-</a:t>
            </a:r>
            <a:r>
              <a:rPr lang="en-US" dirty="0"/>
              <a:t>operate at the application layer as an intermediate device to filter incoming traffic between two end </a:t>
            </a:r>
            <a:r>
              <a:rPr lang="en-US" dirty="0" smtClean="0"/>
              <a:t>systems.</a:t>
            </a:r>
            <a:endParaRPr lang="en-IN" dirty="0"/>
          </a:p>
          <a:p>
            <a:r>
              <a:rPr lang="en-IN" b="1" dirty="0"/>
              <a:t>Packet-filtering </a:t>
            </a:r>
            <a:r>
              <a:rPr lang="en-IN" b="1" dirty="0" smtClean="0"/>
              <a:t>firewalls</a:t>
            </a:r>
            <a:r>
              <a:rPr lang="en-IN" dirty="0" smtClean="0"/>
              <a:t>:-</a:t>
            </a:r>
            <a:r>
              <a:rPr lang="en-US" dirty="0"/>
              <a:t>the most basic type of firewall. It acts like a management program that monitors network traffic and filters incoming packets based on configured security rules</a:t>
            </a:r>
            <a:endParaRPr lang="en-IN" dirty="0"/>
          </a:p>
          <a:p>
            <a:r>
              <a:rPr lang="en-IN" b="1" dirty="0" err="1" smtClean="0"/>
              <a:t>Stateful</a:t>
            </a:r>
            <a:r>
              <a:rPr lang="en-IN" b="1" dirty="0" smtClean="0"/>
              <a:t> Multi-layer Inspection (SMLI) Firewall</a:t>
            </a:r>
            <a:r>
              <a:rPr lang="en-IN" dirty="0" smtClean="0"/>
              <a:t>:-</a:t>
            </a:r>
            <a:r>
              <a:rPr lang="en-US" dirty="0"/>
              <a:t>include both packet inspection technology and </a:t>
            </a:r>
            <a:r>
              <a:rPr lang="en-US" dirty="0">
                <a:hlinkClick r:id="rId2"/>
              </a:rPr>
              <a:t>TCP</a:t>
            </a:r>
            <a:r>
              <a:rPr lang="en-US" dirty="0"/>
              <a:t> handshake </a:t>
            </a:r>
            <a:r>
              <a:rPr lang="en-US" dirty="0" smtClean="0"/>
              <a:t>verification</a:t>
            </a:r>
            <a:endParaRPr lang="en-IN" dirty="0"/>
          </a:p>
          <a:p>
            <a:r>
              <a:rPr lang="en-IN" b="1" dirty="0"/>
              <a:t>Unified threat management (UTM) </a:t>
            </a:r>
            <a:r>
              <a:rPr lang="en-IN" b="1" dirty="0" smtClean="0"/>
              <a:t>firewall:-</a:t>
            </a:r>
            <a:r>
              <a:rPr lang="en-US" dirty="0" smtClean="0"/>
              <a:t>includes </a:t>
            </a:r>
            <a:r>
              <a:rPr lang="en-US" dirty="0"/>
              <a:t>features of a </a:t>
            </a:r>
            <a:r>
              <a:rPr lang="en-US" dirty="0" err="1"/>
              <a:t>stateful</a:t>
            </a:r>
            <a:r>
              <a:rPr lang="en-US" dirty="0"/>
              <a:t> inspection firewall with anti-virus and intrusion prevention support. </a:t>
            </a:r>
            <a:endParaRPr lang="en-US" dirty="0" smtClean="0"/>
          </a:p>
          <a:p>
            <a:r>
              <a:rPr lang="en-IN" b="1" dirty="0" smtClean="0"/>
              <a:t>Next-generation </a:t>
            </a:r>
            <a:r>
              <a:rPr lang="en-IN" b="1" dirty="0"/>
              <a:t>firewall (NGFW</a:t>
            </a:r>
            <a:r>
              <a:rPr lang="en-IN" b="1" dirty="0" smtClean="0"/>
              <a:t>):</a:t>
            </a:r>
            <a:r>
              <a:rPr lang="en-IN" dirty="0" smtClean="0"/>
              <a:t>-</a:t>
            </a:r>
            <a:r>
              <a:rPr lang="en-US" dirty="0" smtClean="0"/>
              <a:t>include</a:t>
            </a:r>
            <a:r>
              <a:rPr lang="en-US" dirty="0"/>
              <a:t> </a:t>
            </a:r>
            <a:r>
              <a:rPr lang="en-US" b="1" dirty="0"/>
              <a:t>deep-packet inspection (DPI),</a:t>
            </a:r>
            <a:r>
              <a:rPr lang="en-US" dirty="0"/>
              <a:t> surface-level packet inspection, and TCP handshake testing</a:t>
            </a:r>
            <a:endParaRPr lang="en-IN" dirty="0"/>
          </a:p>
          <a:p>
            <a:r>
              <a:rPr lang="en-IN" b="1" dirty="0"/>
              <a:t>Network address translation (NAT) </a:t>
            </a:r>
            <a:r>
              <a:rPr lang="en-IN" b="1" dirty="0" smtClean="0"/>
              <a:t>firewalls</a:t>
            </a:r>
            <a:r>
              <a:rPr lang="en-IN" dirty="0" smtClean="0"/>
              <a:t>:-</a:t>
            </a:r>
            <a:r>
              <a:rPr lang="en-US" dirty="0" smtClean="0"/>
              <a:t>primarily </a:t>
            </a:r>
            <a:r>
              <a:rPr lang="en-US" dirty="0"/>
              <a:t>designed to access Internet traffic and block all unwanted connections. These types of firewalls usually hide the IP addresses of our devices, making it safe from attackers.</a:t>
            </a:r>
            <a:endParaRPr lang="en-IN" dirty="0"/>
          </a:p>
          <a:p>
            <a:endParaRPr lang="en-IN" dirty="0"/>
          </a:p>
        </p:txBody>
      </p:sp>
      <p:sp>
        <p:nvSpPr>
          <p:cNvPr id="3" name="Text Placeholder 2"/>
          <p:cNvSpPr>
            <a:spLocks noGrp="1"/>
          </p:cNvSpPr>
          <p:nvPr>
            <p:ph type="body" idx="2"/>
          </p:nvPr>
        </p:nvSpPr>
        <p:spPr/>
        <p:txBody>
          <a:bodyPr/>
          <a:lstStyle/>
          <a:p>
            <a:r>
              <a:rPr lang="en-IN" b="0" dirty="0"/>
              <a:t>Types of Firewall</a:t>
            </a:r>
          </a:p>
          <a:p>
            <a:endParaRPr lang="en-IN" dirty="0"/>
          </a:p>
        </p:txBody>
      </p:sp>
    </p:spTree>
    <p:extLst>
      <p:ext uri="{BB962C8B-B14F-4D97-AF65-F5344CB8AC3E}">
        <p14:creationId xmlns:p14="http://schemas.microsoft.com/office/powerpoint/2010/main" val="2924777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normAutofit fontScale="92500"/>
          </a:bodyPr>
          <a:lstStyle/>
          <a:p>
            <a:r>
              <a:rPr lang="en-US" b="0" dirty="0"/>
              <a:t>Difference between a Firewall and Anti-virus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17074761"/>
              </p:ext>
            </p:extLst>
          </p:nvPr>
        </p:nvGraphicFramePr>
        <p:xfrm>
          <a:off x="304801" y="617465"/>
          <a:ext cx="8562109" cy="5915475"/>
        </p:xfrm>
        <a:graphic>
          <a:graphicData uri="http://schemas.openxmlformats.org/drawingml/2006/table">
            <a:tbl>
              <a:tblPr/>
              <a:tblGrid>
                <a:gridCol w="118363">
                  <a:extLst>
                    <a:ext uri="{9D8B030D-6E8A-4147-A177-3AD203B41FA5}">
                      <a16:colId xmlns:a16="http://schemas.microsoft.com/office/drawing/2014/main" val="20000"/>
                    </a:ext>
                  </a:extLst>
                </a:gridCol>
                <a:gridCol w="4017570">
                  <a:extLst>
                    <a:ext uri="{9D8B030D-6E8A-4147-A177-3AD203B41FA5}">
                      <a16:colId xmlns:a16="http://schemas.microsoft.com/office/drawing/2014/main" val="20001"/>
                    </a:ext>
                  </a:extLst>
                </a:gridCol>
                <a:gridCol w="4426176">
                  <a:extLst>
                    <a:ext uri="{9D8B030D-6E8A-4147-A177-3AD203B41FA5}">
                      <a16:colId xmlns:a16="http://schemas.microsoft.com/office/drawing/2014/main" val="20002"/>
                    </a:ext>
                  </a:extLst>
                </a:gridCol>
              </a:tblGrid>
              <a:tr h="344548">
                <a:tc>
                  <a:txBody>
                    <a:bodyPr/>
                    <a:lstStyle/>
                    <a:p>
                      <a:pPr algn="l" fontAlgn="t"/>
                      <a:endParaRPr lang="en-IN" sz="1400" dirty="0">
                        <a:solidFill>
                          <a:srgbClr val="000000"/>
                        </a:solidFill>
                        <a:effectLst/>
                        <a:latin typeface="Times" pitchFamily="18" charset="0"/>
                        <a:cs typeface="Times" pitchFamily="18" charset="0"/>
                      </a:endParaRPr>
                    </a:p>
                  </a:txBody>
                  <a:tcPr marL="43800" marR="43800" marT="43800" marB="43800">
                    <a:lnL w="9525" cap="flat" cmpd="sng" algn="ctr">
                      <a:solidFill>
                        <a:srgbClr val="40F633"/>
                      </a:solidFill>
                      <a:prstDash val="solid"/>
                      <a:round/>
                      <a:headEnd type="none" w="med" len="med"/>
                      <a:tailEnd type="none" w="med" len="med"/>
                    </a:lnL>
                    <a:lnR w="9525" cap="flat" cmpd="sng" algn="ctr">
                      <a:solidFill>
                        <a:srgbClr val="40F633"/>
                      </a:solidFill>
                      <a:prstDash val="solid"/>
                      <a:round/>
                      <a:headEnd type="none" w="med" len="med"/>
                      <a:tailEnd type="none" w="med" len="med"/>
                    </a:lnR>
                    <a:lnT w="9525" cap="flat" cmpd="sng" algn="ctr">
                      <a:solidFill>
                        <a:srgbClr val="40F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pitchFamily="18" charset="0"/>
                          <a:cs typeface="Times" pitchFamily="18" charset="0"/>
                        </a:rPr>
                        <a:t>Firewall</a:t>
                      </a:r>
                    </a:p>
                  </a:txBody>
                  <a:tcPr marL="43800" marR="43800" marT="43800" marB="43800">
                    <a:lnL w="9525" cap="flat" cmpd="sng" algn="ctr">
                      <a:solidFill>
                        <a:srgbClr val="40F633"/>
                      </a:solidFill>
                      <a:prstDash val="solid"/>
                      <a:round/>
                      <a:headEnd type="none" w="med" len="med"/>
                      <a:tailEnd type="none" w="med" len="med"/>
                    </a:lnL>
                    <a:lnR w="9525" cap="flat" cmpd="sng" algn="ctr">
                      <a:solidFill>
                        <a:srgbClr val="40F633"/>
                      </a:solidFill>
                      <a:prstDash val="solid"/>
                      <a:round/>
                      <a:headEnd type="none" w="med" len="med"/>
                      <a:tailEnd type="none" w="med" len="med"/>
                    </a:lnR>
                    <a:lnT w="9525" cap="flat" cmpd="sng" algn="ctr">
                      <a:solidFill>
                        <a:srgbClr val="40F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pitchFamily="18" charset="0"/>
                          <a:cs typeface="Times" pitchFamily="18" charset="0"/>
                        </a:rPr>
                        <a:t>Anti-virus</a:t>
                      </a:r>
                    </a:p>
                  </a:txBody>
                  <a:tcPr marL="43800" marR="43800" marT="43800" marB="43800">
                    <a:lnL w="9525" cap="flat" cmpd="sng" algn="ctr">
                      <a:solidFill>
                        <a:srgbClr val="40F633"/>
                      </a:solidFill>
                      <a:prstDash val="solid"/>
                      <a:round/>
                      <a:headEnd type="none" w="med" len="med"/>
                      <a:tailEnd type="none" w="med" len="med"/>
                    </a:lnL>
                    <a:lnR w="9525" cap="flat" cmpd="sng" algn="ctr">
                      <a:solidFill>
                        <a:srgbClr val="40F633"/>
                      </a:solidFill>
                      <a:prstDash val="solid"/>
                      <a:round/>
                      <a:headEnd type="none" w="med" len="med"/>
                      <a:tailEnd type="none" w="med" len="med"/>
                    </a:lnR>
                    <a:lnT w="9525" cap="flat" cmpd="sng" algn="ctr">
                      <a:solidFill>
                        <a:srgbClr val="40F6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39078">
                <a:tc>
                  <a:txBody>
                    <a:bodyPr/>
                    <a:lstStyle/>
                    <a:p>
                      <a:pPr algn="just" fontAlgn="t"/>
                      <a:endParaRPr lang="en-IN" sz="1400">
                        <a:solidFill>
                          <a:srgbClr val="333333"/>
                        </a:solidFill>
                        <a:effectLst/>
                        <a:latin typeface="Times" pitchFamily="18" charset="0"/>
                        <a:cs typeface="Times" pitchFamily="18" charset="0"/>
                      </a:endParaRP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pitchFamily="18" charset="0"/>
                          <a:cs typeface="Times" pitchFamily="18" charset="0"/>
                        </a:rPr>
                        <a:t>A firewall is defined as the system which analyzes and filters incoming or outgoing data packets based on pre-defined rules.</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pitchFamily="18" charset="0"/>
                          <a:cs typeface="Times" pitchFamily="18" charset="0"/>
                        </a:rPr>
                        <a:t>Anti-virus is defined as the special type of software that acts as a cyber-security mechanism. The primary function of Anti-virus is to monitor, detect, and remove any apprehensive or distrustful file or software from the device.</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03431">
                <a:tc>
                  <a:txBody>
                    <a:bodyPr/>
                    <a:lstStyle/>
                    <a:p>
                      <a:pPr algn="just" fontAlgn="t"/>
                      <a:endParaRPr lang="en-IN" sz="1400" dirty="0">
                        <a:solidFill>
                          <a:srgbClr val="333333"/>
                        </a:solidFill>
                        <a:effectLst/>
                        <a:latin typeface="Times" pitchFamily="18" charset="0"/>
                        <a:cs typeface="Times" pitchFamily="18" charset="0"/>
                      </a:endParaRP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pitchFamily="18" charset="0"/>
                          <a:cs typeface="Times" pitchFamily="18" charset="0"/>
                        </a:rPr>
                        <a:t>Firewalls can be hardware and software both. The router is an example of a physical firewall, and a simple firewall program on the system is an example of a software firewall.</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pitchFamily="18" charset="0"/>
                          <a:cs typeface="Times" pitchFamily="18" charset="0"/>
                        </a:rPr>
                        <a:t>Anti-virus can only be used as software. Anti-virus is a program that is installed on the device, just like the other programs.</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62133">
                <a:tc>
                  <a:txBody>
                    <a:bodyPr/>
                    <a:lstStyle/>
                    <a:p>
                      <a:pPr algn="just" fontAlgn="t"/>
                      <a:endParaRPr lang="en-IN" sz="1400">
                        <a:solidFill>
                          <a:srgbClr val="333333"/>
                        </a:solidFill>
                        <a:effectLst/>
                        <a:latin typeface="Times" pitchFamily="18" charset="0"/>
                        <a:cs typeface="Times" pitchFamily="18" charset="0"/>
                      </a:endParaRP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pitchFamily="18" charset="0"/>
                          <a:cs typeface="Times" pitchFamily="18" charset="0"/>
                        </a:rPr>
                        <a:t>Because firewalls come in the form of hardware and software, a firewall can be implemented either way.</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pitchFamily="18" charset="0"/>
                          <a:cs typeface="Times" pitchFamily="18" charset="0"/>
                        </a:rPr>
                        <a:t>Because Anti-virus comes in the form of software, therefore, Anti-virus can be implemented only at the software level. There is no possibility of implementing Anti-virus at the hardware level.</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03431">
                <a:tc>
                  <a:txBody>
                    <a:bodyPr/>
                    <a:lstStyle/>
                    <a:p>
                      <a:pPr algn="just" fontAlgn="t"/>
                      <a:endParaRPr lang="en-IN" sz="1400" dirty="0">
                        <a:solidFill>
                          <a:srgbClr val="333333"/>
                        </a:solidFill>
                        <a:effectLst/>
                        <a:latin typeface="Times" pitchFamily="18" charset="0"/>
                        <a:cs typeface="Times" pitchFamily="18" charset="0"/>
                      </a:endParaRP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pitchFamily="18" charset="0"/>
                          <a:cs typeface="Times" pitchFamily="18" charset="0"/>
                        </a:rPr>
                        <a:t>A firewall is usually defined as a network controlling system. It means that firewalls are primarily responsible for monitoring and filtering network traffic.</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pitchFamily="18" charset="0"/>
                          <a:cs typeface="Times" pitchFamily="18" charset="0"/>
                        </a:rPr>
                        <a:t>Anti-viruses are primarily responsible for detecting and removing viruses from computer systems or other devices. These viruses can be in the form of infected files or software.</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907579">
                <a:tc>
                  <a:txBody>
                    <a:bodyPr/>
                    <a:lstStyle/>
                    <a:p>
                      <a:pPr algn="just" fontAlgn="t"/>
                      <a:endParaRPr lang="en-IN" sz="1400">
                        <a:solidFill>
                          <a:srgbClr val="333333"/>
                        </a:solidFill>
                        <a:effectLst/>
                        <a:latin typeface="Times" pitchFamily="18" charset="0"/>
                        <a:cs typeface="Times" pitchFamily="18" charset="0"/>
                      </a:endParaRP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pitchFamily="18" charset="0"/>
                          <a:cs typeface="Times" pitchFamily="18" charset="0"/>
                        </a:rPr>
                        <a:t>Because the firewall supports both types of implementations, hardware, and software, therefore, it is more scalable than anti-virus.</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pitchFamily="18" charset="0"/>
                          <a:cs typeface="Times" pitchFamily="18" charset="0"/>
                        </a:rPr>
                        <a:t>Anti-viruses are generally considered less-scalable than firewalls. This is because anti-virus can only be implemented at the software level. They don't support hardware-level implementation.</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011727">
                <a:tc>
                  <a:txBody>
                    <a:bodyPr/>
                    <a:lstStyle/>
                    <a:p>
                      <a:pPr algn="just" fontAlgn="t"/>
                      <a:endParaRPr lang="en-IN" sz="1400" dirty="0">
                        <a:solidFill>
                          <a:srgbClr val="333333"/>
                        </a:solidFill>
                        <a:effectLst/>
                        <a:latin typeface="Times" pitchFamily="18" charset="0"/>
                        <a:cs typeface="Times" pitchFamily="18" charset="0"/>
                      </a:endParaRP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pitchFamily="18" charset="0"/>
                          <a:cs typeface="Times" pitchFamily="18" charset="0"/>
                        </a:rPr>
                        <a:t>A firewall is mainly used to prevent network related attacks. It mainly includes external network threats?for example- Routing attacks and IP Spoofing.</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pitchFamily="18" charset="0"/>
                          <a:cs typeface="Times" pitchFamily="18" charset="0"/>
                        </a:rPr>
                        <a:t>Anti-virus is mainly used to scan, find, and remove viruses, malware, and Trojans, which can harm system files and software and share personal information (such as login credentials, credit card details, etc.) with hackers.</a:t>
                      </a:r>
                    </a:p>
                  </a:txBody>
                  <a:tcPr marL="29200" marR="29200" marT="29200" marB="29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45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fontAlgn="base"/>
            <a:r>
              <a:rPr lang="en-US" b="1" dirty="0"/>
              <a:t>Protecting Identity:</a:t>
            </a:r>
            <a:r>
              <a:rPr lang="en-US" dirty="0"/>
              <a:t> </a:t>
            </a:r>
            <a:r>
              <a:rPr lang="en-US" u="sng" dirty="0">
                <a:hlinkClick r:id="rId2"/>
              </a:rPr>
              <a:t>Cyber security </a:t>
            </a:r>
            <a:r>
              <a:rPr lang="en-US" dirty="0"/>
              <a:t>ensures that individuals’ identity is protected and authenticity is maintained while using technology.</a:t>
            </a:r>
          </a:p>
          <a:p>
            <a:pPr fontAlgn="base"/>
            <a:r>
              <a:rPr lang="en-US" b="1" dirty="0"/>
              <a:t>Maintaining Privacy:</a:t>
            </a:r>
            <a:r>
              <a:rPr lang="en-US" dirty="0"/>
              <a:t> Cyber security caters to the requirement of information or content that is confidential is extremely secure. Users can trust the technology for use.</a:t>
            </a:r>
          </a:p>
          <a:p>
            <a:pPr fontAlgn="base"/>
            <a:r>
              <a:rPr lang="en-US" b="1" dirty="0"/>
              <a:t>Securing Confidential Content: </a:t>
            </a:r>
            <a:r>
              <a:rPr lang="en-US" dirty="0"/>
              <a:t>Sensitive information is the most vulnerable to security threats.  Attack on sensitive information such as bank information is most common and done for monetary frauds.</a:t>
            </a:r>
          </a:p>
          <a:p>
            <a:endParaRPr lang="en-IN" dirty="0"/>
          </a:p>
        </p:txBody>
      </p:sp>
      <p:sp>
        <p:nvSpPr>
          <p:cNvPr id="3" name="Text Placeholder 2"/>
          <p:cNvSpPr>
            <a:spLocks noGrp="1"/>
          </p:cNvSpPr>
          <p:nvPr>
            <p:ph type="body" idx="2"/>
          </p:nvPr>
        </p:nvSpPr>
        <p:spPr/>
        <p:txBody>
          <a:bodyPr/>
          <a:lstStyle/>
          <a:p>
            <a:pPr fontAlgn="base"/>
            <a:r>
              <a:rPr lang="en-IN" dirty="0"/>
              <a:t>Importance of Cyber </a:t>
            </a:r>
            <a:r>
              <a:rPr lang="en-IN" dirty="0" smtClean="0"/>
              <a:t>Security</a:t>
            </a:r>
            <a:endParaRPr lang="en-IN" dirty="0"/>
          </a:p>
        </p:txBody>
      </p:sp>
    </p:spTree>
    <p:extLst>
      <p:ext uri="{BB962C8B-B14F-4D97-AF65-F5344CB8AC3E}">
        <p14:creationId xmlns:p14="http://schemas.microsoft.com/office/powerpoint/2010/main" val="1131323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The most common threat to security is the attack by the intruder. Intruders are often referred to as hackers and are the most harmful factors contributing to the vulnerability of security. They have immense knowledge and an in-depth understanding of technology and security. </a:t>
            </a:r>
          </a:p>
          <a:p>
            <a:r>
              <a:rPr lang="en-US" dirty="0" smtClean="0"/>
              <a:t>Aim :- </a:t>
            </a:r>
            <a:r>
              <a:rPr lang="en-US" dirty="0"/>
              <a:t>stealing the confidential information of the users. </a:t>
            </a:r>
            <a:endParaRPr lang="en-US" dirty="0" smtClean="0"/>
          </a:p>
          <a:p>
            <a:r>
              <a:rPr lang="en-US" dirty="0" smtClean="0"/>
              <a:t>The </a:t>
            </a:r>
            <a:r>
              <a:rPr lang="en-US" dirty="0"/>
              <a:t>stolen information is then sold to third-party, which aim at misusing the information for their own personal or professional gains. </a:t>
            </a:r>
            <a:endParaRPr lang="en-IN" dirty="0"/>
          </a:p>
        </p:txBody>
      </p:sp>
      <p:sp>
        <p:nvSpPr>
          <p:cNvPr id="3" name="Text Placeholder 2"/>
          <p:cNvSpPr>
            <a:spLocks noGrp="1"/>
          </p:cNvSpPr>
          <p:nvPr>
            <p:ph type="body" idx="2"/>
          </p:nvPr>
        </p:nvSpPr>
        <p:spPr/>
        <p:txBody>
          <a:bodyPr/>
          <a:lstStyle/>
          <a:p>
            <a:r>
              <a:rPr lang="en-IN" b="0" dirty="0"/>
              <a:t>I</a:t>
            </a:r>
            <a:r>
              <a:rPr lang="en-IN" b="0" dirty="0" smtClean="0"/>
              <a:t>ntruder</a:t>
            </a:r>
            <a:endParaRPr lang="en-IN" dirty="0"/>
          </a:p>
        </p:txBody>
      </p:sp>
    </p:spTree>
    <p:extLst>
      <p:ext uri="{BB962C8B-B14F-4D97-AF65-F5344CB8AC3E}">
        <p14:creationId xmlns:p14="http://schemas.microsoft.com/office/powerpoint/2010/main" val="1832094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pPr fontAlgn="base"/>
            <a:r>
              <a:rPr lang="en-US" b="1" dirty="0"/>
              <a:t>Masquerader: </a:t>
            </a:r>
            <a:r>
              <a:rPr lang="en-US" dirty="0"/>
              <a:t>The category of individuals that are not authorized to use the system but still exploit user’s privacy and confidential information by possessing techniques that give them control over the system, such category of intruders is referred to as Masquerader. Masqueraders are outsiders and hence they don’t have direct access to the system, their aim is to attack unethically to steal data/ information.</a:t>
            </a:r>
          </a:p>
          <a:p>
            <a:pPr fontAlgn="base"/>
            <a:r>
              <a:rPr lang="en-US" b="1" dirty="0"/>
              <a:t>Misfeasor: </a:t>
            </a:r>
            <a:r>
              <a:rPr lang="en-US" dirty="0"/>
              <a:t>The category of individuals that are authorized to use the system, but misuse the granted access and privilege. These are individuals that take undue advantage of the permissions and access given to them, such category of intruders is referred to as Misfeasor. Misfeasors are insiders and they have direct access to the system, which they aim to attack unethically for stealing data/ information.</a:t>
            </a:r>
          </a:p>
          <a:p>
            <a:pPr fontAlgn="base"/>
            <a:r>
              <a:rPr lang="en-US" b="1" dirty="0"/>
              <a:t>Clandestine User: </a:t>
            </a:r>
            <a:r>
              <a:rPr lang="en-US" dirty="0"/>
              <a:t>The category of individuals those have supervision/administrative control over the system and misuse the authoritative power given to them. The misconduct of power is often done by superlative authorities for financial gains, such a category of intruders is referred to as Clandestine User. A Clandestine User can be any of the two, insiders or outsiders, and accordingly, they can have direct/ indirect access to the system, which they aim to attack unethically by stealing data/ information.</a:t>
            </a:r>
          </a:p>
          <a:p>
            <a:endParaRPr lang="en-IN" dirty="0"/>
          </a:p>
        </p:txBody>
      </p:sp>
      <p:sp>
        <p:nvSpPr>
          <p:cNvPr id="3" name="Text Placeholder 2"/>
          <p:cNvSpPr>
            <a:spLocks noGrp="1"/>
          </p:cNvSpPr>
          <p:nvPr>
            <p:ph type="body" idx="2"/>
          </p:nvPr>
        </p:nvSpPr>
        <p:spPr/>
        <p:txBody>
          <a:bodyPr>
            <a:normAutofit fontScale="92500"/>
          </a:bodyPr>
          <a:lstStyle/>
          <a:p>
            <a:r>
              <a:rPr lang="en-US" dirty="0"/>
              <a:t>Intruders are divided into three </a:t>
            </a:r>
            <a:r>
              <a:rPr lang="en-US" dirty="0" smtClean="0"/>
              <a:t>categories</a:t>
            </a:r>
            <a:endParaRPr lang="en-IN" dirty="0"/>
          </a:p>
        </p:txBody>
      </p:sp>
    </p:spTree>
    <p:extLst>
      <p:ext uri="{BB962C8B-B14F-4D97-AF65-F5344CB8AC3E}">
        <p14:creationId xmlns:p14="http://schemas.microsoft.com/office/powerpoint/2010/main" val="2425471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 system called an intrusion detection system (IDS) observes network traffic for malicious transactions and sends immediate alerts when it is observed. It is software that checks a network or system for malicious activities or policy violations. Each illegal activity or violation is often recorded either centrally using a SIEM system or notified to an administration. IDS monitors a network or system for malicious activity and protects a computer network from unauthorized access from users, including perhaps insiders. The intrusion detector learning task is to build a predictive model (i.e. a classifier) capable of distinguishing between ‘bad connections’ (intrusion/attacks) and ‘good (normal) connections’.</a:t>
            </a:r>
            <a:endParaRPr lang="en-IN" dirty="0"/>
          </a:p>
        </p:txBody>
      </p:sp>
      <p:sp>
        <p:nvSpPr>
          <p:cNvPr id="3" name="Text Placeholder 2"/>
          <p:cNvSpPr>
            <a:spLocks noGrp="1"/>
          </p:cNvSpPr>
          <p:nvPr>
            <p:ph type="body" idx="2"/>
          </p:nvPr>
        </p:nvSpPr>
        <p:spPr/>
        <p:txBody>
          <a:bodyPr/>
          <a:lstStyle/>
          <a:p>
            <a:r>
              <a:rPr lang="en-IN" dirty="0"/>
              <a:t>Intrusion detection system</a:t>
            </a:r>
          </a:p>
        </p:txBody>
      </p:sp>
    </p:spTree>
    <p:extLst>
      <p:ext uri="{BB962C8B-B14F-4D97-AF65-F5344CB8AC3E}">
        <p14:creationId xmlns:p14="http://schemas.microsoft.com/office/powerpoint/2010/main" val="3550069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fontAlgn="base"/>
            <a:r>
              <a:rPr lang="en-US" dirty="0"/>
              <a:t>An IDS (Intrusion Detection System) monitors the traffic on a computer network to detect any suspicious activity.</a:t>
            </a:r>
          </a:p>
          <a:p>
            <a:pPr fontAlgn="base"/>
            <a:r>
              <a:rPr lang="en-US" dirty="0"/>
              <a:t>It analyzes the data flowing through the network to look for patterns and signs of abnormal behavior.</a:t>
            </a:r>
          </a:p>
          <a:p>
            <a:pPr fontAlgn="base"/>
            <a:r>
              <a:rPr lang="en-US" dirty="0"/>
              <a:t>The IDS compares the network activity to a set of predefined rules and patterns to identify any activity that might indicate an attack or intrusion.</a:t>
            </a:r>
          </a:p>
          <a:p>
            <a:pPr fontAlgn="base"/>
            <a:r>
              <a:rPr lang="en-US" dirty="0"/>
              <a:t>If the IDS detects something that matches one of these rules or patterns, it sends an alert to the system administrator.</a:t>
            </a:r>
          </a:p>
          <a:p>
            <a:pPr fontAlgn="base"/>
            <a:r>
              <a:rPr lang="en-US" dirty="0"/>
              <a:t>The system administrator can then investigate the alert and take action to prevent any damage or further intrusion.</a:t>
            </a:r>
          </a:p>
          <a:p>
            <a:endParaRPr lang="en-IN" dirty="0"/>
          </a:p>
        </p:txBody>
      </p:sp>
      <p:sp>
        <p:nvSpPr>
          <p:cNvPr id="3" name="Text Placeholder 2"/>
          <p:cNvSpPr>
            <a:spLocks noGrp="1"/>
          </p:cNvSpPr>
          <p:nvPr>
            <p:ph type="body" idx="2"/>
          </p:nvPr>
        </p:nvSpPr>
        <p:spPr/>
        <p:txBody>
          <a:bodyPr/>
          <a:lstStyle/>
          <a:p>
            <a:r>
              <a:rPr lang="en-US" dirty="0" smtClean="0"/>
              <a:t>Work </a:t>
            </a:r>
            <a:endParaRPr lang="en-IN" dirty="0"/>
          </a:p>
        </p:txBody>
      </p:sp>
    </p:spTree>
    <p:extLst>
      <p:ext uri="{BB962C8B-B14F-4D97-AF65-F5344CB8AC3E}">
        <p14:creationId xmlns:p14="http://schemas.microsoft.com/office/powerpoint/2010/main" val="3382343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14400" y="990600"/>
            <a:ext cx="79248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Cambria"/>
              <a:buNone/>
            </a:pPr>
            <a:r>
              <a:rPr lang="en-US" sz="3600">
                <a:solidFill>
                  <a:srgbClr val="FF0000"/>
                </a:solidFill>
              </a:rPr>
              <a:t>References</a:t>
            </a:r>
            <a:endParaRPr/>
          </a:p>
        </p:txBody>
      </p:sp>
      <p:sp>
        <p:nvSpPr>
          <p:cNvPr id="279" name="Google Shape;279;p29"/>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444"/>
              </a:spcBef>
              <a:spcAft>
                <a:spcPts val="0"/>
              </a:spcAft>
              <a:buClr>
                <a:schemeClr val="dk1"/>
              </a:buClr>
              <a:buSzPts val="2220"/>
              <a:buChar char="•"/>
            </a:pPr>
            <a:r>
              <a:rPr lang="en-US" sz="2220" u="sng" dirty="0">
                <a:solidFill>
                  <a:schemeClr val="hlink"/>
                </a:solidFill>
                <a:hlinkClick r:id="rId3"/>
              </a:rPr>
              <a:t>https://www.simplilearn.com/what-is-kerberos-article</a:t>
            </a:r>
            <a:endParaRPr sz="2220" dirty="0"/>
          </a:p>
          <a:p>
            <a:pPr marL="342900" lvl="0" indent="-342900" algn="just" rtl="0">
              <a:spcBef>
                <a:spcPts val="444"/>
              </a:spcBef>
              <a:spcAft>
                <a:spcPts val="0"/>
              </a:spcAft>
              <a:buSzPts val="2220"/>
              <a:buChar char="•"/>
            </a:pPr>
            <a:r>
              <a:rPr lang="en-US" sz="2220" u="sng" dirty="0">
                <a:solidFill>
                  <a:schemeClr val="hlink"/>
                </a:solidFill>
                <a:hlinkClick r:id="rId4"/>
              </a:rPr>
              <a:t>https://www.geeksforgeeks.org/kerberos/</a:t>
            </a:r>
            <a:endParaRPr sz="2220" dirty="0"/>
          </a:p>
          <a:p>
            <a:pPr marL="342900" lvl="0" indent="-342900" algn="just" rtl="0">
              <a:spcBef>
                <a:spcPts val="444"/>
              </a:spcBef>
              <a:spcAft>
                <a:spcPts val="0"/>
              </a:spcAft>
              <a:buSzPts val="2220"/>
              <a:buChar char="•"/>
            </a:pPr>
            <a:r>
              <a:rPr lang="en-US" sz="2220" dirty="0">
                <a:hlinkClick r:id="rId5"/>
              </a:rPr>
              <a:t>https://docs.axway.com/bundle/APIGateway_762_IntegrationKerberos_allOS_en_HTML5/page/Content/KerberosIntegration/kerberos_overview.html</a:t>
            </a:r>
            <a:r>
              <a:rPr lang="en-US" sz="2220" dirty="0"/>
              <a:t> </a:t>
            </a:r>
            <a:endParaRPr sz="222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Cambria"/>
              <a:buNone/>
            </a:pPr>
            <a:r>
              <a:rPr lang="en-US" sz="3600">
                <a:solidFill>
                  <a:srgbClr val="FF0000"/>
                </a:solidFill>
              </a:rPr>
              <a:t>E- Books Recommended</a:t>
            </a:r>
            <a:endParaRPr/>
          </a:p>
        </p:txBody>
      </p:sp>
      <p:sp>
        <p:nvSpPr>
          <p:cNvPr id="285" name="Google Shape;285;p30"/>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rmAutofit/>
          </a:bodyPr>
          <a:lstStyle/>
          <a:p>
            <a:pPr marL="342900" lvl="0" indent="-342900" algn="l" rtl="0">
              <a:spcBef>
                <a:spcPts val="480"/>
              </a:spcBef>
              <a:spcAft>
                <a:spcPts val="0"/>
              </a:spcAft>
              <a:buClr>
                <a:schemeClr val="dk1"/>
              </a:buClr>
              <a:buSzPts val="2400"/>
              <a:buChar char="•"/>
            </a:pPr>
            <a:r>
              <a:rPr lang="en-US" u="sng" dirty="0">
                <a:solidFill>
                  <a:schemeClr val="hlink"/>
                </a:solidFill>
                <a:hlinkClick r:id="rId3"/>
              </a:rPr>
              <a:t>https://www.jigsawacademy.com/blogs/cyber-security/kerberos-authentication/</a:t>
            </a:r>
            <a:endParaRPr dirty="0"/>
          </a:p>
          <a:p>
            <a:pPr marL="342900" lvl="0" indent="-342900" algn="l" rtl="0">
              <a:spcBef>
                <a:spcPts val="480"/>
              </a:spcBef>
              <a:spcAft>
                <a:spcPts val="0"/>
              </a:spcAft>
              <a:buSzPts val="2400"/>
              <a:buChar char="•"/>
            </a:pPr>
            <a:r>
              <a:rPr lang="en-US">
                <a:hlinkClick r:id="rId4"/>
              </a:rPr>
              <a:t>https://www.worldcat.org/title/kerberos-the-definitive-guide/oclc/780425105</a:t>
            </a:r>
            <a:r>
              <a:rPr lang="en-US"/>
              <a:t> </a:t>
            </a:r>
            <a:endParaRPr/>
          </a:p>
          <a:p>
            <a:pPr marL="342900" lvl="0" indent="-190500" algn="l" rtl="0">
              <a:spcBef>
                <a:spcPts val="48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b9c4513dd2_0_1"/>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p>
            <a:pPr marL="0" lvl="0" indent="0" algn="l" rtl="0">
              <a:spcBef>
                <a:spcPts val="440"/>
              </a:spcBef>
              <a:spcAft>
                <a:spcPts val="0"/>
              </a:spcAft>
              <a:buNone/>
            </a:pPr>
            <a:r>
              <a:rPr lang="en-US"/>
              <a:t>Recent updates includes:</a:t>
            </a:r>
            <a:endParaRPr/>
          </a:p>
          <a:p>
            <a:pPr marL="0" lvl="0" indent="0" algn="l" rtl="0">
              <a:spcBef>
                <a:spcPts val="440"/>
              </a:spcBef>
              <a:spcAft>
                <a:spcPts val="0"/>
              </a:spcAft>
              <a:buClr>
                <a:schemeClr val="dk1"/>
              </a:buClr>
              <a:buSzPts val="1100"/>
              <a:buFont typeface="Arial"/>
              <a:buNone/>
            </a:pPr>
            <a:endParaRPr/>
          </a:p>
          <a:p>
            <a:pPr marL="457200" lvl="0" indent="-368300" algn="l" rtl="0">
              <a:spcBef>
                <a:spcPts val="440"/>
              </a:spcBef>
              <a:spcAft>
                <a:spcPts val="0"/>
              </a:spcAft>
              <a:buSzPts val="2200"/>
              <a:buChar char="•"/>
            </a:pPr>
            <a:r>
              <a:rPr lang="en-US"/>
              <a:t>Encryption and Checksum Specifications.</a:t>
            </a:r>
            <a:endParaRPr/>
          </a:p>
          <a:p>
            <a:pPr marL="457200" lvl="0" indent="-368300" algn="l" rtl="0">
              <a:spcBef>
                <a:spcPts val="0"/>
              </a:spcBef>
              <a:spcAft>
                <a:spcPts val="0"/>
              </a:spcAft>
              <a:buSzPts val="2200"/>
              <a:buChar char="•"/>
            </a:pPr>
            <a:r>
              <a:rPr lang="en-US"/>
              <a:t>Clarification of the protocol with more  detailed and clearer explanation of intended  use.</a:t>
            </a:r>
            <a:endParaRPr/>
          </a:p>
          <a:p>
            <a:pPr marL="457200" lvl="0" indent="-368300" algn="l" rtl="0">
              <a:spcBef>
                <a:spcPts val="0"/>
              </a:spcBef>
              <a:spcAft>
                <a:spcPts val="0"/>
              </a:spcAft>
              <a:buSzPts val="2200"/>
              <a:buChar char="•"/>
            </a:pPr>
            <a:r>
              <a:rPr lang="en-US"/>
              <a:t>A new edition of the GSS-API( Generic  Security Service Application Program  Interface ) specification.</a:t>
            </a:r>
            <a:endParaRPr/>
          </a:p>
          <a:p>
            <a:pPr marL="0" lvl="0" indent="0" algn="l" rtl="0">
              <a:spcBef>
                <a:spcPts val="440"/>
              </a:spcBef>
              <a:spcAft>
                <a:spcPts val="0"/>
              </a:spcAft>
              <a:buNone/>
            </a:pPr>
            <a:endParaRPr/>
          </a:p>
          <a:p>
            <a:pPr marL="0" lvl="0" indent="0" algn="l" rtl="0">
              <a:spcBef>
                <a:spcPts val="440"/>
              </a:spcBef>
              <a:spcAft>
                <a:spcPts val="0"/>
              </a:spcAft>
              <a:buClr>
                <a:schemeClr val="dk1"/>
              </a:buClr>
              <a:buSzPts val="2200"/>
              <a:buNone/>
            </a:pPr>
            <a:endParaRPr/>
          </a:p>
        </p:txBody>
      </p:sp>
      <p:sp>
        <p:nvSpPr>
          <p:cNvPr id="159" name="Google Shape;159;gb9c4513dd2_0_1"/>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p>
            <a:pPr marL="342900" lvl="0" indent="-342900" algn="ctr" rtl="0">
              <a:spcBef>
                <a:spcPts val="0"/>
              </a:spcBef>
              <a:spcAft>
                <a:spcPts val="0"/>
              </a:spcAft>
              <a:buClr>
                <a:srgbClr val="C00000"/>
              </a:buClr>
              <a:buSzPts val="3200"/>
              <a:buNone/>
            </a:pPr>
            <a:endParaRPr/>
          </a:p>
          <a:p>
            <a:pPr marL="342900" lvl="0" indent="-342900" algn="ctr" rtl="0">
              <a:spcBef>
                <a:spcPts val="0"/>
              </a:spcBef>
              <a:spcAft>
                <a:spcPts val="0"/>
              </a:spcAft>
              <a:buClr>
                <a:srgbClr val="C00000"/>
              </a:buClr>
              <a:buSzPts val="3200"/>
              <a:buNone/>
            </a:pPr>
            <a:r>
              <a:rPr lang="en-US"/>
              <a:t>History &amp; Development</a:t>
            </a:r>
            <a:endParaRPr/>
          </a:p>
          <a:p>
            <a:pPr marL="342900" lvl="0" indent="-342900" algn="ctr" rtl="0">
              <a:spcBef>
                <a:spcPts val="0"/>
              </a:spcBef>
              <a:spcAft>
                <a:spcPts val="0"/>
              </a:spcAft>
              <a:buClr>
                <a:srgbClr val="C00000"/>
              </a:buClr>
              <a:buSzPts val="3200"/>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810755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b9c4513dd2_0_6"/>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a:t>•Authentication-</a:t>
            </a:r>
            <a:endParaRPr/>
          </a:p>
          <a:p>
            <a:pPr marL="0" lvl="0" indent="0" algn="l" rtl="0">
              <a:spcBef>
                <a:spcPts val="440"/>
              </a:spcBef>
              <a:spcAft>
                <a:spcPts val="0"/>
              </a:spcAft>
              <a:buClr>
                <a:schemeClr val="dk1"/>
              </a:buClr>
              <a:buSzPts val="1100"/>
              <a:buFont typeface="Arial"/>
              <a:buNone/>
            </a:pPr>
            <a:r>
              <a:rPr lang="en-US"/>
              <a:t>      divide up resources with capabilities between many  users</a:t>
            </a:r>
            <a:endParaRPr/>
          </a:p>
          <a:p>
            <a:pPr marL="0" lvl="0" indent="0" algn="l" rtl="0">
              <a:spcBef>
                <a:spcPts val="440"/>
              </a:spcBef>
              <a:spcAft>
                <a:spcPts val="0"/>
              </a:spcAft>
              <a:buClr>
                <a:schemeClr val="dk1"/>
              </a:buClr>
              <a:buSzPts val="1100"/>
              <a:buFont typeface="Arial"/>
              <a:buNone/>
            </a:pPr>
            <a:r>
              <a:rPr lang="en-US"/>
              <a:t>      restrict user’s access to resources.</a:t>
            </a:r>
            <a:endParaRPr/>
          </a:p>
          <a:p>
            <a:pPr marL="0" lvl="0" indent="0" algn="l" rtl="0">
              <a:spcBef>
                <a:spcPts val="440"/>
              </a:spcBef>
              <a:spcAft>
                <a:spcPts val="0"/>
              </a:spcAft>
              <a:buClr>
                <a:schemeClr val="dk1"/>
              </a:buClr>
              <a:buSzPts val="1100"/>
              <a:buFont typeface="Arial"/>
              <a:buNone/>
            </a:pPr>
            <a:r>
              <a:rPr lang="en-US"/>
              <a:t>      typical authentication mechanism – passwords.</a:t>
            </a:r>
            <a:endParaRPr/>
          </a:p>
          <a:p>
            <a:pPr marL="0" lvl="0" indent="0" algn="l" rtl="0">
              <a:spcBef>
                <a:spcPts val="440"/>
              </a:spcBef>
              <a:spcAft>
                <a:spcPts val="0"/>
              </a:spcAft>
              <a:buClr>
                <a:schemeClr val="dk1"/>
              </a:buClr>
              <a:buSzPts val="1100"/>
              <a:buFont typeface="Arial"/>
              <a:buNone/>
            </a:pPr>
            <a:r>
              <a:rPr lang="en-US"/>
              <a:t>•But regular password authentication is  useless in the face of a computer network  (as in the Internet)</a:t>
            </a:r>
            <a:endParaRPr/>
          </a:p>
          <a:p>
            <a:pPr marL="0" lvl="0" indent="0" algn="l" rtl="0">
              <a:spcBef>
                <a:spcPts val="440"/>
              </a:spcBef>
              <a:spcAft>
                <a:spcPts val="0"/>
              </a:spcAft>
              <a:buClr>
                <a:schemeClr val="dk1"/>
              </a:buClr>
              <a:buSzPts val="1100"/>
              <a:buFont typeface="Arial"/>
              <a:buNone/>
            </a:pPr>
            <a:r>
              <a:rPr lang="en-US"/>
              <a:t>   systems crackers (hacker) can easily intercept these  passwords while on the wire.</a:t>
            </a:r>
            <a:endParaRPr/>
          </a:p>
          <a:p>
            <a:pPr marL="0" lvl="0" indent="0" algn="l" rtl="0">
              <a:spcBef>
                <a:spcPts val="440"/>
              </a:spcBef>
              <a:spcAft>
                <a:spcPts val="0"/>
              </a:spcAft>
              <a:buNone/>
            </a:pPr>
            <a:endParaRPr/>
          </a:p>
          <a:p>
            <a:pPr marL="0" lvl="0" indent="0" algn="l" rtl="0">
              <a:spcBef>
                <a:spcPts val="440"/>
              </a:spcBef>
              <a:spcAft>
                <a:spcPts val="0"/>
              </a:spcAft>
              <a:buClr>
                <a:schemeClr val="dk1"/>
              </a:buClr>
              <a:buSzPts val="2200"/>
              <a:buNone/>
            </a:pPr>
            <a:endParaRPr/>
          </a:p>
        </p:txBody>
      </p:sp>
      <p:sp>
        <p:nvSpPr>
          <p:cNvPr id="165" name="Google Shape;165;gb9c4513dd2_0_6"/>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p>
            <a:pPr marL="342900" lvl="0" indent="-342900" algn="ctr" rtl="0">
              <a:spcBef>
                <a:spcPts val="0"/>
              </a:spcBef>
              <a:spcAft>
                <a:spcPts val="0"/>
              </a:spcAft>
              <a:buClr>
                <a:srgbClr val="C00000"/>
              </a:buClr>
              <a:buSzPts val="3200"/>
              <a:buNone/>
            </a:pPr>
            <a:r>
              <a:rPr lang="en-US"/>
              <a:t>Need</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b9c4513dd2_0_11"/>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a:t>Firewalls make a risky assumption: that  attackers are coming from the outside.  In  reality, attacks frequently come from within.</a:t>
            </a:r>
            <a:endParaRPr/>
          </a:p>
          <a:p>
            <a:pPr marL="0" lvl="0" indent="0" algn="l" rtl="0">
              <a:spcBef>
                <a:spcPts val="440"/>
              </a:spcBef>
              <a:spcAft>
                <a:spcPts val="0"/>
              </a:spcAft>
              <a:buClr>
                <a:schemeClr val="dk1"/>
              </a:buClr>
              <a:buSzPts val="1100"/>
              <a:buFont typeface="Arial"/>
              <a:buNone/>
            </a:pPr>
            <a:r>
              <a:rPr lang="en-US"/>
              <a:t>  Assumes “bad guys” are on the outside….while  the really damaging ones can be inside !!</a:t>
            </a:r>
            <a:endParaRPr/>
          </a:p>
          <a:p>
            <a:pPr marL="0" lvl="0" indent="0" algn="l" rtl="0">
              <a:spcBef>
                <a:spcPts val="440"/>
              </a:spcBef>
              <a:spcAft>
                <a:spcPts val="0"/>
              </a:spcAft>
              <a:buClr>
                <a:schemeClr val="dk1"/>
              </a:buClr>
              <a:buSzPts val="1100"/>
              <a:buFont typeface="Arial"/>
              <a:buNone/>
            </a:pPr>
            <a:r>
              <a:rPr lang="en-US"/>
              <a:t>   Restrict use of Internet.</a:t>
            </a:r>
            <a:endParaRPr/>
          </a:p>
          <a:p>
            <a:pPr marL="0" lvl="0" indent="0" algn="l" rtl="0">
              <a:spcBef>
                <a:spcPts val="440"/>
              </a:spcBef>
              <a:spcAft>
                <a:spcPts val="0"/>
              </a:spcAft>
              <a:buClr>
                <a:schemeClr val="dk1"/>
              </a:buClr>
              <a:buSzPts val="1100"/>
              <a:buNone/>
            </a:pPr>
            <a:endParaRPr/>
          </a:p>
          <a:p>
            <a:pPr marL="0" lvl="0" indent="0" algn="l" rtl="0">
              <a:spcBef>
                <a:spcPts val="440"/>
              </a:spcBef>
              <a:spcAft>
                <a:spcPts val="0"/>
              </a:spcAft>
              <a:buClr>
                <a:schemeClr val="dk1"/>
              </a:buClr>
              <a:buSzPts val="1100"/>
              <a:buFont typeface="Arial"/>
              <a:buNone/>
            </a:pPr>
            <a:r>
              <a:rPr lang="en-US"/>
              <a:t>Kerberos assumes that network connections  (rather than servers and work stations) are  the weak link in network security.</a:t>
            </a:r>
            <a:endParaRPr/>
          </a:p>
          <a:p>
            <a:pPr marL="0" lvl="0" indent="0" algn="l" rtl="0">
              <a:spcBef>
                <a:spcPts val="440"/>
              </a:spcBef>
              <a:spcAft>
                <a:spcPts val="0"/>
              </a:spcAft>
              <a:buClr>
                <a:schemeClr val="dk1"/>
              </a:buClr>
              <a:buSzPts val="2200"/>
              <a:buNone/>
            </a:pPr>
            <a:endParaRPr/>
          </a:p>
        </p:txBody>
      </p:sp>
      <p:sp>
        <p:nvSpPr>
          <p:cNvPr id="171" name="Google Shape;171;gb9c4513dd2_0_11"/>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p>
            <a:pPr marL="342900" lvl="0" indent="-342900" algn="ctr" rtl="0">
              <a:spcBef>
                <a:spcPts val="0"/>
              </a:spcBef>
              <a:spcAft>
                <a:spcPts val="0"/>
              </a:spcAft>
              <a:buClr>
                <a:srgbClr val="C00000"/>
              </a:buClr>
              <a:buSzPts val="3200"/>
              <a:buNone/>
            </a:pPr>
            <a:r>
              <a:rPr lang="en-US"/>
              <a:t>Need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b9c4513dd2_0_16"/>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a:t>The Needham-Schroeder Symmetric Key  establishes a session key to protect further  communication.</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The Needham-Schroeder Public-Key  Protocol provides mutual authentication.</a:t>
            </a:r>
            <a:endParaRPr sz="2800">
              <a:latin typeface="Arial"/>
              <a:ea typeface="Arial"/>
              <a:cs typeface="Arial"/>
              <a:sym typeface="Arial"/>
            </a:endParaRPr>
          </a:p>
          <a:p>
            <a:pPr marL="342900" lvl="0" indent="0" algn="l" rtl="0">
              <a:spcBef>
                <a:spcPts val="0"/>
              </a:spcBef>
              <a:spcAft>
                <a:spcPts val="0"/>
              </a:spcAft>
              <a:buNone/>
            </a:pPr>
            <a:endParaRPr/>
          </a:p>
          <a:p>
            <a:pPr marL="342900" lvl="0" indent="-203200" algn="l" rtl="0">
              <a:spcBef>
                <a:spcPts val="440"/>
              </a:spcBef>
              <a:spcAft>
                <a:spcPts val="0"/>
              </a:spcAft>
              <a:buClr>
                <a:schemeClr val="dk1"/>
              </a:buClr>
              <a:buSzPts val="2200"/>
              <a:buNone/>
            </a:pPr>
            <a:endParaRPr/>
          </a:p>
        </p:txBody>
      </p:sp>
      <p:sp>
        <p:nvSpPr>
          <p:cNvPr id="177" name="Google Shape;177;gb9c4513dd2_0_16"/>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p>
            <a:pPr marL="342900" lvl="0" indent="-342900" algn="ctr" rtl="0">
              <a:spcBef>
                <a:spcPts val="0"/>
              </a:spcBef>
              <a:spcAft>
                <a:spcPts val="0"/>
              </a:spcAft>
              <a:buClr>
                <a:srgbClr val="C00000"/>
              </a:buClr>
              <a:buSzPts val="3200"/>
              <a:buNone/>
            </a:pPr>
            <a:r>
              <a:rPr lang="en-US" sz="3000" b="0" i="1">
                <a:solidFill>
                  <a:srgbClr val="565F6C"/>
                </a:solidFill>
                <a:latin typeface="Arial"/>
                <a:ea typeface="Arial"/>
                <a:cs typeface="Arial"/>
                <a:sym typeface="Arial"/>
              </a:rPr>
              <a:t>N</a:t>
            </a:r>
            <a:r>
              <a:rPr lang="en-US" sz="2400" b="0" i="1">
                <a:solidFill>
                  <a:srgbClr val="565F6C"/>
                </a:solidFill>
                <a:latin typeface="Arial"/>
                <a:ea typeface="Arial"/>
                <a:cs typeface="Arial"/>
                <a:sym typeface="Arial"/>
              </a:rPr>
              <a:t>EEDHAM</a:t>
            </a:r>
            <a:r>
              <a:rPr lang="en-US" sz="3000" b="0" i="1">
                <a:solidFill>
                  <a:srgbClr val="565F6C"/>
                </a:solidFill>
                <a:latin typeface="Arial"/>
                <a:ea typeface="Arial"/>
                <a:cs typeface="Arial"/>
                <a:sym typeface="Arial"/>
              </a:rPr>
              <a:t>-S</a:t>
            </a:r>
            <a:r>
              <a:rPr lang="en-US" sz="2400" b="0" i="1">
                <a:solidFill>
                  <a:srgbClr val="565F6C"/>
                </a:solidFill>
                <a:latin typeface="Arial"/>
                <a:ea typeface="Arial"/>
                <a:cs typeface="Arial"/>
                <a:sym typeface="Arial"/>
              </a:rPr>
              <a:t>CHROEDER </a:t>
            </a:r>
            <a:r>
              <a:rPr lang="en-US" sz="3000" b="0" i="1">
                <a:solidFill>
                  <a:srgbClr val="565F6C"/>
                </a:solidFill>
                <a:latin typeface="Arial"/>
                <a:ea typeface="Arial"/>
                <a:cs typeface="Arial"/>
                <a:sym typeface="Arial"/>
              </a:rPr>
              <a:t>P</a:t>
            </a:r>
            <a:r>
              <a:rPr lang="en-US" sz="2400" b="0" i="1">
                <a:solidFill>
                  <a:srgbClr val="565F6C"/>
                </a:solidFill>
                <a:latin typeface="Arial"/>
                <a:ea typeface="Arial"/>
                <a:cs typeface="Arial"/>
                <a:sym typeface="Arial"/>
              </a:rPr>
              <a:t>ROTOCOL</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b9c4513dd2_0_40"/>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dirty="0"/>
              <a:t>Let Alice (A) initiates the communication to  Bob (B).</a:t>
            </a:r>
            <a:endParaRPr dirty="0"/>
          </a:p>
          <a:p>
            <a:pPr marL="0" lvl="0" indent="0" algn="l" rtl="0">
              <a:spcBef>
                <a:spcPts val="440"/>
              </a:spcBef>
              <a:spcAft>
                <a:spcPts val="0"/>
              </a:spcAft>
              <a:buClr>
                <a:schemeClr val="dk1"/>
              </a:buClr>
              <a:buSzPts val="1100"/>
              <a:buFont typeface="Arial"/>
              <a:buNone/>
            </a:pPr>
            <a:r>
              <a:rPr lang="en-US" dirty="0"/>
              <a:t>           S is a server trusted by both parties</a:t>
            </a:r>
            <a:endParaRPr dirty="0"/>
          </a:p>
          <a:p>
            <a:pPr marL="0" lvl="0" indent="0" algn="l" rtl="0">
              <a:spcBef>
                <a:spcPts val="440"/>
              </a:spcBef>
              <a:spcAft>
                <a:spcPts val="0"/>
              </a:spcAft>
              <a:buClr>
                <a:schemeClr val="dk1"/>
              </a:buClr>
              <a:buSzPts val="1100"/>
              <a:buFont typeface="Arial"/>
              <a:buNone/>
            </a:pPr>
            <a:r>
              <a:rPr lang="en-US" dirty="0"/>
              <a:t>           K</a:t>
            </a:r>
            <a:r>
              <a:rPr lang="en-US" baseline="-25000" dirty="0"/>
              <a:t>AS  </a:t>
            </a:r>
            <a:r>
              <a:rPr lang="en-US" dirty="0"/>
              <a:t>is a symmetric key known only to A and S</a:t>
            </a:r>
            <a:endParaRPr dirty="0"/>
          </a:p>
          <a:p>
            <a:pPr marL="0" lvl="0" indent="0" algn="l" rtl="0">
              <a:spcBef>
                <a:spcPts val="440"/>
              </a:spcBef>
              <a:spcAft>
                <a:spcPts val="0"/>
              </a:spcAft>
              <a:buClr>
                <a:schemeClr val="dk1"/>
              </a:buClr>
              <a:buSzPts val="1100"/>
              <a:buFont typeface="Arial"/>
              <a:buNone/>
            </a:pPr>
            <a:r>
              <a:rPr lang="en-US" dirty="0"/>
              <a:t>           K</a:t>
            </a:r>
            <a:r>
              <a:rPr lang="en-US" baseline="-25000" dirty="0"/>
              <a:t>BS  </a:t>
            </a:r>
            <a:r>
              <a:rPr lang="en-US" dirty="0"/>
              <a:t>is a symmetric key known only to B and S</a:t>
            </a:r>
            <a:endParaRPr dirty="0"/>
          </a:p>
          <a:p>
            <a:pPr marL="0" lvl="0" indent="0" algn="l" rtl="0">
              <a:spcBef>
                <a:spcPts val="440"/>
              </a:spcBef>
              <a:spcAft>
                <a:spcPts val="0"/>
              </a:spcAft>
              <a:buClr>
                <a:schemeClr val="dk1"/>
              </a:buClr>
              <a:buSzPts val="1100"/>
              <a:buFont typeface="Arial"/>
              <a:buNone/>
            </a:pPr>
            <a:r>
              <a:rPr lang="en-US" dirty="0"/>
              <a:t>           N</a:t>
            </a:r>
            <a:r>
              <a:rPr lang="en-US" baseline="-25000" dirty="0"/>
              <a:t>A </a:t>
            </a:r>
            <a:r>
              <a:rPr lang="en-US" dirty="0"/>
              <a:t>and N</a:t>
            </a:r>
            <a:r>
              <a:rPr lang="en-US" baseline="-25000" dirty="0"/>
              <a:t>B </a:t>
            </a:r>
            <a:r>
              <a:rPr lang="en-US" dirty="0"/>
              <a:t>are nonces</a:t>
            </a:r>
            <a:endParaRPr dirty="0"/>
          </a:p>
          <a:p>
            <a:pPr marL="0" lvl="0" indent="0" algn="l" rtl="0">
              <a:spcBef>
                <a:spcPts val="440"/>
              </a:spcBef>
              <a:spcAft>
                <a:spcPts val="0"/>
              </a:spcAft>
              <a:buNone/>
            </a:pPr>
            <a:endParaRPr dirty="0"/>
          </a:p>
        </p:txBody>
      </p:sp>
      <p:sp>
        <p:nvSpPr>
          <p:cNvPr id="184" name="Google Shape;184;gb9c4513dd2_0_40"/>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sz="3000" b="0" i="1">
                <a:solidFill>
                  <a:srgbClr val="565F6C"/>
                </a:solidFill>
                <a:latin typeface="Arial"/>
                <a:ea typeface="Arial"/>
                <a:cs typeface="Arial"/>
                <a:sym typeface="Arial"/>
              </a:rPr>
              <a:t>N</a:t>
            </a:r>
            <a:r>
              <a:rPr lang="en-US" sz="2400" b="0" i="1">
                <a:solidFill>
                  <a:srgbClr val="565F6C"/>
                </a:solidFill>
                <a:latin typeface="Arial"/>
                <a:ea typeface="Arial"/>
                <a:cs typeface="Arial"/>
                <a:sym typeface="Arial"/>
              </a:rPr>
              <a:t>EEDHAM</a:t>
            </a:r>
            <a:r>
              <a:rPr lang="en-US" sz="3000" b="0" i="1">
                <a:solidFill>
                  <a:srgbClr val="565F6C"/>
                </a:solidFill>
                <a:latin typeface="Arial"/>
                <a:ea typeface="Arial"/>
                <a:cs typeface="Arial"/>
                <a:sym typeface="Arial"/>
              </a:rPr>
              <a:t>-S</a:t>
            </a:r>
            <a:r>
              <a:rPr lang="en-US" sz="2400" b="0" i="1">
                <a:solidFill>
                  <a:srgbClr val="565F6C"/>
                </a:solidFill>
                <a:latin typeface="Arial"/>
                <a:ea typeface="Arial"/>
                <a:cs typeface="Arial"/>
                <a:sym typeface="Arial"/>
              </a:rPr>
              <a:t>CHROEDER  </a:t>
            </a:r>
            <a:r>
              <a:rPr lang="en-US" sz="3000" b="0" i="1">
                <a:solidFill>
                  <a:srgbClr val="565F6C"/>
                </a:solidFill>
                <a:latin typeface="Arial"/>
                <a:ea typeface="Arial"/>
                <a:cs typeface="Arial"/>
                <a:sym typeface="Arial"/>
              </a:rPr>
              <a:t>P</a:t>
            </a:r>
            <a:r>
              <a:rPr lang="en-US" sz="2400" b="0" i="1">
                <a:solidFill>
                  <a:srgbClr val="565F6C"/>
                </a:solidFill>
                <a:latin typeface="Arial"/>
                <a:ea typeface="Arial"/>
                <a:cs typeface="Arial"/>
                <a:sym typeface="Arial"/>
              </a:rPr>
              <a:t>ROTOCOL</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b9c4513dd2_0_54"/>
          <p:cNvSpPr txBox="1">
            <a:spLocks noGrp="1"/>
          </p:cNvSpPr>
          <p:nvPr>
            <p:ph type="body" idx="1"/>
          </p:nvPr>
        </p:nvSpPr>
        <p:spPr>
          <a:xfrm>
            <a:off x="762000" y="1447800"/>
            <a:ext cx="8229600" cy="4800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dirty="0"/>
              <a:t>.</a:t>
            </a:r>
            <a:endParaRPr dirty="0"/>
          </a:p>
        </p:txBody>
      </p:sp>
      <p:sp>
        <p:nvSpPr>
          <p:cNvPr id="191" name="Google Shape;191;gb9c4513dd2_0_54"/>
          <p:cNvSpPr txBox="1">
            <a:spLocks noGrp="1"/>
          </p:cNvSpPr>
          <p:nvPr>
            <p:ph type="body" idx="2"/>
          </p:nvPr>
        </p:nvSpPr>
        <p:spPr>
          <a:xfrm>
            <a:off x="1066800" y="609600"/>
            <a:ext cx="79248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a:t>SYMMETRIC KEY PROTOCOL</a:t>
            </a:r>
            <a:endParaRPr/>
          </a:p>
        </p:txBody>
      </p:sp>
      <p:pic>
        <p:nvPicPr>
          <p:cNvPr id="192" name="Google Shape;192;gb9c4513dd2_0_54"/>
          <p:cNvPicPr preferRelativeResize="0"/>
          <p:nvPr/>
        </p:nvPicPr>
        <p:blipFill>
          <a:blip r:embed="rId3">
            <a:alphaModFix/>
          </a:blip>
          <a:stretch>
            <a:fillRect/>
          </a:stretch>
        </p:blipFill>
        <p:spPr>
          <a:xfrm>
            <a:off x="1289502" y="1639127"/>
            <a:ext cx="5843549" cy="3952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2125</Words>
  <Application>Microsoft Office PowerPoint</Application>
  <PresentationFormat>On-screen Show (4:3)</PresentationFormat>
  <Paragraphs>194</Paragraphs>
  <Slides>40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Times New Roman</vt:lpstr>
      <vt:lpstr>Noto Sans Symbols</vt:lpstr>
      <vt:lpstr>Calibri</vt:lpstr>
      <vt:lpstr>Wingdings</vt:lpstr>
      <vt:lpstr>Cambria</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E- Books Recommended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cgc</dc:creator>
  <cp:lastModifiedBy>RAHUL KUMAR</cp:lastModifiedBy>
  <cp:revision>13</cp:revision>
  <dcterms:created xsi:type="dcterms:W3CDTF">2013-12-12T17:34:34Z</dcterms:created>
  <dcterms:modified xsi:type="dcterms:W3CDTF">2023-05-14T10:56:54Z</dcterms:modified>
</cp:coreProperties>
</file>