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9" r:id="rId2"/>
    <p:sldId id="279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1" r:id="rId16"/>
    <p:sldId id="272" r:id="rId17"/>
    <p:sldId id="276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53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49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44152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364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6094412" y="-167"/>
            <a:ext cx="6094413" cy="68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195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195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668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448" lvl="0" indent="-50787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856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15492" y="1435033"/>
            <a:ext cx="1135784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1218895" lvl="1" indent="-474015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000"/>
              <a:buAutoNum type="alphaLcPeriod"/>
              <a:defRPr sz="2666"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88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cuchd.in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7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9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java/net/package-summary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Device </a:t>
            </a:r>
            <a:r>
              <a:rPr lang="en-US" dirty="0"/>
              <a:t>File I/O, Shared preferences, Mobile Databases such as SQLite    and enterprise data access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1370012" y="628651"/>
            <a:ext cx="10360501" cy="81914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External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623888" y="1695450"/>
            <a:ext cx="11564937" cy="4068763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Not always available, can be removed</a:t>
            </a:r>
            <a:endParaRPr/>
          </a:p>
          <a:p>
            <a:pPr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>
              <a:buChar char="●"/>
            </a:pPr>
            <a:r>
              <a:rPr lang="en"/>
              <a:t>World-readable, so any app can read</a:t>
            </a:r>
            <a:endParaRPr/>
          </a:p>
          <a:p>
            <a:pPr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ctrTitle"/>
          </p:nvPr>
        </p:nvSpPr>
        <p:spPr>
          <a:xfrm>
            <a:off x="1370012" y="56356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When to use internal/external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657225" y="1905000"/>
            <a:ext cx="10923587" cy="403860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b="1" dirty="0"/>
              <a:t>Internal is best when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you want to be sure that neither the user nor other apps can access your files</a:t>
            </a:r>
            <a:endParaRPr dirty="0"/>
          </a:p>
          <a:p>
            <a:pPr marL="0" indent="0">
              <a:buNone/>
            </a:pPr>
            <a:r>
              <a:rPr lang="en" b="1" dirty="0"/>
              <a:t>External is best for files that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don't require access restrictions and for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you want to share with other apps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you allow the user to access with a computer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1293812" y="616585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Save user's file in shared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4294967295"/>
          </p:nvPr>
        </p:nvSpPr>
        <p:spPr>
          <a:xfrm>
            <a:off x="0" y="1841500"/>
            <a:ext cx="11356975" cy="3298825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Save new files that the user acquires through your app to a public directory where other apps can access them and the user can easily copy them from the device</a:t>
            </a:r>
            <a:endParaRPr/>
          </a:p>
          <a:p>
            <a:pPr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1065212" y="236220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Internal Storage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12176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Internal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4294967295"/>
          </p:nvPr>
        </p:nvSpPr>
        <p:spPr>
          <a:xfrm>
            <a:off x="0" y="1927225"/>
            <a:ext cx="11356975" cy="33353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0"/>
              </a:spcBef>
              <a:buChar char="●"/>
            </a:pPr>
            <a:r>
              <a:rPr lang="en" dirty="0"/>
              <a:t>Uses private directories just for your app</a:t>
            </a:r>
            <a:endParaRPr dirty="0"/>
          </a:p>
          <a:p>
            <a:pPr>
              <a:buChar char="●"/>
            </a:pPr>
            <a:r>
              <a:rPr lang="en" dirty="0"/>
              <a:t>App always has permission to read/write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har char="●"/>
            </a:pPr>
            <a:r>
              <a:rPr lang="en" dirty="0"/>
              <a:t>Permanent storage directory—getFilesDir()</a:t>
            </a:r>
            <a:endParaRPr dirty="0"/>
          </a:p>
          <a:p>
            <a:pPr>
              <a:buChar char="●"/>
            </a:pPr>
            <a:r>
              <a:rPr lang="en" dirty="0"/>
              <a:t>Temporary storage directory—getCacheDir()</a:t>
            </a:r>
            <a:endParaRPr sz="2399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2399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1523603" y="2590801"/>
            <a:ext cx="10360501" cy="1066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External Storage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217612" y="484187"/>
            <a:ext cx="10360501" cy="838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External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4294967295"/>
          </p:nvPr>
        </p:nvSpPr>
        <p:spPr>
          <a:xfrm>
            <a:off x="379412" y="1524000"/>
            <a:ext cx="11356975" cy="473710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On device or SD card</a:t>
            </a:r>
            <a:endParaRPr dirty="0"/>
          </a:p>
          <a:p>
            <a:pPr>
              <a:buChar char="●"/>
            </a:pPr>
            <a:r>
              <a:rPr lang="en" dirty="0"/>
              <a:t>Set permissions in Android Manifest</a:t>
            </a:r>
            <a:endParaRPr dirty="0"/>
          </a:p>
          <a:p>
            <a:pPr lvl="1">
              <a:buChar char="○"/>
            </a:pPr>
            <a:r>
              <a:rPr lang="en" dirty="0"/>
              <a:t>Write permission includes read permission</a:t>
            </a:r>
            <a:endParaRPr dirty="0"/>
          </a:p>
          <a:p>
            <a:pPr indent="0">
              <a:spcBef>
                <a:spcPts val="800"/>
              </a:spcBef>
              <a:buNone/>
            </a:pP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lang="en" sz="2399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lang="en" sz="2399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sz="1866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sz="1866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18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ctrTitle"/>
          </p:nvPr>
        </p:nvSpPr>
        <p:spPr>
          <a:xfrm>
            <a:off x="1293812" y="4572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How much storage left?</a:t>
            </a:r>
            <a:r>
              <a:rPr lang="en" dirty="0"/>
              <a:t> </a:t>
            </a:r>
            <a:endParaRPr dirty="0"/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0" y="1420813"/>
            <a:ext cx="11356975" cy="455295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If there is not enough space, throws IOException</a:t>
            </a:r>
            <a:endParaRPr dirty="0"/>
          </a:p>
          <a:p>
            <a:pPr>
              <a:buChar char="●"/>
            </a:pPr>
            <a:r>
              <a:rPr lang="en" dirty="0"/>
              <a:t>If you know the size of the file, check against space</a:t>
            </a:r>
            <a:endParaRPr dirty="0"/>
          </a:p>
          <a:p>
            <a:pPr lvl="1" indent="-507873">
              <a:spcBef>
                <a:spcPts val="267"/>
              </a:spcBef>
              <a:buSzPts val="2400"/>
              <a:buChar char="○"/>
            </a:pPr>
            <a:r>
              <a:rPr lang="en" sz="3199" dirty="0"/>
              <a:t>getFreeSpace()</a:t>
            </a:r>
            <a:endParaRPr sz="3199" dirty="0"/>
          </a:p>
          <a:p>
            <a:pPr lvl="1" indent="-507873">
              <a:spcBef>
                <a:spcPts val="267"/>
              </a:spcBef>
              <a:buSzPts val="2400"/>
              <a:buChar char="○"/>
            </a:pPr>
            <a:r>
              <a:rPr lang="en" sz="3199" dirty="0"/>
              <a:t>getTotalSpace(). </a:t>
            </a:r>
            <a:endParaRPr sz="3199" dirty="0"/>
          </a:p>
          <a:p>
            <a:pPr>
              <a:buChar char="●"/>
            </a:pPr>
            <a:r>
              <a:rPr lang="en" dirty="0"/>
              <a:t>If you do  not know how much space is needed</a:t>
            </a:r>
            <a:endParaRPr dirty="0"/>
          </a:p>
          <a:p>
            <a:pPr lvl="1" indent="-507873">
              <a:spcBef>
                <a:spcPts val="0"/>
              </a:spcBef>
              <a:buSzPts val="2400"/>
              <a:buChar char="○"/>
            </a:pPr>
            <a:r>
              <a:rPr lang="en" sz="3199" dirty="0"/>
              <a:t>try/catch IOException </a:t>
            </a:r>
            <a:endParaRPr dirty="0"/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ctrTitle"/>
          </p:nvPr>
        </p:nvSpPr>
        <p:spPr>
          <a:xfrm>
            <a:off x="1523603" y="1905001"/>
            <a:ext cx="10360501" cy="1447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Shared Preferences</a:t>
            </a:r>
            <a:endParaRPr dirty="0"/>
          </a:p>
          <a:p>
            <a:pPr algn="ctr"/>
            <a:r>
              <a:rPr lang="en" dirty="0"/>
              <a:t>&amp; SQLite Database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ctrTitle"/>
          </p:nvPr>
        </p:nvSpPr>
        <p:spPr>
          <a:xfrm>
            <a:off x="1293812" y="6223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SQLite Database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body" idx="4294967295"/>
          </p:nvPr>
        </p:nvSpPr>
        <p:spPr>
          <a:xfrm>
            <a:off x="0" y="1622425"/>
            <a:ext cx="11356975" cy="4079875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Android provides SQL-like database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SQLite Primer 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"/>
              <a:t>Introduction to SQLite Databases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SQLite Data Storage Practical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Searching an SQLite Database Practical</a:t>
            </a:r>
            <a:endParaRPr sz="2399"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415502" y="1038214"/>
            <a:ext cx="11357841" cy="2736087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mtClean="0"/>
              <a:t>9.0 Storing </a:t>
            </a:r>
            <a:r>
              <a:rPr lang="en" dirty="0"/>
              <a:t>Data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Shared Preferences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body" idx="4294967295"/>
          </p:nvPr>
        </p:nvSpPr>
        <p:spPr>
          <a:xfrm>
            <a:off x="0" y="2130425"/>
            <a:ext cx="11356975" cy="28908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 dirty="0"/>
              <a:t>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ctrTitle"/>
          </p:nvPr>
        </p:nvSpPr>
        <p:spPr>
          <a:xfrm>
            <a:off x="1523603" y="2209801"/>
            <a:ext cx="10360501" cy="1066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Other Storage Options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1293812" y="45702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Use Firebase to store and share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7291388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Store and sync data with the Firebase cloud database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Data is synced across all clients, and remains available when your app goes offline</a:t>
            </a:r>
            <a:endParaRPr dirty="0"/>
          </a:p>
          <a:p>
            <a:pPr marL="0" indent="0">
              <a:buNone/>
            </a:pPr>
            <a:r>
              <a:rPr lang="en" dirty="0"/>
              <a:t>firebase.google.com/docs/database/</a:t>
            </a:r>
            <a:endParaRPr sz="2399" dirty="0"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775" y="1711281"/>
            <a:ext cx="3656648" cy="365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1293812" y="433064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Firebase Realtime Database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4294967295"/>
          </p:nvPr>
        </p:nvSpPr>
        <p:spPr>
          <a:xfrm>
            <a:off x="0" y="1739900"/>
            <a:ext cx="7729538" cy="388461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Connected apps share data</a:t>
            </a:r>
            <a:endParaRPr/>
          </a:p>
          <a:p>
            <a:pPr>
              <a:buChar char="●"/>
            </a:pPr>
            <a:r>
              <a:rPr lang="en"/>
              <a:t>Hosted in the cloud</a:t>
            </a:r>
            <a:endParaRPr/>
          </a:p>
          <a:p>
            <a:pPr>
              <a:buChar char="●"/>
            </a:pPr>
            <a:r>
              <a:rPr lang="en"/>
              <a:t>Data is stored as JSON</a:t>
            </a:r>
            <a:endParaRPr/>
          </a:p>
          <a:p>
            <a:pPr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078" y="1499863"/>
            <a:ext cx="3840600" cy="456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293812" y="573087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Network Connection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body" idx="4294967295"/>
          </p:nvPr>
        </p:nvSpPr>
        <p:spPr>
          <a:xfrm>
            <a:off x="0" y="1724025"/>
            <a:ext cx="11356975" cy="402748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You can use the network (when it's available) to store and retrieve data on your own web-based services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Use classes in the following packages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java.net.*</a:t>
            </a:r>
            <a:endParaRPr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android.net.*</a:t>
            </a:r>
            <a:endParaRPr sz="2399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4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ctrTitle"/>
          </p:nvPr>
        </p:nvSpPr>
        <p:spPr>
          <a:xfrm>
            <a:off x="1293812" y="66230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/>
              <a:t>Backing up data</a:t>
            </a:r>
            <a:endParaRPr dirty="0"/>
          </a:p>
        </p:txBody>
      </p:sp>
      <p:sp>
        <p:nvSpPr>
          <p:cNvPr id="366" name="Shape 366"/>
          <p:cNvSpPr txBox="1">
            <a:spLocks noGrp="1"/>
          </p:cNvSpPr>
          <p:nvPr>
            <p:ph type="body" idx="4294967295"/>
          </p:nvPr>
        </p:nvSpPr>
        <p:spPr>
          <a:xfrm>
            <a:off x="0" y="1724025"/>
            <a:ext cx="11356975" cy="3895725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Auto Backup for 6.0 (API level 23) and higher</a:t>
            </a:r>
            <a:endParaRPr dirty="0"/>
          </a:p>
          <a:p>
            <a:pPr>
              <a:buChar char="●"/>
            </a:pPr>
            <a:r>
              <a:rPr lang="en" dirty="0"/>
              <a:t>Automatically back up app data to the cloud</a:t>
            </a:r>
            <a:endParaRPr dirty="0"/>
          </a:p>
          <a:p>
            <a:pPr>
              <a:buChar char="●"/>
            </a:pPr>
            <a:r>
              <a:rPr lang="en" dirty="0"/>
              <a:t>No code required and free</a:t>
            </a:r>
            <a:endParaRPr dirty="0"/>
          </a:p>
          <a:p>
            <a:pPr>
              <a:buChar char="●"/>
            </a:pPr>
            <a:r>
              <a:rPr lang="en" dirty="0"/>
              <a:t>Customize and configure auto backup for your app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3999" dirty="0"/>
              <a:t>Backup API for Android 5.1 (API level 22) </a:t>
            </a:r>
            <a:endParaRPr sz="3999" dirty="0"/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0" y="1319213"/>
            <a:ext cx="11356975" cy="455295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sz="2666" dirty="0"/>
          </a:p>
          <a:p>
            <a:pPr indent="-474015">
              <a:buSzPts val="2000"/>
            </a:pPr>
            <a:r>
              <a:rPr lang="en" sz="2666" dirty="0"/>
              <a:t>Register for Android Backup Service to get a Backup Service Key</a:t>
            </a:r>
            <a:endParaRPr sz="2666" dirty="0"/>
          </a:p>
          <a:p>
            <a:pPr indent="-474015">
              <a:buSzPts val="2000"/>
            </a:pPr>
            <a:r>
              <a:rPr lang="en" sz="2666" dirty="0"/>
              <a:t>Configure Manifest to use Backup Service</a:t>
            </a:r>
            <a:endParaRPr sz="2666" dirty="0"/>
          </a:p>
          <a:p>
            <a:pPr indent="-474015">
              <a:buSzPts val="2000"/>
            </a:pPr>
            <a:r>
              <a:rPr lang="en" sz="2666" dirty="0"/>
              <a:t>Create a backup agent by extending the BackupAgentHelper class</a:t>
            </a:r>
            <a:endParaRPr sz="2666" dirty="0"/>
          </a:p>
          <a:p>
            <a:pPr indent="-474015">
              <a:buSzPts val="2000"/>
            </a:pPr>
            <a:r>
              <a:rPr lang="en" sz="2666" dirty="0"/>
              <a:t>Request backups when data has changed.</a:t>
            </a:r>
            <a:endParaRPr sz="266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415502" y="1828800"/>
            <a:ext cx="11357841" cy="1945501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SQLite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117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1293812" y="647608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Contents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dirty="0"/>
          </a:p>
          <a:p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0" y="1905000"/>
            <a:ext cx="4997450" cy="376555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/>
              <a:t>SQLite database</a:t>
            </a:r>
            <a:endParaRPr dirty="0"/>
          </a:p>
          <a:p>
            <a:r>
              <a:rPr lang="en" dirty="0"/>
              <a:t>Cursors</a:t>
            </a:r>
            <a:endParaRPr dirty="0"/>
          </a:p>
          <a:p>
            <a:r>
              <a:rPr lang="en" dirty="0"/>
              <a:t>Content Values</a:t>
            </a:r>
            <a:endParaRPr dirty="0"/>
          </a:p>
          <a:p>
            <a:r>
              <a:rPr lang="en" dirty="0"/>
              <a:t>Implementing SQLite </a:t>
            </a:r>
            <a:endParaRPr dirty="0"/>
          </a:p>
          <a:p>
            <a:r>
              <a:rPr lang="en" dirty="0"/>
              <a:t>Backups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6216650" y="1905000"/>
            <a:ext cx="5972175" cy="390366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Data model</a:t>
            </a:r>
            <a:endParaRPr dirty="0"/>
          </a:p>
          <a:p>
            <a:pPr>
              <a:buAutoNum type="arabicPeriod"/>
            </a:pPr>
            <a:r>
              <a:rPr lang="en" dirty="0"/>
              <a:t>Subclass Open Helper</a:t>
            </a:r>
            <a:endParaRPr dirty="0"/>
          </a:p>
          <a:p>
            <a:pPr>
              <a:buAutoNum type="arabicPeriod"/>
            </a:pPr>
            <a:r>
              <a:rPr lang="en" dirty="0"/>
              <a:t>Query</a:t>
            </a:r>
            <a:endParaRPr dirty="0"/>
          </a:p>
          <a:p>
            <a:pPr>
              <a:buAutoNum type="arabicPeriod"/>
            </a:pPr>
            <a:r>
              <a:rPr lang="en" dirty="0"/>
              <a:t>Insert, Delete, Update, Count</a:t>
            </a:r>
            <a:endParaRPr dirty="0"/>
          </a:p>
          <a:p>
            <a:pPr>
              <a:buAutoNum type="arabicPeriod"/>
            </a:pPr>
            <a:r>
              <a:rPr lang="en" dirty="0"/>
              <a:t>Instantiate Open Helper</a:t>
            </a:r>
            <a:endParaRPr dirty="0"/>
          </a:p>
          <a:p>
            <a:pPr>
              <a:buAutoNum type="arabicPeriod"/>
            </a:pPr>
            <a:r>
              <a:rPr lang="en" dirty="0"/>
              <a:t>Work with database</a:t>
            </a:r>
            <a:endParaRPr dirty="0"/>
          </a:p>
        </p:txBody>
      </p:sp>
      <p:sp>
        <p:nvSpPr>
          <p:cNvPr id="98" name="Shape 98"/>
          <p:cNvSpPr/>
          <p:nvPr/>
        </p:nvSpPr>
        <p:spPr>
          <a:xfrm>
            <a:off x="5029194" y="2042828"/>
            <a:ext cx="1358413" cy="3549842"/>
          </a:xfrm>
          <a:custGeom>
            <a:avLst/>
            <a:gdLst/>
            <a:ahLst/>
            <a:cxnLst/>
            <a:rect l="0" t="0" r="0" b="0"/>
            <a:pathLst>
              <a:path w="40763" h="106523" extrusionOk="0">
                <a:moveTo>
                  <a:pt x="30708" y="0"/>
                </a:moveTo>
                <a:cubicBezTo>
                  <a:pt x="16780" y="3984"/>
                  <a:pt x="27331" y="28796"/>
                  <a:pt x="24738" y="43049"/>
                </a:cubicBezTo>
                <a:cubicBezTo>
                  <a:pt x="23715" y="48672"/>
                  <a:pt x="17376" y="52889"/>
                  <a:pt x="11854" y="54361"/>
                </a:cubicBezTo>
                <a:cubicBezTo>
                  <a:pt x="9472" y="54996"/>
                  <a:pt x="7038" y="55416"/>
                  <a:pt x="4627" y="55933"/>
                </a:cubicBezTo>
                <a:cubicBezTo>
                  <a:pt x="3482" y="56178"/>
                  <a:pt x="0" y="56561"/>
                  <a:pt x="1171" y="56561"/>
                </a:cubicBezTo>
                <a:cubicBezTo>
                  <a:pt x="6935" y="56561"/>
                  <a:pt x="13423" y="59177"/>
                  <a:pt x="16882" y="63788"/>
                </a:cubicBezTo>
                <a:cubicBezTo>
                  <a:pt x="21349" y="69742"/>
                  <a:pt x="20420" y="78249"/>
                  <a:pt x="22224" y="85470"/>
                </a:cubicBezTo>
                <a:cubicBezTo>
                  <a:pt x="24491" y="94542"/>
                  <a:pt x="31691" y="104257"/>
                  <a:pt x="40763" y="106523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29637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914161" y="2438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SQLite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34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1293812" y="63500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Contents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dirty="0"/>
          </a:p>
          <a:p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701800"/>
            <a:ext cx="11301413" cy="392588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Files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Internal Storage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External Storage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SQLite Database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Other Storage Options</a:t>
            </a:r>
            <a:endParaRPr sz="1866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3700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Using SQLite database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Versatile and straightforward to implement</a:t>
            </a:r>
            <a:endParaRPr/>
          </a:p>
          <a:p>
            <a:pPr>
              <a:buChar char="●"/>
            </a:pPr>
            <a:r>
              <a:rPr lang="en"/>
              <a:t>Structured data that you need to store persistently</a:t>
            </a:r>
            <a:endParaRPr/>
          </a:p>
          <a:p>
            <a:pPr>
              <a:buChar char="●"/>
            </a:pPr>
            <a:r>
              <a:rPr lang="en"/>
              <a:t>Access, search, and change data frequently</a:t>
            </a:r>
            <a:endParaRPr/>
          </a:p>
          <a:p>
            <a:pPr>
              <a:buChar char="●"/>
            </a:pPr>
            <a:r>
              <a:rPr lang="en"/>
              <a:t>Primary storage for user or app data</a:t>
            </a:r>
            <a:endParaRPr/>
          </a:p>
          <a:p>
            <a:pPr>
              <a:buChar char="●"/>
            </a:pPr>
            <a:r>
              <a:rPr lang="en"/>
              <a:t>Cache and make available data fetched from the cloud</a:t>
            </a:r>
            <a:endParaRPr/>
          </a:p>
          <a:p>
            <a:pPr>
              <a:buChar char="●"/>
            </a:pPr>
            <a:r>
              <a:rPr lang="en"/>
              <a:t>Data can be represented as rows and columns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Clr>
                <a:srgbClr val="000000"/>
              </a:buClr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923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1293812" y="461062"/>
            <a:ext cx="10360501" cy="9360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Components of SQLite database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13" y="2133600"/>
            <a:ext cx="10243902" cy="3760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447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293812" y="4572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SQLiteOpenHelper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SQLite database represented as an SQLiteDatabase object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all interactions with database through SQLiteOpenHelper </a:t>
            </a:r>
            <a:endParaRPr dirty="0"/>
          </a:p>
          <a:p>
            <a:pPr>
              <a:buChar char="●"/>
            </a:pPr>
            <a:r>
              <a:rPr lang="en" dirty="0"/>
              <a:t>Executes your requests</a:t>
            </a:r>
            <a:endParaRPr dirty="0"/>
          </a:p>
          <a:p>
            <a:pPr>
              <a:buChar char="●"/>
            </a:pPr>
            <a:r>
              <a:rPr lang="en" dirty="0"/>
              <a:t>Manages your database</a:t>
            </a:r>
            <a:endParaRPr dirty="0"/>
          </a:p>
          <a:p>
            <a:pPr>
              <a:buChar char="●"/>
            </a:pPr>
            <a:r>
              <a:rPr lang="en" dirty="0"/>
              <a:t>Separates data and interaction from app</a:t>
            </a:r>
            <a:endParaRPr dirty="0"/>
          </a:p>
          <a:p>
            <a:pPr>
              <a:buChar char="●"/>
            </a:pPr>
            <a:r>
              <a:rPr lang="en" dirty="0"/>
              <a:t>Keeps complex apps manageable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259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523603" y="2057401"/>
            <a:ext cx="10360501" cy="9143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Cursors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933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Cursors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1066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Data type commonly used for results of queries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1066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Pointer into a row of structured data ...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1066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… think of it as an array of rows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1066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Cursor class provides methods for moving cursor and getting data  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1066"/>
              </a:spcBef>
              <a:spcAft>
                <a:spcPts val="267"/>
              </a:spcAft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SQLiteDatabase always presents results as </a:t>
            </a:r>
            <a:r>
              <a:rPr lang="en" dirty="0"/>
              <a:t>Cursor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813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462405" y="67310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Cursor subclasses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0" y="1739900"/>
            <a:ext cx="11356975" cy="405288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SQLiteCursor exposes results from a query on a SQLiteDatabase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MatrixCursor is a mutable cursor implementation backed by an array of Objects that automatically expands internal capacity as needed</a:t>
            </a:r>
            <a:endParaRPr sz="1866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2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462405" y="595313"/>
            <a:ext cx="10270807" cy="83978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Cursor common operations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29418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b="1" u="sng" dirty="0"/>
              <a:t>getCount</a:t>
            </a:r>
            <a:r>
              <a:rPr lang="en" dirty="0"/>
              <a:t>()—number of rows in cursor</a:t>
            </a:r>
            <a:endParaRPr dirty="0"/>
          </a:p>
          <a:p>
            <a:pPr>
              <a:buChar char="●"/>
            </a:pPr>
            <a:r>
              <a:rPr lang="en" b="1" u="sng" dirty="0"/>
              <a:t>getColumnNames</a:t>
            </a:r>
            <a:r>
              <a:rPr lang="en" dirty="0"/>
              <a:t>()—string array with column names</a:t>
            </a:r>
            <a:endParaRPr dirty="0"/>
          </a:p>
          <a:p>
            <a:pPr>
              <a:buChar char="●"/>
            </a:pPr>
            <a:r>
              <a:rPr lang="en" b="1" u="sng" dirty="0"/>
              <a:t>getPosition</a:t>
            </a:r>
            <a:r>
              <a:rPr lang="en" dirty="0"/>
              <a:t>()—current position of cursor</a:t>
            </a:r>
            <a:endParaRPr dirty="0"/>
          </a:p>
          <a:p>
            <a:pPr>
              <a:buChar char="●"/>
            </a:pPr>
            <a:r>
              <a:rPr lang="en" b="1" u="sng" dirty="0"/>
              <a:t>getString</a:t>
            </a:r>
            <a:r>
              <a:rPr lang="en" dirty="0"/>
              <a:t>(int column), </a:t>
            </a:r>
            <a:r>
              <a:rPr lang="en" b="1" u="sng" dirty="0"/>
              <a:t>getInt</a:t>
            </a:r>
            <a:r>
              <a:rPr lang="en" dirty="0"/>
              <a:t>(int column), ...</a:t>
            </a:r>
            <a:endParaRPr dirty="0"/>
          </a:p>
          <a:p>
            <a:pPr>
              <a:buChar char="●"/>
            </a:pPr>
            <a:r>
              <a:rPr lang="en" b="1" u="sng" dirty="0"/>
              <a:t>moveToFirst</a:t>
            </a:r>
            <a:r>
              <a:rPr lang="en" dirty="0"/>
              <a:t>(), </a:t>
            </a:r>
            <a:r>
              <a:rPr lang="en" b="1" u="sng" dirty="0"/>
              <a:t>moveToNext</a:t>
            </a:r>
            <a:r>
              <a:rPr lang="en" dirty="0"/>
              <a:t>(), ...</a:t>
            </a:r>
            <a:endParaRPr dirty="0"/>
          </a:p>
          <a:p>
            <a:pPr>
              <a:buChar char="●"/>
            </a:pPr>
            <a:r>
              <a:rPr lang="en" b="1" u="sng" dirty="0"/>
              <a:t>close</a:t>
            </a:r>
            <a:r>
              <a:rPr lang="en" dirty="0"/>
              <a:t>() releases all resources and invalidates cursor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751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1523603" y="2057401"/>
            <a:ext cx="10360501" cy="1066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Content 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870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13700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ContentValues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11356975" cy="39322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An instance of ContentValues </a:t>
            </a:r>
            <a:endParaRPr dirty="0"/>
          </a:p>
          <a:p>
            <a:pPr lvl="1">
              <a:buChar char="○"/>
            </a:pPr>
            <a:r>
              <a:rPr lang="en" dirty="0"/>
              <a:t>Represents one table row</a:t>
            </a:r>
            <a:endParaRPr dirty="0"/>
          </a:p>
          <a:p>
            <a:pPr lvl="1">
              <a:buChar char="○"/>
            </a:pPr>
            <a:r>
              <a:rPr lang="en" dirty="0"/>
              <a:t>Stores data as key-value pairs</a:t>
            </a:r>
            <a:endParaRPr dirty="0"/>
          </a:p>
          <a:p>
            <a:pPr lvl="1">
              <a:buChar char="○"/>
            </a:pPr>
            <a:r>
              <a:rPr lang="en" dirty="0"/>
              <a:t>Key is the name of the column </a:t>
            </a:r>
            <a:endParaRPr dirty="0"/>
          </a:p>
          <a:p>
            <a:pPr lvl="1">
              <a:buChar char="○"/>
            </a:pPr>
            <a:r>
              <a:rPr lang="en" dirty="0"/>
              <a:t>Value is the value for the field </a:t>
            </a:r>
            <a:endParaRPr dirty="0"/>
          </a:p>
          <a:p>
            <a:pPr>
              <a:buChar char="●"/>
            </a:pPr>
            <a:r>
              <a:rPr lang="en" dirty="0"/>
              <a:t>Used to pass row data between methods</a:t>
            </a:r>
            <a:endParaRPr sz="2399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92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523603" y="2362201"/>
            <a:ext cx="10360501" cy="17526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Implementing</a:t>
            </a:r>
            <a:endParaRPr dirty="0"/>
          </a:p>
          <a:p>
            <a:pPr algn="ctr"/>
            <a:r>
              <a:rPr lang="en" dirty="0"/>
              <a:t>SQLite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7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1141412" y="27432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Storage Options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You always need to ...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0" y="1333500"/>
            <a:ext cx="11356975" cy="4792663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Create data model</a:t>
            </a:r>
            <a:endParaRPr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Subclass SQLiteOpenHelper</a:t>
            </a:r>
            <a:endParaRPr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Create constants for tables</a:t>
            </a:r>
            <a:endParaRPr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onCreate()—create SQLiteDatabase with tables</a:t>
            </a:r>
            <a:endParaRPr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onUpgrade(), and optional methods</a:t>
            </a:r>
            <a:endParaRPr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Implement query(), insert(), delete(), update(), count() </a:t>
            </a:r>
            <a:endParaRPr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In MainActivity, create instance of SQLiteOpenHelper</a:t>
            </a:r>
            <a:endParaRPr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Call methods of SQLiteOpenHelper to work with database</a:t>
            </a:r>
            <a:endParaRPr sz="2399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69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1523603" y="2362201"/>
            <a:ext cx="10360501" cy="11430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Database 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710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/>
          </p:nvPr>
        </p:nvSpPr>
        <p:spPr>
          <a:xfrm>
            <a:off x="1370012" y="533401"/>
            <a:ext cx="10360501" cy="9017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Database operations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query()</a:t>
            </a:r>
            <a:endParaRPr/>
          </a:p>
          <a:p>
            <a:pPr>
              <a:buChar char="●"/>
            </a:pPr>
            <a:r>
              <a:rPr lang="en"/>
              <a:t>insert()</a:t>
            </a:r>
            <a:endParaRPr/>
          </a:p>
          <a:p>
            <a:pPr>
              <a:buChar char="●"/>
            </a:pPr>
            <a:r>
              <a:rPr lang="en"/>
              <a:t>update()</a:t>
            </a:r>
            <a:endParaRPr/>
          </a:p>
          <a:p>
            <a:pPr>
              <a:buChar char="●"/>
            </a:pPr>
            <a:r>
              <a:rPr lang="en"/>
              <a:t>delete()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2667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1523603" y="1981201"/>
            <a:ext cx="10360501" cy="1447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Query </a:t>
            </a:r>
            <a:endParaRPr dirty="0"/>
          </a:p>
          <a:p>
            <a:pPr algn="ctr"/>
            <a:r>
              <a:rPr lang="en" dirty="0"/>
              <a:t>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318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/>
          </p:nvPr>
        </p:nvSpPr>
        <p:spPr>
          <a:xfrm>
            <a:off x="1293812" y="685801"/>
            <a:ext cx="10360501" cy="8381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Executing queries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0" y="1841500"/>
            <a:ext cx="11356975" cy="3592513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implement query() method in open helper class </a:t>
            </a:r>
            <a:endParaRPr dirty="0"/>
          </a:p>
          <a:p>
            <a:pPr>
              <a:buChar char="●"/>
            </a:pPr>
            <a:r>
              <a:rPr lang="en" dirty="0"/>
              <a:t>query() can take and return any data type that UI needs</a:t>
            </a:r>
            <a:endParaRPr dirty="0"/>
          </a:p>
          <a:p>
            <a:pPr>
              <a:buChar char="●"/>
            </a:pPr>
            <a:r>
              <a:rPr lang="en" dirty="0"/>
              <a:t>Only support queries that your app needs</a:t>
            </a:r>
            <a:endParaRPr dirty="0"/>
          </a:p>
          <a:p>
            <a:pPr>
              <a:buChar char="●"/>
            </a:pPr>
            <a:r>
              <a:rPr lang="en" dirty="0"/>
              <a:t>Use database convenience methods for insert, delete, and update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0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1293812" y="73755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Storing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4294967295"/>
          </p:nvPr>
        </p:nvSpPr>
        <p:spPr>
          <a:xfrm>
            <a:off x="0" y="1739900"/>
            <a:ext cx="11531600" cy="313690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indent="-474015">
              <a:buSzPts val="2000"/>
              <a:buChar char="●"/>
            </a:pPr>
            <a:r>
              <a:rPr lang="en" sz="2666" u="sng" dirty="0"/>
              <a:t>Shared Preferences</a:t>
            </a:r>
            <a:r>
              <a:rPr lang="en" sz="2666" dirty="0"/>
              <a:t>—Private primitive data in key-value pairs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u="sng" dirty="0"/>
              <a:t>Internal Storage</a:t>
            </a:r>
            <a:r>
              <a:rPr lang="en" sz="2666" dirty="0"/>
              <a:t>—Private data on device memory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u="sng" dirty="0"/>
              <a:t>External Storage</a:t>
            </a:r>
            <a:r>
              <a:rPr lang="en" sz="2666" dirty="0"/>
              <a:t>—Public data on device or external storage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u="sng" dirty="0"/>
              <a:t>SQLite Databases</a:t>
            </a:r>
            <a:r>
              <a:rPr lang="en" sz="2666" dirty="0"/>
              <a:t>—Structured data in a private database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u="sng" dirty="0"/>
              <a:t>Content Providers</a:t>
            </a:r>
            <a:r>
              <a:rPr lang="en" sz="2666" dirty="0"/>
              <a:t>—Store privately and make available publicly</a:t>
            </a:r>
            <a:endParaRPr sz="266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Storing data beyond Android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4294967295"/>
          </p:nvPr>
        </p:nvSpPr>
        <p:spPr>
          <a:xfrm>
            <a:off x="0" y="1333500"/>
            <a:ext cx="11356975" cy="45545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sz="2666" dirty="0"/>
          </a:p>
          <a:p>
            <a:pPr>
              <a:buChar char="●"/>
            </a:pPr>
            <a:r>
              <a:rPr lang="en" u="sng" dirty="0"/>
              <a:t>Network Connection</a:t>
            </a:r>
            <a:r>
              <a:rPr lang="en" dirty="0"/>
              <a:t>—On the web with your own server</a:t>
            </a:r>
            <a:endParaRPr dirty="0"/>
          </a:p>
          <a:p>
            <a:pPr>
              <a:buChar char="●"/>
            </a:pPr>
            <a:r>
              <a:rPr lang="en" u="sng" dirty="0"/>
              <a:t>Cloud Backup</a:t>
            </a:r>
            <a:r>
              <a:rPr lang="en" dirty="0"/>
              <a:t>—Back up app and user data in the cloud</a:t>
            </a:r>
            <a:endParaRPr dirty="0"/>
          </a:p>
          <a:p>
            <a:pPr>
              <a:buChar char="●"/>
            </a:pPr>
            <a:r>
              <a:rPr lang="en" u="sng" dirty="0"/>
              <a:t>Firebase Realtime Database</a:t>
            </a:r>
            <a:r>
              <a:rPr lang="en" dirty="0"/>
              <a:t>—Store and sync data with NoSQL cloud database across clients in realtime</a:t>
            </a:r>
            <a:endParaRPr sz="266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1065212" y="231648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algn="ctr"/>
            <a:r>
              <a:rPr lang="en" dirty="0"/>
              <a:t>Files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93812" y="66802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Android File System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579438" y="1739900"/>
            <a:ext cx="11609387" cy="4046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External storage -- Public directories</a:t>
            </a:r>
            <a:endParaRPr dirty="0"/>
          </a:p>
          <a:p>
            <a:pPr>
              <a:buChar char="●"/>
            </a:pPr>
            <a:r>
              <a:rPr lang="en" dirty="0"/>
              <a:t>Internal storage -- Private directories for just your app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Apps can browse the directory structure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Structure and operations similar to Linux and java.io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273730" y="533401"/>
            <a:ext cx="10360501" cy="762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Internal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4294967295"/>
          </p:nvPr>
        </p:nvSpPr>
        <p:spPr>
          <a:xfrm>
            <a:off x="719138" y="1420813"/>
            <a:ext cx="11469687" cy="455295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Always available</a:t>
            </a:r>
            <a:endParaRPr/>
          </a:p>
          <a:p>
            <a:pPr>
              <a:buChar char="●"/>
            </a:pPr>
            <a:r>
              <a:rPr lang="en"/>
              <a:t>Uses device's filesystem</a:t>
            </a:r>
            <a:endParaRPr/>
          </a:p>
          <a:p>
            <a:pPr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1013</Words>
  <Application>Microsoft Office PowerPoint</Application>
  <PresentationFormat>Custom</PresentationFormat>
  <Paragraphs>196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</vt:lpstr>
      <vt:lpstr>Consolas</vt:lpstr>
      <vt:lpstr>Roboto</vt:lpstr>
      <vt:lpstr>Wingdings</vt:lpstr>
      <vt:lpstr>FORMAT_PPT</vt:lpstr>
      <vt:lpstr>Device File I/O, Shared preferences, Mobile Databases such as SQLite    and enterprise data access</vt:lpstr>
      <vt:lpstr>9.0 Storing Data</vt:lpstr>
      <vt:lpstr>Contents  </vt:lpstr>
      <vt:lpstr>Storage Options</vt:lpstr>
      <vt:lpstr>Storing data</vt:lpstr>
      <vt:lpstr>Storing data beyond Android</vt:lpstr>
      <vt:lpstr>     Files</vt:lpstr>
      <vt:lpstr>Android File System</vt:lpstr>
      <vt:lpstr>Internal storage</vt:lpstr>
      <vt:lpstr>External storage</vt:lpstr>
      <vt:lpstr>When to use internal/external storage</vt:lpstr>
      <vt:lpstr>Save user's file in shared storage</vt:lpstr>
      <vt:lpstr>Internal Storage</vt:lpstr>
      <vt:lpstr>Internal Storage</vt:lpstr>
      <vt:lpstr>External Storage</vt:lpstr>
      <vt:lpstr>External Storage</vt:lpstr>
      <vt:lpstr>How much storage left? </vt:lpstr>
      <vt:lpstr>Shared Preferences &amp; SQLite Database</vt:lpstr>
      <vt:lpstr>SQLite Database</vt:lpstr>
      <vt:lpstr>Shared Preferences</vt:lpstr>
      <vt:lpstr>Other Storage Options</vt:lpstr>
      <vt:lpstr>Use Firebase to store and share data</vt:lpstr>
      <vt:lpstr>Firebase Realtime Database</vt:lpstr>
      <vt:lpstr>Network Connection</vt:lpstr>
      <vt:lpstr>Backing up data</vt:lpstr>
      <vt:lpstr>Backup API for Android 5.1 (API level 22) </vt:lpstr>
      <vt:lpstr>SQLite Database</vt:lpstr>
      <vt:lpstr>Contents  </vt:lpstr>
      <vt:lpstr>SQLite Database</vt:lpstr>
      <vt:lpstr>Using SQLite database</vt:lpstr>
      <vt:lpstr>Components of SQLite database</vt:lpstr>
      <vt:lpstr>SQLiteOpenHelper</vt:lpstr>
      <vt:lpstr>Cursors</vt:lpstr>
      <vt:lpstr>Cursors</vt:lpstr>
      <vt:lpstr>Cursor subclasses</vt:lpstr>
      <vt:lpstr>Cursor common operations</vt:lpstr>
      <vt:lpstr>Content Values</vt:lpstr>
      <vt:lpstr>ContentValues</vt:lpstr>
      <vt:lpstr>Implementing SQLite</vt:lpstr>
      <vt:lpstr>You always need to ...</vt:lpstr>
      <vt:lpstr>Database Operations</vt:lpstr>
      <vt:lpstr>Database operations</vt:lpstr>
      <vt:lpstr>Query  Method</vt:lpstr>
      <vt:lpstr>Executing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RAHUL KUMAR</cp:lastModifiedBy>
  <cp:revision>11</cp:revision>
  <dcterms:created xsi:type="dcterms:W3CDTF">2021-01-02T06:26:00Z</dcterms:created>
  <dcterms:modified xsi:type="dcterms:W3CDTF">2023-05-31T14:26:12Z</dcterms:modified>
</cp:coreProperties>
</file>