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87" r:id="rId2"/>
    <p:sldId id="334" r:id="rId3"/>
    <p:sldId id="335" r:id="rId4"/>
    <p:sldId id="336" r:id="rId5"/>
    <p:sldId id="337" r:id="rId6"/>
    <p:sldId id="338" r:id="rId7"/>
    <p:sldId id="339" r:id="rId8"/>
    <p:sldId id="340" r:id="rId9"/>
    <p:sldId id="341" r:id="rId10"/>
    <p:sldId id="342" r:id="rId11"/>
    <p:sldId id="343" r:id="rId12"/>
    <p:sldId id="344" r:id="rId13"/>
    <p:sldId id="345" r:id="rId14"/>
    <p:sldId id="346" r:id="rId15"/>
    <p:sldId id="347" r:id="rId16"/>
    <p:sldId id="348" r:id="rId17"/>
    <p:sldId id="349" r:id="rId18"/>
    <p:sldId id="350" r:id="rId1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p:cViewPr varScale="1">
        <p:scale>
          <a:sx n="93" d="100"/>
          <a:sy n="93" d="100"/>
        </p:scale>
        <p:origin x="307" y="53"/>
      </p:cViewPr>
      <p:guideLst>
        <p:guide orient="horz" pos="2160"/>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2203CD-06F1-4AAE-99B4-98AB14932AB9}" type="datetimeFigureOut">
              <a:rPr lang="en-US" smtClean="0"/>
              <a:pPr/>
              <a:t>5/31/2023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815289-16C7-4B75-A914-702E2746BFA3}" type="slidenum">
              <a:rPr lang="en-US" smtClean="0"/>
              <a:pPr/>
              <a:t>‹#›</a:t>
            </a:fld>
            <a:endParaRPr lang="en-US"/>
          </a:p>
        </p:txBody>
      </p:sp>
    </p:spTree>
    <p:extLst>
      <p:ext uri="{BB962C8B-B14F-4D97-AF65-F5344CB8AC3E}">
        <p14:creationId xmlns:p14="http://schemas.microsoft.com/office/powerpoint/2010/main" val="695945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9" name="Shape 2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useBgFill="1">
        <p:nvSpPr>
          <p:cNvPr id="2" name="Title 1"/>
          <p:cNvSpPr>
            <a:spLocks noGrp="1"/>
          </p:cNvSpPr>
          <p:nvPr>
            <p:ph type="ctrTitle"/>
          </p:nvPr>
        </p:nvSpPr>
        <p:spPr>
          <a:xfrm>
            <a:off x="1523603" y="3429000"/>
            <a:ext cx="10360501"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a:t>Click to edit Master title style</a:t>
            </a:r>
            <a:endParaRPr lang="en-US" dirty="0"/>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F09BDC08-60F1-4F55-8D07-82CB20413114}" type="datetimeFigureOut">
              <a:rPr lang="en-US"/>
              <a:pPr>
                <a:defRPr/>
              </a:pPr>
              <a:t>5/31/2023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19B967E-0E2F-4C98-9E09-E7D2D0321E5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2" name="Vertical Title 1"/>
          <p:cNvSpPr>
            <a:spLocks noGrp="1"/>
          </p:cNvSpPr>
          <p:nvPr>
            <p:ph type="title" orient="vert"/>
          </p:nvPr>
        </p:nvSpPr>
        <p:spPr>
          <a:xfrm>
            <a:off x="8836898" y="274640"/>
            <a:ext cx="2742486"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40"/>
            <a:ext cx="802431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B5B184EA-2F31-4789-BD55-7FB28CBDC7E2}" type="datetimeFigureOut">
              <a:rPr lang="en-US"/>
              <a:pPr>
                <a:defRPr/>
              </a:pPr>
              <a:t>5/31/2023</a:t>
            </a:fld>
            <a:endParaRPr lang="en-US"/>
          </a:p>
        </p:txBody>
      </p:sp>
      <p:sp>
        <p:nvSpPr>
          <p:cNvPr id="6"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BD295FE-1EC8-446A-9B31-C60776D272A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41728" y="88902"/>
            <a:ext cx="10356269" cy="1139825"/>
          </a:xfrm>
          <a:prstGeom prst="rect">
            <a:avLst/>
          </a:prstGeom>
        </p:spPr>
        <p:txBody>
          <a:bodyPr/>
          <a:lstStyle/>
          <a:p>
            <a:r>
              <a:rPr lang="en-US"/>
              <a:t>Click to edit Master title style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7"/>
            <a:ext cx="10360501"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a:defRPr/>
            </a:lvl1pPr>
          </a:lstStyle>
          <a:p>
            <a:pPr>
              <a:defRPr/>
            </a:pPr>
            <a:fld id="{C2575908-D241-4D5B-B573-55F96F624A2D}" type="datetimeFigureOut">
              <a:rPr lang="en-US"/>
              <a:pPr>
                <a:defRPr/>
              </a:pPr>
              <a:t>5/31/2023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08DBA54-E458-4905-8D1B-8EB2FD3A82AC}"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rgbClr val="FFFFFF"/>
        </a:solidFill>
        <a:effectLst/>
      </p:bgPr>
    </p:bg>
    <p:spTree>
      <p:nvGrpSpPr>
        <p:cNvPr id="1" name="Shape 23"/>
        <p:cNvGrpSpPr/>
        <p:nvPr/>
      </p:nvGrpSpPr>
      <p:grpSpPr>
        <a:xfrm>
          <a:off x="0" y="0"/>
          <a:ext cx="0" cy="0"/>
          <a:chOff x="0" y="0"/>
          <a:chExt cx="0" cy="0"/>
        </a:xfrm>
      </p:grpSpPr>
      <p:sp>
        <p:nvSpPr>
          <p:cNvPr id="24" name="Shape 24"/>
          <p:cNvSpPr/>
          <p:nvPr/>
        </p:nvSpPr>
        <p:spPr>
          <a:xfrm>
            <a:off x="-14929" y="-50433"/>
            <a:ext cx="12203621" cy="1358000"/>
          </a:xfrm>
          <a:prstGeom prst="rect">
            <a:avLst/>
          </a:prstGeom>
          <a:solidFill>
            <a:srgbClr val="4CAF50"/>
          </a:solidFill>
          <a:ln>
            <a:noFill/>
          </a:ln>
        </p:spPr>
        <p:txBody>
          <a:bodyPr spcFirstLastPara="1" wrap="square" lIns="121868" tIns="121868" rIns="121868" bIns="121868" anchor="ctr" anchorCtr="0">
            <a:noAutofit/>
          </a:bodyPr>
          <a:lstStyle/>
          <a:p>
            <a:pPr marL="0" lvl="0" indent="0">
              <a:spcBef>
                <a:spcPts val="0"/>
              </a:spcBef>
              <a:spcAft>
                <a:spcPts val="0"/>
              </a:spcAft>
              <a:buNone/>
            </a:pPr>
            <a:endParaRPr sz="2399"/>
          </a:p>
        </p:txBody>
      </p:sp>
      <p:sp>
        <p:nvSpPr>
          <p:cNvPr id="25" name="Shape 25"/>
          <p:cNvSpPr txBox="1">
            <a:spLocks noGrp="1"/>
          </p:cNvSpPr>
          <p:nvPr>
            <p:ph type="title"/>
          </p:nvPr>
        </p:nvSpPr>
        <p:spPr>
          <a:xfrm>
            <a:off x="415492" y="227760"/>
            <a:ext cx="11357841" cy="763600"/>
          </a:xfrm>
          <a:prstGeom prst="rect">
            <a:avLst/>
          </a:prstGeom>
        </p:spPr>
        <p:txBody>
          <a:bodyPr spcFirstLastPara="1" wrap="square" lIns="91425" tIns="91425" rIns="91425" bIns="91425" anchor="t" anchorCtr="0"/>
          <a:lstStyle>
            <a:lvl1pPr lvl="0">
              <a:spcBef>
                <a:spcPts val="0"/>
              </a:spcBef>
              <a:spcAft>
                <a:spcPts val="0"/>
              </a:spcAft>
              <a:buClr>
                <a:srgbClr val="FAFAFA"/>
              </a:buClr>
              <a:buSzPts val="3600"/>
              <a:buNone/>
              <a:defRPr>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Shape 26"/>
          <p:cNvSpPr txBox="1">
            <a:spLocks noGrp="1"/>
          </p:cNvSpPr>
          <p:nvPr>
            <p:ph type="body" idx="1"/>
          </p:nvPr>
        </p:nvSpPr>
        <p:spPr>
          <a:xfrm>
            <a:off x="415492" y="1435033"/>
            <a:ext cx="11357841" cy="4555200"/>
          </a:xfrm>
          <a:prstGeom prst="rect">
            <a:avLst/>
          </a:prstGeom>
        </p:spPr>
        <p:txBody>
          <a:bodyPr spcFirstLastPara="1" wrap="square" lIns="91425" tIns="91425" rIns="91425" bIns="91425" anchor="t" anchorCtr="0"/>
          <a:lstStyle>
            <a:lvl1pPr marL="609448" lvl="0" indent="-507873">
              <a:lnSpc>
                <a:spcPct val="115000"/>
              </a:lnSpc>
              <a:spcBef>
                <a:spcPts val="1333"/>
              </a:spcBef>
              <a:spcAft>
                <a:spcPts val="0"/>
              </a:spcAft>
              <a:buSzPts val="2400"/>
              <a:buAutoNum type="arabicPeriod"/>
              <a:defRPr/>
            </a:lvl1pPr>
            <a:lvl2pPr marL="1218895" lvl="1" indent="-474015">
              <a:lnSpc>
                <a:spcPct val="115000"/>
              </a:lnSpc>
              <a:spcBef>
                <a:spcPts val="1333"/>
              </a:spcBef>
              <a:spcAft>
                <a:spcPts val="0"/>
              </a:spcAft>
              <a:buSzPts val="2000"/>
              <a:buAutoNum type="alphaLcPeriod"/>
              <a:defRPr sz="2666"/>
            </a:lvl2pPr>
            <a:lvl3pPr marL="1828343" lvl="2" indent="-423228">
              <a:spcBef>
                <a:spcPts val="0"/>
              </a:spcBef>
              <a:spcAft>
                <a:spcPts val="0"/>
              </a:spcAft>
              <a:buSzPts val="1400"/>
              <a:buAutoNum type="romanLcPeriod"/>
              <a:defRPr/>
            </a:lvl3pPr>
            <a:lvl4pPr marL="2437790" lvl="3" indent="-423228">
              <a:spcBef>
                <a:spcPts val="0"/>
              </a:spcBef>
              <a:spcAft>
                <a:spcPts val="0"/>
              </a:spcAft>
              <a:buSzPts val="1400"/>
              <a:buAutoNum type="arabicPeriod"/>
              <a:defRPr/>
            </a:lvl4pPr>
            <a:lvl5pPr marL="3047238" lvl="4" indent="-423228">
              <a:spcBef>
                <a:spcPts val="2133"/>
              </a:spcBef>
              <a:spcAft>
                <a:spcPts val="0"/>
              </a:spcAft>
              <a:buSzPts val="1400"/>
              <a:buAutoNum type="alphaLcPeriod"/>
              <a:defRPr/>
            </a:lvl5pPr>
            <a:lvl6pPr marL="3656686" lvl="5" indent="-423228">
              <a:spcBef>
                <a:spcPts val="2133"/>
              </a:spcBef>
              <a:spcAft>
                <a:spcPts val="0"/>
              </a:spcAft>
              <a:buSzPts val="1400"/>
              <a:buAutoNum type="romanLcPeriod"/>
              <a:defRPr/>
            </a:lvl6pPr>
            <a:lvl7pPr marL="4266133" lvl="6" indent="-423228">
              <a:spcBef>
                <a:spcPts val="2133"/>
              </a:spcBef>
              <a:spcAft>
                <a:spcPts val="0"/>
              </a:spcAft>
              <a:buSzPts val="1400"/>
              <a:buAutoNum type="arabicPeriod"/>
              <a:defRPr/>
            </a:lvl7pPr>
            <a:lvl8pPr marL="4875581" lvl="7" indent="-423228">
              <a:spcBef>
                <a:spcPts val="2133"/>
              </a:spcBef>
              <a:spcAft>
                <a:spcPts val="0"/>
              </a:spcAft>
              <a:buSzPts val="1400"/>
              <a:buAutoNum type="alphaLcPeriod"/>
              <a:defRPr/>
            </a:lvl8pPr>
            <a:lvl9pPr marL="5485028" lvl="8" indent="-423228">
              <a:spcBef>
                <a:spcPts val="2133"/>
              </a:spcBef>
              <a:spcAft>
                <a:spcPts val="2133"/>
              </a:spcAft>
              <a:buSzPts val="1400"/>
              <a:buAutoNum type="romanLcPeriod"/>
              <a:defRPr/>
            </a:lvl9pPr>
          </a:lstStyle>
          <a:p>
            <a:endParaRPr/>
          </a:p>
        </p:txBody>
      </p:sp>
      <p:sp>
        <p:nvSpPr>
          <p:cNvPr id="27" name="Shape 27"/>
          <p:cNvSpPr txBox="1">
            <a:spLocks noGrp="1"/>
          </p:cNvSpPr>
          <p:nvPr>
            <p:ph type="sldNum" idx="12"/>
          </p:nvPr>
        </p:nvSpPr>
        <p:spPr>
          <a:xfrm>
            <a:off x="11293669" y="6319223"/>
            <a:ext cx="731409"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52644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456" y="1066800"/>
            <a:ext cx="10563648"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1218882" y="1752600"/>
            <a:ext cx="10665222" cy="4495800"/>
          </a:xfrm>
          <a:prstGeom prst="rect">
            <a:avLst/>
          </a:prstGeom>
          <a:noFill/>
        </p:spPr>
        <p:txBody>
          <a:bodyPr>
            <a:normAutofit/>
          </a:bodyPr>
          <a:lstStyle>
            <a:lvl1pPr>
              <a:defRPr sz="2000">
                <a:latin typeface="Times New Roman" panose="02020603050405020304" pitchFamily="18" charset="0"/>
                <a:cs typeface="Times New Roman" panose="02020603050405020304" pitchFamily="18" charset="0"/>
              </a:defRPr>
            </a:lvl1pPr>
            <a:lvl2pPr>
              <a:defRPr sz="20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8" y="87314"/>
            <a:ext cx="6236964" cy="369332"/>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and Communication Engineering (CCE)</a:t>
            </a:r>
            <a:endParaRPr lang="en-US" sz="1700" dirty="0">
              <a:latin typeface="Calibri" pitchFamily="34" charset="0"/>
              <a:cs typeface="+mn-cs"/>
            </a:endParaRPr>
          </a:p>
        </p:txBody>
      </p:sp>
      <p:sp>
        <p:nvSpPr>
          <p:cNvPr id="3" name="Content Placeholder 2"/>
          <p:cNvSpPr>
            <a:spLocks noGrp="1"/>
          </p:cNvSpPr>
          <p:nvPr>
            <p:ph sz="half" idx="1"/>
          </p:nvPr>
        </p:nvSpPr>
        <p:spPr>
          <a:xfrm>
            <a:off x="1015735" y="1447800"/>
            <a:ext cx="10969943"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0"/>
          </p:nvPr>
        </p:nvSpPr>
        <p:spPr>
          <a:xfrm>
            <a:off x="1422030" y="609600"/>
            <a:ext cx="10563648"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11" name="Picture Placeholder 10"/>
          <p:cNvSpPr>
            <a:spLocks noGrp="1"/>
          </p:cNvSpPr>
          <p:nvPr>
            <p:ph type="pic" sz="quarter" idx="13"/>
          </p:nvPr>
        </p:nvSpPr>
        <p:spPr>
          <a:xfrm>
            <a:off x="3859794" y="1371600"/>
            <a:ext cx="8024310" cy="4724400"/>
          </a:xfrm>
          <a:prstGeom prst="rect">
            <a:avLst/>
          </a:prstGeom>
        </p:spPr>
        <p:txBody>
          <a:bodyPr/>
          <a:lstStyle/>
          <a:p>
            <a:pPr lvl="0"/>
            <a:r>
              <a:rPr lang="en-US" noProof="0"/>
              <a:t>Click icon to add picture</a:t>
            </a:r>
          </a:p>
        </p:txBody>
      </p:sp>
      <p:sp>
        <p:nvSpPr>
          <p:cNvPr id="13" name="Text Placeholder 12"/>
          <p:cNvSpPr>
            <a:spLocks noGrp="1"/>
          </p:cNvSpPr>
          <p:nvPr>
            <p:ph type="body" sz="quarter" idx="14"/>
          </p:nvPr>
        </p:nvSpPr>
        <p:spPr>
          <a:xfrm>
            <a:off x="304721" y="1371600"/>
            <a:ext cx="34535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a:t>Click to edit Master text styles</a:t>
            </a:r>
          </a:p>
          <a:p>
            <a:pPr lvl="1"/>
            <a:r>
              <a:rPr lang="en-US"/>
              <a:t>Second level</a:t>
            </a:r>
          </a:p>
          <a:p>
            <a:pPr lvl="2"/>
            <a:r>
              <a:rPr lang="en-US"/>
              <a:t>Third level</a:t>
            </a:r>
          </a:p>
        </p:txBody>
      </p:sp>
      <p:sp>
        <p:nvSpPr>
          <p:cNvPr id="5" name="Date Placeholder 6"/>
          <p:cNvSpPr>
            <a:spLocks noGrp="1"/>
          </p:cNvSpPr>
          <p:nvPr>
            <p:ph type="dt" sz="half" idx="15"/>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5AD50ECB-6F88-468B-8F10-526DFCCAEFEE}" type="datetimeFigureOut">
              <a:rPr lang="en-US"/>
              <a:pPr>
                <a:defRPr/>
              </a:pPr>
              <a:t>5/31/2023</a:t>
            </a:fld>
            <a:endParaRPr lang="en-US"/>
          </a:p>
        </p:txBody>
      </p:sp>
      <p:sp>
        <p:nvSpPr>
          <p:cNvPr id="6" name="Footer Placeholder 7"/>
          <p:cNvSpPr>
            <a:spLocks noGrp="1"/>
          </p:cNvSpPr>
          <p:nvPr>
            <p:ph type="ftr" sz="quarter" idx="16"/>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8"/>
          <p:cNvSpPr>
            <a:spLocks noGrp="1"/>
          </p:cNvSpPr>
          <p:nvPr>
            <p:ph type="sldNum" sz="quarter" idx="17"/>
          </p:nvPr>
        </p:nvSpPr>
        <p:spPr/>
        <p:txBody>
          <a:bodyPr/>
          <a:lstStyle>
            <a:lvl1pPr>
              <a:defRPr/>
            </a:lvl1pPr>
          </a:lstStyle>
          <a:p>
            <a:pPr>
              <a:defRPr/>
            </a:pPr>
            <a:fld id="{68C9ED4B-B21B-457F-A66E-40BBD26D36A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4012155" y="2"/>
            <a:ext cx="6098080" cy="353943"/>
          </a:xfrm>
          <a:prstGeom prst="rect">
            <a:avLst/>
          </a:prstGeom>
          <a:solidFill>
            <a:schemeClr val="accent2">
              <a:lumMod val="50000"/>
            </a:schemeClr>
          </a:solidFill>
          <a:ln w="9525">
            <a:noFill/>
            <a:miter lim="800000"/>
            <a:headEnd/>
            <a:tailEnd/>
          </a:ln>
        </p:spPr>
        <p:txBody>
          <a:bodyPr wrap="none">
            <a:spAutoFit/>
          </a:bodyPr>
          <a:lstStyle/>
          <a:p>
            <a:pPr fontAlgn="auto">
              <a:spcBef>
                <a:spcPts val="0"/>
              </a:spcBef>
              <a:spcAft>
                <a:spcPts val="0"/>
              </a:spcAft>
              <a:defRPr/>
            </a:pPr>
            <a:r>
              <a:rPr lang="en-US" sz="1700" b="1" dirty="0">
                <a:solidFill>
                  <a:schemeClr val="bg1"/>
                </a:solidFill>
                <a:latin typeface="Calibri" pitchFamily="34" charset="0"/>
                <a:cs typeface="+mn-cs"/>
              </a:rPr>
              <a:t>Department of Computer and </a:t>
            </a:r>
            <a:r>
              <a:rPr lang="en-US" sz="1700" b="1" dirty="0" err="1">
                <a:solidFill>
                  <a:schemeClr val="bg1"/>
                </a:solidFill>
                <a:latin typeface="Calibri" pitchFamily="34" charset="0"/>
                <a:cs typeface="+mn-cs"/>
              </a:rPr>
              <a:t>Communicationq</a:t>
            </a:r>
            <a:r>
              <a:rPr lang="en-US" sz="1700" b="1" dirty="0">
                <a:solidFill>
                  <a:schemeClr val="bg1"/>
                </a:solidFill>
                <a:latin typeface="Calibri" pitchFamily="34" charset="0"/>
                <a:cs typeface="+mn-cs"/>
              </a:rPr>
              <a:t> Engineering (CCE)</a:t>
            </a:r>
          </a:p>
        </p:txBody>
      </p:sp>
      <p:sp>
        <p:nvSpPr>
          <p:cNvPr id="7" name="Text Placeholder 6"/>
          <p:cNvSpPr>
            <a:spLocks noGrp="1"/>
          </p:cNvSpPr>
          <p:nvPr>
            <p:ph type="body" sz="quarter" idx="13"/>
          </p:nvPr>
        </p:nvSpPr>
        <p:spPr>
          <a:xfrm>
            <a:off x="812588" y="1524000"/>
            <a:ext cx="11071516"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1422029" y="533400"/>
            <a:ext cx="10462075"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598D29AE-4230-498A-B399-4C45C9DBACD9}" type="datetimeFigureOut">
              <a:rPr lang="en-US"/>
              <a:pPr>
                <a:defRPr/>
              </a:pPr>
              <a:t>5/31/2023</a:t>
            </a:fld>
            <a:endParaRPr lang="en-US"/>
          </a:p>
        </p:txBody>
      </p:sp>
      <p:sp>
        <p:nvSpPr>
          <p:cNvPr id="3" name="Footer Placeholder 2"/>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dirty="0"/>
          </a:p>
        </p:txBody>
      </p:sp>
      <p:sp>
        <p:nvSpPr>
          <p:cNvPr id="4" name="Slide Number Placeholder 3"/>
          <p:cNvSpPr>
            <a:spLocks noGrp="1"/>
          </p:cNvSpPr>
          <p:nvPr>
            <p:ph type="sldNum" sz="quarter" idx="12"/>
          </p:nvPr>
        </p:nvSpPr>
        <p:spPr/>
        <p:txBody>
          <a:bodyPr/>
          <a:lstStyle>
            <a:lvl1pPr>
              <a:defRPr/>
            </a:lvl1pPr>
          </a:lstStyle>
          <a:p>
            <a:pPr>
              <a:defRPr/>
            </a:pPr>
            <a:fld id="{AEFD7641-252C-4F4B-ADC5-01912FAF148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0"/>
            <a:ext cx="4010039"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3" y="273052"/>
            <a:ext cx="6813893"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4D5A3A0A-6DE5-46F1-8BC9-41290AF195DA}" type="datetimeFigureOut">
              <a:rPr lang="en-US"/>
              <a:pPr>
                <a:defRPr/>
              </a:pPr>
              <a:t>5/31/2023</a:t>
            </a:fld>
            <a:endParaRPr lang="en-US"/>
          </a:p>
        </p:txBody>
      </p:sp>
      <p:sp>
        <p:nvSpPr>
          <p:cNvPr id="6"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E0D99CA0-F1B9-4A57-8E7E-6744A3A803A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1"/>
            <a:ext cx="7313295"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095" y="5367339"/>
            <a:ext cx="7313295"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B5887648-C23F-4E66-955F-0B5248AAF333}" type="datetimeFigureOut">
              <a:rPr lang="en-US"/>
              <a:pPr>
                <a:defRPr/>
              </a:pPr>
              <a:t>5/31/2023</a:t>
            </a:fld>
            <a:endParaRPr lang="en-US"/>
          </a:p>
        </p:txBody>
      </p:sp>
      <p:sp>
        <p:nvSpPr>
          <p:cNvPr id="7"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FBDCF5E1-9B7D-454E-87A3-DD7A5457671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06294" y="1371600"/>
            <a:ext cx="10969943"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06294" y="2209800"/>
            <a:ext cx="10969943"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80C1F418-AD1C-40AA-AFE3-A331B116E59B}" type="datetimeFigureOut">
              <a:rPr lang="en-US"/>
              <a:pPr>
                <a:defRPr/>
              </a:pPr>
              <a:t>5/31/2023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9348BC2-8286-4506-8698-EB3180A262D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hyperlink" Target="http://www.cuchd.in/" TargetMode="Externa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9344766" y="6492877"/>
            <a:ext cx="2844059"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92F6201-A602-4F55-9213-65940EB51C4D}" type="slidenum">
              <a:rPr lang="en-US"/>
              <a:pPr>
                <a:defRPr/>
              </a:pPr>
              <a:t>‹#›</a:t>
            </a:fld>
            <a:endParaRPr lang="en-US"/>
          </a:p>
        </p:txBody>
      </p:sp>
      <p:sp>
        <p:nvSpPr>
          <p:cNvPr id="13" name="TextBox 9"/>
          <p:cNvSpPr txBox="1">
            <a:spLocks noChangeArrowheads="1"/>
          </p:cNvSpPr>
          <p:nvPr/>
        </p:nvSpPr>
        <p:spPr bwMode="auto">
          <a:xfrm>
            <a:off x="0" y="6457950"/>
            <a:ext cx="12188825" cy="400110"/>
          </a:xfrm>
          <a:prstGeom prst="rect">
            <a:avLst/>
          </a:prstGeom>
          <a:noFill/>
          <a:ln w="9525">
            <a:noFill/>
            <a:miter lim="800000"/>
            <a:headEnd/>
            <a:tailEnd/>
          </a:ln>
        </p:spPr>
        <p:txBody>
          <a:bodyPr>
            <a:spAutoFit/>
          </a:bodyPr>
          <a:lstStyle/>
          <a:p>
            <a:pPr algn="ctr" fontAlgn="auto">
              <a:spcBef>
                <a:spcPts val="0"/>
              </a:spcBef>
              <a:spcAft>
                <a:spcPts val="0"/>
              </a:spcAft>
              <a:defRPr/>
            </a:pPr>
            <a:r>
              <a:rPr lang="en-US" sz="2000" b="1" dirty="0">
                <a:latin typeface="Calibri" pitchFamily="34" charset="0"/>
                <a:cs typeface="+mn-cs"/>
              </a:rPr>
              <a:t>University Institute of Engineering (</a:t>
            </a:r>
            <a:r>
              <a:rPr lang="en-US" sz="2000" b="1" dirty="0" err="1">
                <a:latin typeface="Calibri" pitchFamily="34" charset="0"/>
                <a:cs typeface="+mn-cs"/>
              </a:rPr>
              <a:t>UIE</a:t>
            </a:r>
            <a:r>
              <a:rPr lang="en-US" sz="2000" b="1" dirty="0">
                <a:latin typeface="Calibri" pitchFamily="34" charset="0"/>
                <a:cs typeface="+mn-cs"/>
              </a:rPr>
              <a:t>)</a:t>
            </a:r>
          </a:p>
        </p:txBody>
      </p:sp>
      <p:cxnSp>
        <p:nvCxnSpPr>
          <p:cNvPr id="10" name="Straight Connector 9"/>
          <p:cNvCxnSpPr/>
          <p:nvPr/>
        </p:nvCxnSpPr>
        <p:spPr>
          <a:xfrm>
            <a:off x="0" y="6400800"/>
            <a:ext cx="12188825"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1029" name="Picture 4" descr="https://encrypted-tbn3.gstatic.com/images?q=tbn:ANd9GcTyg3Gq4WoxkxO75aZWNEjYFvavmMfWdiMvs57jpDF8YRR3yCybqQ">
            <a:hlinkClick r:id="rId15"/>
          </p:cNvPr>
          <p:cNvPicPr>
            <a:picLocks noChangeAspect="1" noChangeArrowheads="1"/>
          </p:cNvPicPr>
          <p:nvPr/>
        </p:nvPicPr>
        <p:blipFill>
          <a:blip r:embed="rId16"/>
          <a:srcRect/>
          <a:stretch>
            <a:fillRect/>
          </a:stretch>
        </p:blipFill>
        <p:spPr bwMode="auto">
          <a:xfrm>
            <a:off x="203149" y="152400"/>
            <a:ext cx="1024201" cy="1219200"/>
          </a:xfrm>
          <a:prstGeom prst="rect">
            <a:avLst/>
          </a:prstGeom>
          <a:noFill/>
          <a:ln w="9525">
            <a:noFill/>
            <a:miter lim="800000"/>
            <a:headEnd/>
            <a:tailEnd/>
          </a:ln>
        </p:spPr>
      </p:pic>
      <p:sp>
        <p:nvSpPr>
          <p:cNvPr id="7" name="Rectangle 6"/>
          <p:cNvSpPr/>
          <p:nvPr userDrawn="1"/>
        </p:nvSpPr>
        <p:spPr>
          <a:xfrm>
            <a:off x="30480" y="6326875"/>
            <a:ext cx="12161520" cy="607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eaLnBrk="1" fontAlgn="auto" hangingPunct="1">
              <a:spcBef>
                <a:spcPts val="0"/>
              </a:spcBef>
              <a:spcAft>
                <a:spcPts val="0"/>
              </a:spcAft>
              <a:defRPr/>
            </a:pPr>
            <a:endParaRPr lang="en-US" b="1" dirty="0">
              <a:solidFill>
                <a:schemeClr val="bg1"/>
              </a:solidFill>
            </a:endParaRPr>
          </a:p>
          <a:p>
            <a:pPr eaLnBrk="1" fontAlgn="auto" hangingPunct="1">
              <a:spcBef>
                <a:spcPts val="0"/>
              </a:spcBef>
              <a:spcAft>
                <a:spcPts val="0"/>
              </a:spcAft>
              <a:defRPr/>
            </a:pPr>
            <a:r>
              <a:rPr lang="en-US" b="1" dirty="0">
                <a:solidFill>
                  <a:schemeClr val="bg1"/>
                </a:solidFill>
                <a:hlinkClick r:id="rId17"/>
              </a:rPr>
              <a:t>www.cuchd.in</a:t>
            </a:r>
            <a:r>
              <a:rPr lang="en-US" b="1" dirty="0">
                <a:solidFill>
                  <a:schemeClr val="bg1"/>
                </a:solidFill>
              </a:rPr>
              <a:t>                                                       Computer Science and Engineering Department</a:t>
            </a:r>
          </a:p>
          <a:p>
            <a:pPr eaLnBrk="1" fontAlgn="auto" hangingPunct="1">
              <a:spcBef>
                <a:spcPts val="0"/>
              </a:spcBef>
              <a:spcAft>
                <a:spcPts val="0"/>
              </a:spcAft>
              <a:defRPr/>
            </a:pPr>
            <a:endParaRPr 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4" r:id="rId13"/>
  </p:sldLayoutIdLst>
  <p:txStyles>
    <p:titleStyle>
      <a:lvl1pPr algn="ctr" rtl="0" eaLnBrk="0" fontAlgn="base" hangingPunct="0">
        <a:spcBef>
          <a:spcPct val="0"/>
        </a:spcBef>
        <a:spcAft>
          <a:spcPct val="0"/>
        </a:spcAft>
        <a:defRPr sz="4400" b="1" kern="1200">
          <a:solidFill>
            <a:schemeClr val="tx1"/>
          </a:solidFill>
          <a:latin typeface="Cambria" pitchFamily="18" charset="0"/>
          <a:ea typeface="+mj-ea"/>
          <a:cs typeface="+mj-cs"/>
        </a:defRPr>
      </a:lvl1pPr>
      <a:lvl2pPr algn="ctr" rtl="0" eaLnBrk="0" fontAlgn="base" hangingPunct="0">
        <a:spcBef>
          <a:spcPct val="0"/>
        </a:spcBef>
        <a:spcAft>
          <a:spcPct val="0"/>
        </a:spcAft>
        <a:defRPr sz="4400" b="1">
          <a:solidFill>
            <a:schemeClr val="tx1"/>
          </a:solidFill>
          <a:latin typeface="Cambria" pitchFamily="18" charset="0"/>
        </a:defRPr>
      </a:lvl2pPr>
      <a:lvl3pPr algn="ctr" rtl="0" eaLnBrk="0" fontAlgn="base" hangingPunct="0">
        <a:spcBef>
          <a:spcPct val="0"/>
        </a:spcBef>
        <a:spcAft>
          <a:spcPct val="0"/>
        </a:spcAft>
        <a:defRPr sz="4400" b="1">
          <a:solidFill>
            <a:schemeClr val="tx1"/>
          </a:solidFill>
          <a:latin typeface="Cambria" pitchFamily="18" charset="0"/>
        </a:defRPr>
      </a:lvl3pPr>
      <a:lvl4pPr algn="ctr" rtl="0" eaLnBrk="0" fontAlgn="base" hangingPunct="0">
        <a:spcBef>
          <a:spcPct val="0"/>
        </a:spcBef>
        <a:spcAft>
          <a:spcPct val="0"/>
        </a:spcAft>
        <a:defRPr sz="4400" b="1">
          <a:solidFill>
            <a:schemeClr val="tx1"/>
          </a:solidFill>
          <a:latin typeface="Cambria" pitchFamily="18" charset="0"/>
        </a:defRPr>
      </a:lvl4pPr>
      <a:lvl5pPr algn="ctr" rtl="0" eaLnBrk="0" fontAlgn="base" hangingPunct="0">
        <a:spcBef>
          <a:spcPct val="0"/>
        </a:spcBef>
        <a:spcAft>
          <a:spcPct val="0"/>
        </a:spcAft>
        <a:defRPr sz="4400" b="1">
          <a:solidFill>
            <a:schemeClr val="tx1"/>
          </a:solidFill>
          <a:latin typeface="Cambria" pitchFamily="18" charset="0"/>
        </a:defRPr>
      </a:lvl5pPr>
      <a:lvl6pPr marL="457200" algn="ctr" rtl="0" eaLnBrk="1" fontAlgn="base" hangingPunct="1">
        <a:spcBef>
          <a:spcPct val="0"/>
        </a:spcBef>
        <a:spcAft>
          <a:spcPct val="0"/>
        </a:spcAft>
        <a:defRPr sz="4400" b="1">
          <a:solidFill>
            <a:schemeClr val="tx1"/>
          </a:solidFill>
          <a:latin typeface="Cambria" pitchFamily="18" charset="0"/>
        </a:defRPr>
      </a:lvl6pPr>
      <a:lvl7pPr marL="914400" algn="ctr" rtl="0" eaLnBrk="1" fontAlgn="base" hangingPunct="1">
        <a:spcBef>
          <a:spcPct val="0"/>
        </a:spcBef>
        <a:spcAft>
          <a:spcPct val="0"/>
        </a:spcAft>
        <a:defRPr sz="4400" b="1">
          <a:solidFill>
            <a:schemeClr val="tx1"/>
          </a:solidFill>
          <a:latin typeface="Cambria" pitchFamily="18" charset="0"/>
        </a:defRPr>
      </a:lvl7pPr>
      <a:lvl8pPr marL="1371600" algn="ctr" rtl="0" eaLnBrk="1" fontAlgn="base" hangingPunct="1">
        <a:spcBef>
          <a:spcPct val="0"/>
        </a:spcBef>
        <a:spcAft>
          <a:spcPct val="0"/>
        </a:spcAft>
        <a:defRPr sz="4400" b="1">
          <a:solidFill>
            <a:schemeClr val="tx1"/>
          </a:solidFill>
          <a:latin typeface="Cambria" pitchFamily="18" charset="0"/>
        </a:defRPr>
      </a:lvl8pPr>
      <a:lvl9pPr marL="1828800" algn="ctr" rtl="0" eaLnBrk="1" fontAlgn="base" hangingPunct="1">
        <a:spcBef>
          <a:spcPct val="0"/>
        </a:spcBef>
        <a:spcAft>
          <a:spcPct val="0"/>
        </a:spcAft>
        <a:defRPr sz="4400" b="1">
          <a:solidFill>
            <a:schemeClr val="tx1"/>
          </a:solidFill>
          <a:latin typeface="Cambria" pitchFamily="18"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mbria" pitchFamily="18" charset="0"/>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ctrTitle"/>
          </p:nvPr>
        </p:nvSpPr>
        <p:spPr>
          <a:xfrm>
            <a:off x="415492" y="2499970"/>
            <a:ext cx="11357841" cy="1071321"/>
          </a:xfrm>
          <a:prstGeom prst="rect">
            <a:avLst/>
          </a:prstGeom>
        </p:spPr>
        <p:txBody>
          <a:bodyPr spcFirstLastPara="1" wrap="square" lIns="121868" tIns="121868" rIns="121868" bIns="121868" anchor="b" anchorCtr="0">
            <a:noAutofit/>
          </a:bodyPr>
          <a:lstStyle/>
          <a:p>
            <a:pPr>
              <a:spcBef>
                <a:spcPts val="0"/>
              </a:spcBef>
              <a:spcAft>
                <a:spcPts val="0"/>
              </a:spcAft>
              <a:buClr>
                <a:schemeClr val="dk1"/>
              </a:buClr>
              <a:buSzPts val="1100"/>
            </a:pPr>
            <a:r>
              <a:rPr lang="en-IN" dirty="0" smtClean="0"/>
              <a:t>Introduction </a:t>
            </a:r>
            <a:r>
              <a:rPr lang="en-IN" dirty="0"/>
              <a:t>to Android graphics</a:t>
            </a:r>
            <a:r>
              <a:rPr lang="en-US" dirty="0"/>
              <a:t/>
            </a:r>
            <a:br>
              <a:rPr lang="en-US" dirty="0"/>
            </a:br>
            <a:endParaRPr dirty="0"/>
          </a:p>
        </p:txBody>
      </p:sp>
      <p:sp>
        <p:nvSpPr>
          <p:cNvPr id="282" name="Shape 282"/>
          <p:cNvSpPr txBox="1">
            <a:spLocks noGrp="1"/>
          </p:cNvSpPr>
          <p:nvPr>
            <p:ph type="sldNum" idx="12"/>
          </p:nvPr>
        </p:nvSpPr>
        <p:spPr>
          <a:xfrm>
            <a:off x="11293669" y="6318470"/>
            <a:ext cx="731409" cy="524663"/>
          </a:xfrm>
          <a:prstGeom prst="rect">
            <a:avLst/>
          </a:prstGeom>
        </p:spPr>
        <p:txBody>
          <a:bodyPr spcFirstLastPara="1" vert="horz" wrap="square" lIns="121868" tIns="121868" rIns="121868" bIns="121868" rtlCol="0" anchor="ctr" anchorCtr="0">
            <a:noAutofit/>
          </a:bodyPr>
          <a:lstStyle/>
          <a:p>
            <a:fld id="{00000000-1234-1234-1234-123412341234}" type="slidenum">
              <a:rPr lang="en"/>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IN" dirty="0"/>
              <a:t>You can use these methods in </a:t>
            </a:r>
            <a:r>
              <a:rPr lang="en-IN" dirty="0" err="1"/>
              <a:t>onDraw</a:t>
            </a:r>
            <a:r>
              <a:rPr lang="en-IN" dirty="0"/>
              <a:t>() method to create your own custom user interface.</a:t>
            </a:r>
            <a:endParaRPr lang="en-US" dirty="0"/>
          </a:p>
          <a:p>
            <a:pPr lvl="0"/>
            <a:r>
              <a:rPr lang="en-IN" dirty="0"/>
              <a:t>Drawing an animation with a View is the best option to draw simple graphics that do not need to change dynamically and are not a part of a performance-intensive game</a:t>
            </a:r>
            <a:r>
              <a:rPr lang="en-IN" dirty="0" smtClean="0"/>
              <a:t>.</a:t>
            </a:r>
          </a:p>
          <a:p>
            <a:pPr lvl="0"/>
            <a:r>
              <a:rPr lang="en-IN" dirty="0" smtClean="0"/>
              <a:t> </a:t>
            </a:r>
            <a:r>
              <a:rPr lang="en-IN" dirty="0"/>
              <a:t>It is used when user wants to display a static graphic or predefined animation.</a:t>
            </a:r>
            <a:endParaRPr lang="en-US" dirty="0"/>
          </a:p>
          <a:p>
            <a:pPr lvl="0"/>
            <a:r>
              <a:rPr lang="en-IN" dirty="0"/>
              <a:t>Drawing an animation with a Canvas is better option when your application needs to re-draw itself regularly. </a:t>
            </a:r>
            <a:endParaRPr lang="en-IN" dirty="0" smtClean="0"/>
          </a:p>
          <a:p>
            <a:pPr lvl="0"/>
            <a:r>
              <a:rPr lang="en-IN" dirty="0" smtClean="0"/>
              <a:t>For </a:t>
            </a:r>
            <a:r>
              <a:rPr lang="en-IN" dirty="0"/>
              <a:t>example video games should be drawing to the Canvas on its own.</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418287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2" y="533400"/>
            <a:ext cx="10563648" cy="609600"/>
          </a:xfrm>
        </p:spPr>
        <p:txBody>
          <a:bodyPr/>
          <a:lstStyle/>
          <a:p>
            <a:r>
              <a:rPr lang="en-US" dirty="0"/>
              <a:t>Sprucing up Mobile Apps</a:t>
            </a:r>
            <a:br>
              <a:rPr lang="en-US" dirty="0"/>
            </a:br>
            <a:endParaRPr lang="en-US" dirty="0"/>
          </a:p>
        </p:txBody>
      </p:sp>
      <p:sp>
        <p:nvSpPr>
          <p:cNvPr id="3" name="Content Placeholder 2"/>
          <p:cNvSpPr>
            <a:spLocks noGrp="1"/>
          </p:cNvSpPr>
          <p:nvPr>
            <p:ph idx="1"/>
          </p:nvPr>
        </p:nvSpPr>
        <p:spPr>
          <a:xfrm>
            <a:off x="1218882" y="1143000"/>
            <a:ext cx="10665222" cy="5105400"/>
          </a:xfrm>
        </p:spPr>
        <p:txBody>
          <a:bodyPr/>
          <a:lstStyle/>
          <a:p>
            <a:r>
              <a:rPr lang="en-US" b="1" dirty="0"/>
              <a:t>How to Spruce Up Mobile Application?</a:t>
            </a:r>
            <a:endParaRPr lang="en-US" dirty="0"/>
          </a:p>
          <a:p>
            <a:r>
              <a:rPr lang="en-US" dirty="0"/>
              <a:t>In this modern era, the use of apps is everywhere from healthcare to agriculture, education to music, food delivery to material buying, etc. </a:t>
            </a:r>
            <a:endParaRPr lang="en-US" dirty="0" smtClean="0"/>
          </a:p>
          <a:p>
            <a:r>
              <a:rPr lang="en-US" dirty="0" smtClean="0"/>
              <a:t>Today’s </a:t>
            </a:r>
            <a:r>
              <a:rPr lang="en-US" dirty="0"/>
              <a:t>world is incomplete without mobile apps. So as this technology is at the boom, so most people try to learn this technology </a:t>
            </a:r>
            <a:endParaRPr lang="en-US" dirty="0" smtClean="0"/>
          </a:p>
          <a:p>
            <a:r>
              <a:rPr lang="en-US" dirty="0" err="1" smtClean="0"/>
              <a:t>i.e</a:t>
            </a:r>
            <a:r>
              <a:rPr lang="en-US" dirty="0" smtClean="0"/>
              <a:t> </a:t>
            </a:r>
            <a:r>
              <a:rPr lang="en-US" dirty="0"/>
              <a:t>how to create apps, and they will learn it easily with very little difficulty. But the main difficulty occurs when we publish our app didn’t spruce up. </a:t>
            </a:r>
            <a:endParaRPr lang="en-US" dirty="0" smtClean="0"/>
          </a:p>
          <a:p>
            <a:r>
              <a:rPr lang="en-US" dirty="0" smtClean="0"/>
              <a:t>Everyday </a:t>
            </a:r>
            <a:r>
              <a:rPr lang="en-US" dirty="0"/>
              <a:t>apps are submitted to the Play Store or the Apps store on a large scale</a:t>
            </a:r>
            <a:r>
              <a:rPr lang="en-US" dirty="0" smtClean="0"/>
              <a:t>.</a:t>
            </a:r>
          </a:p>
          <a:p>
            <a:r>
              <a:rPr lang="en-US" dirty="0" smtClean="0"/>
              <a:t> </a:t>
            </a:r>
            <a:r>
              <a:rPr lang="en-US" dirty="0"/>
              <a:t>Although more than half of them are rejected or didn’t become popular even among less number of people. </a:t>
            </a:r>
            <a:endParaRPr lang="en-US" dirty="0" smtClean="0"/>
          </a:p>
          <a:p>
            <a:r>
              <a:rPr lang="en-US" dirty="0" smtClean="0"/>
              <a:t>The </a:t>
            </a:r>
            <a:r>
              <a:rPr lang="en-US" dirty="0"/>
              <a:t>main problem is that why these apps are not spruced up or failed because of their poor design or other minor but important rules. </a:t>
            </a:r>
          </a:p>
        </p:txBody>
      </p:sp>
    </p:spTree>
    <p:extLst>
      <p:ext uri="{BB962C8B-B14F-4D97-AF65-F5344CB8AC3E}">
        <p14:creationId xmlns:p14="http://schemas.microsoft.com/office/powerpoint/2010/main" val="446349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t>
            </a:r>
            <a:r>
              <a:rPr lang="en-US" dirty="0" smtClean="0"/>
              <a:t>ow </a:t>
            </a:r>
            <a:r>
              <a:rPr lang="en-US" dirty="0"/>
              <a:t>we will Spruce Up Our Mobile Application</a:t>
            </a:r>
          </a:p>
        </p:txBody>
      </p:sp>
      <p:sp>
        <p:nvSpPr>
          <p:cNvPr id="3" name="Content Placeholder 2"/>
          <p:cNvSpPr>
            <a:spLocks noGrp="1"/>
          </p:cNvSpPr>
          <p:nvPr>
            <p:ph idx="1"/>
          </p:nvPr>
        </p:nvSpPr>
        <p:spPr/>
        <p:txBody>
          <a:bodyPr/>
          <a:lstStyle/>
          <a:p>
            <a:r>
              <a:rPr lang="en-US" dirty="0" smtClean="0"/>
              <a:t> </a:t>
            </a:r>
            <a:r>
              <a:rPr lang="en-US" dirty="0"/>
              <a:t>Focus on Interactive Design</a:t>
            </a:r>
            <a:endParaRPr lang="en-US" b="1" dirty="0"/>
          </a:p>
          <a:p>
            <a:r>
              <a:rPr lang="en-US" dirty="0"/>
              <a:t> </a:t>
            </a:r>
            <a:r>
              <a:rPr lang="en-US" b="1" dirty="0"/>
              <a:t>Goal-Driven</a:t>
            </a:r>
            <a:r>
              <a:rPr lang="en-US" dirty="0"/>
              <a:t> Design</a:t>
            </a:r>
            <a:endParaRPr lang="en-US" b="1" dirty="0"/>
          </a:p>
          <a:p>
            <a:r>
              <a:rPr lang="en-US" dirty="0" smtClean="0"/>
              <a:t> </a:t>
            </a:r>
            <a:r>
              <a:rPr lang="en-US" dirty="0"/>
              <a:t>Desirability</a:t>
            </a:r>
            <a:endParaRPr lang="en-US" b="1" dirty="0"/>
          </a:p>
          <a:p>
            <a:r>
              <a:rPr lang="en-US" dirty="0"/>
              <a:t>Function Familiarity</a:t>
            </a:r>
            <a:endParaRPr lang="en-US" b="1" dirty="0"/>
          </a:p>
          <a:p>
            <a:r>
              <a:rPr lang="en-US" dirty="0" smtClean="0"/>
              <a:t> </a:t>
            </a:r>
            <a:r>
              <a:rPr lang="en-US" dirty="0"/>
              <a:t>Response to user</a:t>
            </a:r>
            <a:endParaRPr lang="en-US" b="1" dirty="0"/>
          </a:p>
          <a:p>
            <a:endParaRPr lang="en-US" dirty="0"/>
          </a:p>
        </p:txBody>
      </p:sp>
    </p:spTree>
    <p:extLst>
      <p:ext uri="{BB962C8B-B14F-4D97-AF65-F5344CB8AC3E}">
        <p14:creationId xmlns:p14="http://schemas.microsoft.com/office/powerpoint/2010/main" val="3212418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Focus on Interactive Design</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dirty="0"/>
              <a:t>design of your app is the major part that grabs more audience. </a:t>
            </a:r>
            <a:endParaRPr lang="en-US" dirty="0" smtClean="0"/>
          </a:p>
          <a:p>
            <a:r>
              <a:rPr lang="en-US" dirty="0" smtClean="0"/>
              <a:t>Here </a:t>
            </a:r>
            <a:r>
              <a:rPr lang="en-US" dirty="0"/>
              <a:t>the rule “First Impression is the Last Impression” works. </a:t>
            </a:r>
            <a:endParaRPr lang="en-US" dirty="0" smtClean="0"/>
          </a:p>
          <a:p>
            <a:r>
              <a:rPr lang="en-US" dirty="0" smtClean="0"/>
              <a:t>If </a:t>
            </a:r>
            <a:r>
              <a:rPr lang="en-US" dirty="0"/>
              <a:t>the User Interface of your app is not good, it may be possible that the engagement of People toward your app will fail. </a:t>
            </a:r>
            <a:endParaRPr lang="en-US" dirty="0" smtClean="0"/>
          </a:p>
          <a:p>
            <a:r>
              <a:rPr lang="en-US" dirty="0" smtClean="0"/>
              <a:t>Also</a:t>
            </a:r>
            <a:r>
              <a:rPr lang="en-US" dirty="0"/>
              <a:t>, if one’s app is really solving the major problem but having poor design will lead to a very less number of downloads. </a:t>
            </a:r>
            <a:endParaRPr lang="en-US" dirty="0" smtClean="0"/>
          </a:p>
          <a:p>
            <a:r>
              <a:rPr lang="en-US" dirty="0" smtClean="0"/>
              <a:t>So</a:t>
            </a:r>
            <a:r>
              <a:rPr lang="en-US" dirty="0"/>
              <a:t>, therefore the interactive design is important in order to please the end-user.</a:t>
            </a:r>
          </a:p>
          <a:p>
            <a:endParaRPr lang="en-US" dirty="0"/>
          </a:p>
        </p:txBody>
      </p:sp>
    </p:spTree>
    <p:extLst>
      <p:ext uri="{BB962C8B-B14F-4D97-AF65-F5344CB8AC3E}">
        <p14:creationId xmlns:p14="http://schemas.microsoft.com/office/powerpoint/2010/main" val="670322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Goal-Driven Design</a:t>
            </a:r>
            <a:br>
              <a:rPr lang="en-US" dirty="0"/>
            </a:br>
            <a:endParaRPr lang="en-US" dirty="0"/>
          </a:p>
        </p:txBody>
      </p:sp>
      <p:sp>
        <p:nvSpPr>
          <p:cNvPr id="3" name="Content Placeholder 2"/>
          <p:cNvSpPr>
            <a:spLocks noGrp="1"/>
          </p:cNvSpPr>
          <p:nvPr>
            <p:ph idx="1"/>
          </p:nvPr>
        </p:nvSpPr>
        <p:spPr/>
        <p:txBody>
          <a:bodyPr/>
          <a:lstStyle/>
          <a:p>
            <a:r>
              <a:rPr lang="en-US" dirty="0" smtClean="0"/>
              <a:t>While </a:t>
            </a:r>
            <a:r>
              <a:rPr lang="en-US" dirty="0"/>
              <a:t>solving a problem through app development one thing we have to take care of is the design that we are creating must be having Goal-Driven Design</a:t>
            </a:r>
            <a:r>
              <a:rPr lang="en-US" dirty="0" smtClean="0"/>
              <a:t>.</a:t>
            </a:r>
          </a:p>
          <a:p>
            <a:r>
              <a:rPr lang="en-US" dirty="0" smtClean="0"/>
              <a:t> </a:t>
            </a:r>
            <a:r>
              <a:rPr lang="en-US" dirty="0"/>
              <a:t>It means without knowing the target audience who will use this application, one can’t possibly design the application. </a:t>
            </a:r>
            <a:endParaRPr lang="en-US" dirty="0" smtClean="0"/>
          </a:p>
          <a:p>
            <a:r>
              <a:rPr lang="en-US" dirty="0" smtClean="0"/>
              <a:t>We </a:t>
            </a:r>
            <a:r>
              <a:rPr lang="en-US" dirty="0"/>
              <a:t>must know the audience like it is for Children, Adults, Technical Persons, or for Common Persons. </a:t>
            </a:r>
            <a:endParaRPr lang="en-US" dirty="0" smtClean="0"/>
          </a:p>
          <a:p>
            <a:r>
              <a:rPr lang="en-US" b="1" dirty="0" smtClean="0"/>
              <a:t>Example</a:t>
            </a:r>
            <a:r>
              <a:rPr lang="en-US" b="1" dirty="0"/>
              <a:t>:</a:t>
            </a:r>
            <a:r>
              <a:rPr lang="en-US" dirty="0"/>
              <a:t> If we are designing the app for Kids so must take care of the design and design it accordingly like adding attractive Images instead of using work, make it simple so that kids will interact easily.</a:t>
            </a:r>
          </a:p>
          <a:p>
            <a:endParaRPr lang="en-US" dirty="0"/>
          </a:p>
        </p:txBody>
      </p:sp>
    </p:spTree>
    <p:extLst>
      <p:ext uri="{BB962C8B-B14F-4D97-AF65-F5344CB8AC3E}">
        <p14:creationId xmlns:p14="http://schemas.microsoft.com/office/powerpoint/2010/main" val="3797286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Desirability</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dirty="0"/>
              <a:t>app’s interface will be usable or desirable enough. If one’s app design is not desirable, users won’t use it</a:t>
            </a:r>
            <a:r>
              <a:rPr lang="en-US" dirty="0" smtClean="0"/>
              <a:t>.</a:t>
            </a:r>
          </a:p>
          <a:p>
            <a:r>
              <a:rPr lang="en-US" dirty="0" smtClean="0"/>
              <a:t> </a:t>
            </a:r>
            <a:r>
              <a:rPr lang="en-US" dirty="0"/>
              <a:t>One’s app must be accessible and usable enough not for Technical but also for Novice persons. </a:t>
            </a:r>
            <a:endParaRPr lang="en-US" dirty="0" smtClean="0"/>
          </a:p>
          <a:p>
            <a:r>
              <a:rPr lang="en-US" dirty="0" smtClean="0"/>
              <a:t>Also</a:t>
            </a:r>
            <a:r>
              <a:rPr lang="en-US" dirty="0"/>
              <a:t>, the design of our app is designed in such a way that it is not only easy to use but also creative enough so that the target audience will not bore from it</a:t>
            </a:r>
            <a:r>
              <a:rPr lang="en-US" dirty="0" smtClean="0"/>
              <a:t>.</a:t>
            </a:r>
          </a:p>
          <a:p>
            <a:r>
              <a:rPr lang="en-US" dirty="0"/>
              <a:t> </a:t>
            </a:r>
            <a:r>
              <a:rPr lang="en-US" b="1" dirty="0"/>
              <a:t>Example:</a:t>
            </a:r>
            <a:r>
              <a:rPr lang="en-US" dirty="0"/>
              <a:t> In a simple Job search app, it would be expected that a user will sort out the job tags according to their specifications. </a:t>
            </a:r>
            <a:endParaRPr lang="en-US" dirty="0" smtClean="0"/>
          </a:p>
          <a:p>
            <a:r>
              <a:rPr lang="en-US" dirty="0" smtClean="0"/>
              <a:t>So </a:t>
            </a:r>
            <a:r>
              <a:rPr lang="en-US" dirty="0"/>
              <a:t>this feature will enhance the performance of it and users will extract desirable or useful out of the pool of data present on that app.</a:t>
            </a:r>
          </a:p>
          <a:p>
            <a:endParaRPr lang="en-US" dirty="0"/>
          </a:p>
        </p:txBody>
      </p:sp>
    </p:spTree>
    <p:extLst>
      <p:ext uri="{BB962C8B-B14F-4D97-AF65-F5344CB8AC3E}">
        <p14:creationId xmlns:p14="http://schemas.microsoft.com/office/powerpoint/2010/main" val="3706765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4.Function Familiarity</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dirty="0"/>
              <a:t>application that we are creating is suitable enough that every person didn’t face any difficulty regarding the functionality of it. </a:t>
            </a:r>
            <a:endParaRPr lang="en-US" dirty="0" smtClean="0"/>
          </a:p>
          <a:p>
            <a:r>
              <a:rPr lang="en-US" dirty="0" smtClean="0"/>
              <a:t>Simply </a:t>
            </a:r>
            <a:r>
              <a:rPr lang="en-US" dirty="0"/>
              <a:t>it would be user-friendly and users will know after clicking this button or widget where they will reach etc</a:t>
            </a:r>
            <a:r>
              <a:rPr lang="en-US" dirty="0" smtClean="0"/>
              <a:t>.</a:t>
            </a:r>
          </a:p>
          <a:p>
            <a:r>
              <a:rPr lang="en-US" dirty="0"/>
              <a:t> </a:t>
            </a:r>
            <a:r>
              <a:rPr lang="en-US" b="1" dirty="0"/>
              <a:t>Example</a:t>
            </a:r>
            <a:r>
              <a:rPr lang="en-US" dirty="0"/>
              <a:t>: In Social Media Apps, a novice user will easily understand how to upload photos, how to like or comment, and how to message. </a:t>
            </a:r>
            <a:endParaRPr lang="en-US" dirty="0" smtClean="0"/>
          </a:p>
          <a:p>
            <a:r>
              <a:rPr lang="en-US" dirty="0" smtClean="0"/>
              <a:t>Also </a:t>
            </a:r>
            <a:r>
              <a:rPr lang="en-US" dirty="0"/>
              <a:t>in tagging to someone a novice user will not use it because of </a:t>
            </a:r>
            <a:r>
              <a:rPr lang="en-US" dirty="0" err="1"/>
              <a:t>nonfamiliarity</a:t>
            </a:r>
            <a:r>
              <a:rPr lang="en-US" dirty="0"/>
              <a:t> with this functionality.  </a:t>
            </a:r>
          </a:p>
          <a:p>
            <a:endParaRPr lang="en-US" dirty="0"/>
          </a:p>
        </p:txBody>
      </p:sp>
    </p:spTree>
    <p:extLst>
      <p:ext uri="{BB962C8B-B14F-4D97-AF65-F5344CB8AC3E}">
        <p14:creationId xmlns:p14="http://schemas.microsoft.com/office/powerpoint/2010/main" val="4010432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Response to user</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dirty="0"/>
              <a:t>app should be designed in such a way that the app will respond to the user if he is doing incorrect action or missed something etc. </a:t>
            </a:r>
            <a:endParaRPr lang="en-US" dirty="0" smtClean="0"/>
          </a:p>
          <a:p>
            <a:r>
              <a:rPr lang="en-US" b="1" dirty="0" smtClean="0"/>
              <a:t>Example</a:t>
            </a:r>
            <a:r>
              <a:rPr lang="en-US" dirty="0"/>
              <a:t>: While filling data, the user will fill in his phone number for creating an account exceed the length, so this app should be smart enough to respond. </a:t>
            </a:r>
            <a:endParaRPr lang="en-US" dirty="0" smtClean="0"/>
          </a:p>
          <a:p>
            <a:r>
              <a:rPr lang="en-US" dirty="0" smtClean="0"/>
              <a:t>This </a:t>
            </a:r>
            <a:r>
              <a:rPr lang="en-US" dirty="0"/>
              <a:t>same occurs while setting up passwords, the app will efficiently respond in case of the week or strong password. </a:t>
            </a:r>
            <a:endParaRPr lang="en-US" dirty="0" smtClean="0"/>
          </a:p>
          <a:p>
            <a:r>
              <a:rPr lang="en-US" dirty="0" smtClean="0"/>
              <a:t>Also</a:t>
            </a:r>
            <a:r>
              <a:rPr lang="en-US" dirty="0"/>
              <a:t>, When someone messages us, we get notifications which is also a good example of App response to users. </a:t>
            </a:r>
          </a:p>
          <a:p>
            <a:endParaRPr lang="en-US" dirty="0"/>
          </a:p>
        </p:txBody>
      </p:sp>
    </p:spTree>
    <p:extLst>
      <p:ext uri="{BB962C8B-B14F-4D97-AF65-F5344CB8AC3E}">
        <p14:creationId xmlns:p14="http://schemas.microsoft.com/office/powerpoint/2010/main" val="1178113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2" y="533400"/>
            <a:ext cx="10563648" cy="609600"/>
          </a:xfrm>
        </p:spPr>
        <p:txBody>
          <a:bodyPr/>
          <a:lstStyle/>
          <a:p>
            <a:r>
              <a:rPr lang="en-US" dirty="0" smtClean="0"/>
              <a:t>6 </a:t>
            </a:r>
            <a:r>
              <a:rPr lang="en-US" dirty="0"/>
              <a:t>Color Selection</a:t>
            </a:r>
          </a:p>
        </p:txBody>
      </p:sp>
      <p:sp>
        <p:nvSpPr>
          <p:cNvPr id="3" name="Content Placeholder 2"/>
          <p:cNvSpPr>
            <a:spLocks noGrp="1"/>
          </p:cNvSpPr>
          <p:nvPr>
            <p:ph idx="1"/>
          </p:nvPr>
        </p:nvSpPr>
        <p:spPr>
          <a:xfrm>
            <a:off x="1218882" y="1219200"/>
            <a:ext cx="10665222" cy="5029200"/>
          </a:xfrm>
        </p:spPr>
        <p:txBody>
          <a:bodyPr>
            <a:normAutofit lnSpcReduction="10000"/>
          </a:bodyPr>
          <a:lstStyle/>
          <a:p>
            <a:r>
              <a:rPr lang="en-US" dirty="0" smtClean="0"/>
              <a:t>While </a:t>
            </a:r>
            <a:r>
              <a:rPr lang="en-US" dirty="0"/>
              <a:t>designing the app, our app should not only user-friendly or effective but also its success is depending upon the Color we choose. </a:t>
            </a:r>
            <a:endParaRPr lang="en-US" dirty="0" smtClean="0"/>
          </a:p>
          <a:p>
            <a:r>
              <a:rPr lang="en-US" dirty="0" smtClean="0"/>
              <a:t>The </a:t>
            </a:r>
            <a:r>
              <a:rPr lang="en-US" dirty="0"/>
              <a:t>app designer will follow Color trends in order to get maximum efficiency. Lets’ discuss some color with predefined meanings:</a:t>
            </a:r>
          </a:p>
          <a:p>
            <a:pPr lvl="0"/>
            <a:r>
              <a:rPr lang="en-US" dirty="0"/>
              <a:t>Red Color Simply implies to Call to Action, or it is also used where some cases are impulsive.</a:t>
            </a:r>
          </a:p>
          <a:p>
            <a:pPr lvl="0"/>
            <a:r>
              <a:rPr lang="en-US" dirty="0"/>
              <a:t>The yellow color implies optimism and delight.</a:t>
            </a:r>
          </a:p>
          <a:p>
            <a:pPr lvl="0"/>
            <a:r>
              <a:rPr lang="en-US" dirty="0"/>
              <a:t>Green color associate with Nature and Environment. Also, green color also associated with Money or wealth.</a:t>
            </a:r>
          </a:p>
          <a:p>
            <a:pPr lvl="0"/>
            <a:r>
              <a:rPr lang="en-US" dirty="0"/>
              <a:t>Orange represents excitement and enthusiasm.</a:t>
            </a:r>
          </a:p>
          <a:p>
            <a:pPr lvl="0"/>
            <a:r>
              <a:rPr lang="en-US" dirty="0"/>
              <a:t>Blue Color determines Security and Prosperity.</a:t>
            </a:r>
          </a:p>
          <a:p>
            <a:r>
              <a:rPr lang="en-US" dirty="0"/>
              <a:t>In various play store’s, users will download the unknown app on the basis of the first appearance of the Icon of the app. </a:t>
            </a:r>
            <a:endParaRPr lang="en-US" dirty="0" smtClean="0"/>
          </a:p>
          <a:p>
            <a:r>
              <a:rPr lang="en-US" dirty="0" smtClean="0"/>
              <a:t>The </a:t>
            </a:r>
            <a:r>
              <a:rPr lang="en-US" dirty="0"/>
              <a:t>type of color for the Icon of App will depend upon what type of service we are providing to users. </a:t>
            </a:r>
            <a:endParaRPr lang="en-US" dirty="0" smtClean="0"/>
          </a:p>
          <a:p>
            <a:r>
              <a:rPr lang="en-US" dirty="0" smtClean="0"/>
              <a:t>So </a:t>
            </a:r>
            <a:r>
              <a:rPr lang="en-US" dirty="0"/>
              <a:t>the color of our Application icon and used in the User Interface really spruce up Mobile Application.</a:t>
            </a:r>
          </a:p>
          <a:p>
            <a:endParaRPr lang="en-US" dirty="0"/>
          </a:p>
        </p:txBody>
      </p:sp>
    </p:spTree>
    <p:extLst>
      <p:ext uri="{BB962C8B-B14F-4D97-AF65-F5344CB8AC3E}">
        <p14:creationId xmlns:p14="http://schemas.microsoft.com/office/powerpoint/2010/main" val="2887346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Android graphics</a:t>
            </a:r>
            <a:r>
              <a:rPr lang="en-US" dirty="0"/>
              <a:t/>
            </a:r>
            <a:br>
              <a:rPr lang="en-US" dirty="0"/>
            </a:br>
            <a:endParaRPr lang="en-US" dirty="0"/>
          </a:p>
        </p:txBody>
      </p:sp>
      <p:sp>
        <p:nvSpPr>
          <p:cNvPr id="3" name="Content Placeholder 2"/>
          <p:cNvSpPr>
            <a:spLocks noGrp="1"/>
          </p:cNvSpPr>
          <p:nvPr>
            <p:ph idx="1"/>
          </p:nvPr>
        </p:nvSpPr>
        <p:spPr/>
        <p:txBody>
          <a:bodyPr/>
          <a:lstStyle/>
          <a:p>
            <a:pPr lvl="0"/>
            <a:r>
              <a:rPr lang="en-IN" dirty="0"/>
              <a:t>Android provides a huge set of 2D-drawing APIs that allow you to create graphics.</a:t>
            </a:r>
            <a:endParaRPr lang="en-US" dirty="0"/>
          </a:p>
          <a:p>
            <a:pPr lvl="0"/>
            <a:r>
              <a:rPr lang="en-IN" dirty="0"/>
              <a:t>Android has got visually appealing graphics and mind blowing animations.</a:t>
            </a:r>
            <a:endParaRPr lang="en-US" dirty="0"/>
          </a:p>
          <a:p>
            <a:pPr lvl="0"/>
            <a:r>
              <a:rPr lang="en-IN" dirty="0"/>
              <a:t>The Android framework provides a rich set of powerful APIS for applying animation to UI elements and graphics as well as drawing custom 2D and 3D graphics.</a:t>
            </a:r>
            <a:endParaRPr lang="en-US" dirty="0"/>
          </a:p>
          <a:p>
            <a:endParaRPr lang="en-US" dirty="0"/>
          </a:p>
        </p:txBody>
      </p:sp>
    </p:spTree>
    <p:extLst>
      <p:ext uri="{BB962C8B-B14F-4D97-AF65-F5344CB8AC3E}">
        <p14:creationId xmlns:p14="http://schemas.microsoft.com/office/powerpoint/2010/main" val="976478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Following are the three animation systems used in Android applications:</a:t>
            </a:r>
            <a:br>
              <a:rPr lang="en-IN" dirty="0"/>
            </a:br>
            <a:endParaRPr lang="en-US" dirty="0"/>
          </a:p>
        </p:txBody>
      </p:sp>
      <p:sp>
        <p:nvSpPr>
          <p:cNvPr id="3" name="Content Placeholder 2"/>
          <p:cNvSpPr>
            <a:spLocks noGrp="1"/>
          </p:cNvSpPr>
          <p:nvPr>
            <p:ph idx="1"/>
          </p:nvPr>
        </p:nvSpPr>
        <p:spPr/>
        <p:txBody>
          <a:bodyPr/>
          <a:lstStyle/>
          <a:p>
            <a:r>
              <a:rPr lang="en-IN" dirty="0"/>
              <a:t>1. Property Animation</a:t>
            </a:r>
            <a:br>
              <a:rPr lang="en-IN" dirty="0"/>
            </a:br>
            <a:r>
              <a:rPr lang="en-IN" dirty="0"/>
              <a:t>2. View Animation</a:t>
            </a:r>
            <a:br>
              <a:rPr lang="en-IN" dirty="0"/>
            </a:br>
            <a:r>
              <a:rPr lang="en-IN" dirty="0"/>
              <a:t>3. </a:t>
            </a:r>
            <a:r>
              <a:rPr lang="en-IN" dirty="0" smtClean="0"/>
              <a:t>Draw able </a:t>
            </a:r>
            <a:r>
              <a:rPr lang="en-IN" dirty="0"/>
              <a:t>Animation</a:t>
            </a:r>
            <a:br>
              <a:rPr lang="en-IN" dirty="0"/>
            </a:br>
            <a:r>
              <a:rPr lang="en-IN" dirty="0"/>
              <a:t/>
            </a:r>
            <a:br>
              <a:rPr lang="en-IN" dirty="0"/>
            </a:br>
            <a:endParaRPr lang="en-US" dirty="0"/>
          </a:p>
        </p:txBody>
      </p:sp>
    </p:spTree>
    <p:extLst>
      <p:ext uri="{BB962C8B-B14F-4D97-AF65-F5344CB8AC3E}">
        <p14:creationId xmlns:p14="http://schemas.microsoft.com/office/powerpoint/2010/main" val="1381621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Property Animation</a:t>
            </a:r>
            <a:r>
              <a:rPr lang="en-US" dirty="0"/>
              <a:t/>
            </a:r>
            <a:br>
              <a:rPr lang="en-US" dirty="0"/>
            </a:br>
            <a:endParaRPr lang="en-US" dirty="0"/>
          </a:p>
        </p:txBody>
      </p:sp>
      <p:sp>
        <p:nvSpPr>
          <p:cNvPr id="3" name="Content Placeholder 2"/>
          <p:cNvSpPr>
            <a:spLocks noGrp="1"/>
          </p:cNvSpPr>
          <p:nvPr>
            <p:ph idx="1"/>
          </p:nvPr>
        </p:nvSpPr>
        <p:spPr/>
        <p:txBody>
          <a:bodyPr/>
          <a:lstStyle/>
          <a:p>
            <a:r>
              <a:rPr lang="en-IN" dirty="0" smtClean="0"/>
              <a:t>Property </a:t>
            </a:r>
            <a:r>
              <a:rPr lang="en-IN" dirty="0"/>
              <a:t>animation is the preferred method of animation in Android.</a:t>
            </a:r>
            <a:endParaRPr lang="en-US" dirty="0"/>
          </a:p>
          <a:p>
            <a:pPr lvl="0"/>
            <a:r>
              <a:rPr lang="en-IN" dirty="0"/>
              <a:t>This animation is the robust framework which lets you animate any properties of any objects, view or non-view objects.</a:t>
            </a:r>
            <a:endParaRPr lang="en-US" dirty="0"/>
          </a:p>
          <a:p>
            <a:pPr lvl="0"/>
            <a:r>
              <a:rPr lang="en-IN" dirty="0"/>
              <a:t>The </a:t>
            </a:r>
            <a:r>
              <a:rPr lang="en-IN" b="1" dirty="0" smtClean="0"/>
              <a:t>android. Animation</a:t>
            </a:r>
            <a:r>
              <a:rPr lang="en-IN" dirty="0"/>
              <a:t> provides classes which handle property animation.</a:t>
            </a:r>
            <a:endParaRPr lang="en-US" dirty="0"/>
          </a:p>
          <a:p>
            <a:endParaRPr lang="en-US" dirty="0"/>
          </a:p>
        </p:txBody>
      </p:sp>
    </p:spTree>
    <p:extLst>
      <p:ext uri="{BB962C8B-B14F-4D97-AF65-F5344CB8AC3E}">
        <p14:creationId xmlns:p14="http://schemas.microsoft.com/office/powerpoint/2010/main" val="1402548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View Animation</a:t>
            </a:r>
            <a:r>
              <a:rPr lang="en-US" dirty="0"/>
              <a:t/>
            </a:r>
            <a:br>
              <a:rPr lang="en-US" dirty="0"/>
            </a:br>
            <a:endParaRPr lang="en-US" dirty="0"/>
          </a:p>
        </p:txBody>
      </p:sp>
      <p:sp>
        <p:nvSpPr>
          <p:cNvPr id="3" name="Content Placeholder 2"/>
          <p:cNvSpPr>
            <a:spLocks noGrp="1"/>
          </p:cNvSpPr>
          <p:nvPr>
            <p:ph idx="1"/>
          </p:nvPr>
        </p:nvSpPr>
        <p:spPr/>
        <p:txBody>
          <a:bodyPr/>
          <a:lstStyle/>
          <a:p>
            <a:pPr lvl="0"/>
            <a:r>
              <a:rPr lang="en-IN" dirty="0" smtClean="0"/>
              <a:t>View </a:t>
            </a:r>
            <a:r>
              <a:rPr lang="en-IN" dirty="0"/>
              <a:t>Animation is also called as </a:t>
            </a:r>
            <a:r>
              <a:rPr lang="en-IN" b="1" dirty="0"/>
              <a:t>Tween Animation.</a:t>
            </a:r>
            <a:endParaRPr lang="en-US" dirty="0"/>
          </a:p>
          <a:p>
            <a:pPr lvl="0"/>
            <a:r>
              <a:rPr lang="en-IN" dirty="0"/>
              <a:t>The </a:t>
            </a:r>
            <a:r>
              <a:rPr lang="en-IN" b="1" dirty="0" err="1"/>
              <a:t>android.view.animation</a:t>
            </a:r>
            <a:r>
              <a:rPr lang="en-IN" dirty="0"/>
              <a:t> provides classes which handle view animation.</a:t>
            </a:r>
            <a:endParaRPr lang="en-US" dirty="0"/>
          </a:p>
          <a:p>
            <a:pPr lvl="0"/>
            <a:r>
              <a:rPr lang="en-IN" dirty="0"/>
              <a:t>This animation can be used to animate the content of a view.</a:t>
            </a:r>
            <a:endParaRPr lang="en-US" dirty="0"/>
          </a:p>
          <a:p>
            <a:r>
              <a:rPr lang="en-IN" dirty="0"/>
              <a:t>It is limited to simple transformation such as moving, re-sizing and rotation, but not its background </a:t>
            </a:r>
            <a:r>
              <a:rPr lang="en-IN" dirty="0" err="1"/>
              <a:t>color</a:t>
            </a:r>
            <a:r>
              <a:rPr lang="en-IN" dirty="0"/>
              <a:t>.</a:t>
            </a:r>
            <a:endParaRPr lang="en-US" dirty="0"/>
          </a:p>
        </p:txBody>
      </p:sp>
    </p:spTree>
    <p:extLst>
      <p:ext uri="{BB962C8B-B14F-4D97-AF65-F5344CB8AC3E}">
        <p14:creationId xmlns:p14="http://schemas.microsoft.com/office/powerpoint/2010/main" val="3672451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Draw able </a:t>
            </a:r>
            <a:r>
              <a:rPr lang="en-IN" dirty="0"/>
              <a:t>Animation</a:t>
            </a:r>
            <a:r>
              <a:rPr lang="en-US" dirty="0"/>
              <a:t/>
            </a:r>
            <a:br>
              <a:rPr lang="en-US" dirty="0"/>
            </a:br>
            <a:endParaRPr lang="en-US" dirty="0"/>
          </a:p>
        </p:txBody>
      </p:sp>
      <p:sp>
        <p:nvSpPr>
          <p:cNvPr id="3" name="Content Placeholder 2"/>
          <p:cNvSpPr>
            <a:spLocks noGrp="1"/>
          </p:cNvSpPr>
          <p:nvPr>
            <p:ph idx="1"/>
          </p:nvPr>
        </p:nvSpPr>
        <p:spPr/>
        <p:txBody>
          <a:bodyPr/>
          <a:lstStyle/>
          <a:p>
            <a:pPr lvl="0"/>
            <a:r>
              <a:rPr lang="en-IN" dirty="0" err="1" smtClean="0"/>
              <a:t>Drawable</a:t>
            </a:r>
            <a:r>
              <a:rPr lang="en-IN" dirty="0" smtClean="0"/>
              <a:t> </a:t>
            </a:r>
            <a:r>
              <a:rPr lang="en-IN" dirty="0"/>
              <a:t>animation is implemented using the </a:t>
            </a:r>
            <a:r>
              <a:rPr lang="en-IN" dirty="0" err="1"/>
              <a:t>AnimationDrawable</a:t>
            </a:r>
            <a:r>
              <a:rPr lang="en-IN" dirty="0"/>
              <a:t> class.</a:t>
            </a:r>
            <a:endParaRPr lang="en-US" dirty="0"/>
          </a:p>
          <a:p>
            <a:pPr lvl="0"/>
            <a:r>
              <a:rPr lang="en-IN" dirty="0"/>
              <a:t>This animation works by displaying a running sequence of '</a:t>
            </a:r>
            <a:r>
              <a:rPr lang="en-IN" dirty="0" err="1"/>
              <a:t>Drawable</a:t>
            </a:r>
            <a:r>
              <a:rPr lang="en-IN" dirty="0"/>
              <a:t>' resources that is images, frame by frame inside a view object.</a:t>
            </a:r>
            <a:endParaRPr lang="en-US" dirty="0"/>
          </a:p>
          <a:p>
            <a:endParaRPr lang="en-US" dirty="0"/>
          </a:p>
        </p:txBody>
      </p:sp>
    </p:spTree>
    <p:extLst>
      <p:ext uri="{BB962C8B-B14F-4D97-AF65-F5344CB8AC3E}">
        <p14:creationId xmlns:p14="http://schemas.microsoft.com/office/powerpoint/2010/main" val="973883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Canvas</a:t>
            </a:r>
            <a:r>
              <a:rPr lang="en-US" dirty="0"/>
              <a:t/>
            </a:r>
            <a:br>
              <a:rPr lang="en-US" dirty="0"/>
            </a:br>
            <a:endParaRPr lang="en-US" dirty="0"/>
          </a:p>
        </p:txBody>
      </p:sp>
      <p:sp>
        <p:nvSpPr>
          <p:cNvPr id="3" name="Content Placeholder 2"/>
          <p:cNvSpPr>
            <a:spLocks noGrp="1"/>
          </p:cNvSpPr>
          <p:nvPr>
            <p:ph idx="1"/>
          </p:nvPr>
        </p:nvSpPr>
        <p:spPr/>
        <p:txBody>
          <a:bodyPr/>
          <a:lstStyle/>
          <a:p>
            <a:pPr lvl="0"/>
            <a:r>
              <a:rPr lang="en-IN" dirty="0"/>
              <a:t>Android graphics provides low level graphics tools such as canvases, </a:t>
            </a:r>
            <a:r>
              <a:rPr lang="en-IN" dirty="0" err="1"/>
              <a:t>color</a:t>
            </a:r>
            <a:r>
              <a:rPr lang="en-IN" dirty="0"/>
              <a:t>, filters, points and rectangles which handle drawing to the screen directly.</a:t>
            </a:r>
            <a:endParaRPr lang="en-US" dirty="0"/>
          </a:p>
          <a:p>
            <a:pPr lvl="0"/>
            <a:r>
              <a:rPr lang="en-IN" dirty="0"/>
              <a:t>The Android framework provides a set of 2D-DRAWING APIs which allows user to provide own custom graphics onto a canvas or to modify existing views to customize their look and feel.</a:t>
            </a:r>
            <a:endParaRPr lang="en-US" dirty="0"/>
          </a:p>
          <a:p>
            <a:endParaRPr lang="en-US" dirty="0"/>
          </a:p>
        </p:txBody>
      </p:sp>
    </p:spTree>
    <p:extLst>
      <p:ext uri="{BB962C8B-B14F-4D97-AF65-F5344CB8AC3E}">
        <p14:creationId xmlns:p14="http://schemas.microsoft.com/office/powerpoint/2010/main" val="2463967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There are two ways to draw 2D graphics,</a:t>
            </a:r>
            <a:endParaRPr lang="en-US" dirty="0"/>
          </a:p>
        </p:txBody>
      </p:sp>
      <p:sp>
        <p:nvSpPr>
          <p:cNvPr id="3" name="Content Placeholder 2"/>
          <p:cNvSpPr>
            <a:spLocks noGrp="1"/>
          </p:cNvSpPr>
          <p:nvPr>
            <p:ph idx="1"/>
          </p:nvPr>
        </p:nvSpPr>
        <p:spPr/>
        <p:txBody>
          <a:bodyPr/>
          <a:lstStyle/>
          <a:p>
            <a:pPr marL="0" indent="0">
              <a:buNone/>
            </a:pPr>
            <a:r>
              <a:rPr lang="en-IN" dirty="0"/>
              <a:t/>
            </a:r>
            <a:br>
              <a:rPr lang="en-IN" dirty="0"/>
            </a:br>
            <a:r>
              <a:rPr lang="en-IN" dirty="0"/>
              <a:t>1. Draw your animation into a View object from your layout</a:t>
            </a:r>
            <a:r>
              <a:rPr lang="en-IN" dirty="0" smtClean="0"/>
              <a:t>.</a:t>
            </a:r>
          </a:p>
          <a:p>
            <a:pPr marL="0" indent="0">
              <a:buNone/>
            </a:pPr>
            <a:r>
              <a:rPr lang="en-IN" dirty="0"/>
              <a:t/>
            </a:r>
            <a:br>
              <a:rPr lang="en-IN" dirty="0"/>
            </a:br>
            <a:r>
              <a:rPr lang="en-IN" dirty="0"/>
              <a:t>2. Draw your animation directly to a Canvas.</a:t>
            </a:r>
            <a:br>
              <a:rPr lang="en-IN" dirty="0"/>
            </a:br>
            <a:endParaRPr lang="en-US" dirty="0"/>
          </a:p>
        </p:txBody>
      </p:sp>
    </p:spTree>
    <p:extLst>
      <p:ext uri="{BB962C8B-B14F-4D97-AF65-F5344CB8AC3E}">
        <p14:creationId xmlns:p14="http://schemas.microsoft.com/office/powerpoint/2010/main" val="168002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Some of the important methods of Canvas Class are as follows</a:t>
            </a:r>
            <a:endParaRPr lang="en-US" dirty="0"/>
          </a:p>
        </p:txBody>
      </p:sp>
      <p:sp>
        <p:nvSpPr>
          <p:cNvPr id="3" name="Content Placeholder 2"/>
          <p:cNvSpPr>
            <a:spLocks noGrp="1"/>
          </p:cNvSpPr>
          <p:nvPr>
            <p:ph idx="1"/>
          </p:nvPr>
        </p:nvSpPr>
        <p:spPr/>
        <p:txBody>
          <a:bodyPr/>
          <a:lstStyle/>
          <a:p>
            <a:pPr marL="0" indent="0">
              <a:buNone/>
            </a:pPr>
            <a:r>
              <a:rPr lang="en-IN" dirty="0"/>
              <a:t/>
            </a:r>
            <a:br>
              <a:rPr lang="en-IN" dirty="0"/>
            </a:br>
            <a:r>
              <a:rPr lang="en-IN" dirty="0"/>
              <a:t>i) </a:t>
            </a:r>
            <a:r>
              <a:rPr lang="en-IN" dirty="0" err="1"/>
              <a:t>drawText</a:t>
            </a:r>
            <a:r>
              <a:rPr lang="en-IN" dirty="0"/>
              <a:t>()</a:t>
            </a:r>
            <a:br>
              <a:rPr lang="en-IN" dirty="0"/>
            </a:br>
            <a:r>
              <a:rPr lang="en-IN" dirty="0"/>
              <a:t>ii) </a:t>
            </a:r>
            <a:r>
              <a:rPr lang="en-IN" dirty="0" err="1"/>
              <a:t>drawRoundRect</a:t>
            </a:r>
            <a:r>
              <a:rPr lang="en-IN" dirty="0"/>
              <a:t>()</a:t>
            </a:r>
            <a:br>
              <a:rPr lang="en-IN" dirty="0"/>
            </a:br>
            <a:r>
              <a:rPr lang="en-IN" dirty="0"/>
              <a:t>iii) </a:t>
            </a:r>
            <a:r>
              <a:rPr lang="en-IN" dirty="0" err="1"/>
              <a:t>drawCircle</a:t>
            </a:r>
            <a:r>
              <a:rPr lang="en-IN" dirty="0"/>
              <a:t>()</a:t>
            </a:r>
            <a:br>
              <a:rPr lang="en-IN" dirty="0"/>
            </a:br>
            <a:r>
              <a:rPr lang="en-IN" dirty="0"/>
              <a:t>iv) </a:t>
            </a:r>
            <a:r>
              <a:rPr lang="en-IN" dirty="0" err="1"/>
              <a:t>drawRect</a:t>
            </a:r>
            <a:r>
              <a:rPr lang="en-IN" dirty="0"/>
              <a:t>()</a:t>
            </a:r>
            <a:br>
              <a:rPr lang="en-IN" dirty="0"/>
            </a:br>
            <a:r>
              <a:rPr lang="en-IN" dirty="0"/>
              <a:t>v) </a:t>
            </a:r>
            <a:r>
              <a:rPr lang="en-IN" dirty="0" err="1"/>
              <a:t>drawBitmap</a:t>
            </a:r>
            <a:r>
              <a:rPr lang="en-IN" dirty="0"/>
              <a:t>()</a:t>
            </a:r>
            <a:br>
              <a:rPr lang="en-IN" dirty="0"/>
            </a:br>
            <a:r>
              <a:rPr lang="en-IN" dirty="0"/>
              <a:t>vi) </a:t>
            </a:r>
            <a:r>
              <a:rPr lang="en-IN" dirty="0" err="1"/>
              <a:t>drawARGB</a:t>
            </a:r>
            <a:r>
              <a:rPr lang="en-IN" dirty="0"/>
              <a:t>()</a:t>
            </a:r>
            <a:endParaRPr lang="en-US" dirty="0"/>
          </a:p>
        </p:txBody>
      </p:sp>
    </p:spTree>
    <p:extLst>
      <p:ext uri="{BB962C8B-B14F-4D97-AF65-F5344CB8AC3E}">
        <p14:creationId xmlns:p14="http://schemas.microsoft.com/office/powerpoint/2010/main" val="2636476459"/>
      </p:ext>
    </p:extLst>
  </p:cSld>
  <p:clrMapOvr>
    <a:masterClrMapping/>
  </p:clrMapOvr>
</p:sld>
</file>

<file path=ppt/theme/theme1.xml><?xml version="1.0" encoding="utf-8"?>
<a:theme xmlns:a="http://schemas.openxmlformats.org/drawingml/2006/main" name="FORMAT_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539</TotalTime>
  <Words>1009</Words>
  <Application>Microsoft Office PowerPoint</Application>
  <PresentationFormat>Custom</PresentationFormat>
  <Paragraphs>85</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Cambria</vt:lpstr>
      <vt:lpstr>Times New Roman</vt:lpstr>
      <vt:lpstr>Wingdings</vt:lpstr>
      <vt:lpstr>FORMAT_PPT</vt:lpstr>
      <vt:lpstr>Introduction to Android graphics </vt:lpstr>
      <vt:lpstr>Introduction to Android graphics </vt:lpstr>
      <vt:lpstr>Following are the three animation systems used in Android applications: </vt:lpstr>
      <vt:lpstr>Property Animation </vt:lpstr>
      <vt:lpstr>View Animation </vt:lpstr>
      <vt:lpstr>Draw able Animation </vt:lpstr>
      <vt:lpstr>Canvas </vt:lpstr>
      <vt:lpstr>There are two ways to draw 2D graphics,</vt:lpstr>
      <vt:lpstr>Some of the important methods of Canvas Class are as follows</vt:lpstr>
      <vt:lpstr>PowerPoint Presentation</vt:lpstr>
      <vt:lpstr>Sprucing up Mobile Apps </vt:lpstr>
      <vt:lpstr>How we will Spruce Up Our Mobile Application</vt:lpstr>
      <vt:lpstr>1. Focus on Interactive Design </vt:lpstr>
      <vt:lpstr>2. Goal-Driven Design </vt:lpstr>
      <vt:lpstr>3. Desirability </vt:lpstr>
      <vt:lpstr>4.Function Familiarity </vt:lpstr>
      <vt:lpstr>5. Response to user </vt:lpstr>
      <vt:lpstr>6 Color Selection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hcl</dc:creator>
  <cp:lastModifiedBy>RAHUL KUMAR</cp:lastModifiedBy>
  <cp:revision>23</cp:revision>
  <dcterms:created xsi:type="dcterms:W3CDTF">2021-01-02T06:26:00Z</dcterms:created>
  <dcterms:modified xsi:type="dcterms:W3CDTF">2023-05-31T18:03:13Z</dcterms:modified>
</cp:coreProperties>
</file>