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87" r:id="rId2"/>
    <p:sldId id="343" r:id="rId3"/>
    <p:sldId id="344" r:id="rId4"/>
    <p:sldId id="345" r:id="rId5"/>
    <p:sldId id="346" r:id="rId6"/>
    <p:sldId id="347" r:id="rId7"/>
    <p:sldId id="348" r:id="rId8"/>
    <p:sldId id="349" r:id="rId9"/>
    <p:sldId id="350" r:id="rId10"/>
    <p:sldId id="351" r:id="rId11"/>
    <p:sldId id="352" r:id="rId12"/>
    <p:sldId id="353" r:id="rId13"/>
    <p:sldId id="354" r:id="rId14"/>
    <p:sldId id="355" r:id="rId1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1" autoAdjust="0"/>
    <p:restoredTop sz="94660"/>
  </p:normalViewPr>
  <p:slideViewPr>
    <p:cSldViewPr>
      <p:cViewPr varScale="1">
        <p:scale>
          <a:sx n="93" d="100"/>
          <a:sy n="93" d="100"/>
        </p:scale>
        <p:origin x="307" y="53"/>
      </p:cViewPr>
      <p:guideLst>
        <p:guide orient="horz" pos="2160"/>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2203CD-06F1-4AAE-99B4-98AB14932AB9}" type="datetimeFigureOut">
              <a:rPr lang="en-US" smtClean="0"/>
              <a:pPr/>
              <a:t>5/31/2023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815289-16C7-4B75-A914-702E2746BFA3}" type="slidenum">
              <a:rPr lang="en-US" smtClean="0"/>
              <a:pPr/>
              <a:t>‹#›</a:t>
            </a:fld>
            <a:endParaRPr lang="en-US"/>
          </a:p>
        </p:txBody>
      </p:sp>
    </p:spTree>
    <p:extLst>
      <p:ext uri="{BB962C8B-B14F-4D97-AF65-F5344CB8AC3E}">
        <p14:creationId xmlns:p14="http://schemas.microsoft.com/office/powerpoint/2010/main" val="695945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9" name="Shape 2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useBgFill="1">
        <p:nvSpPr>
          <p:cNvPr id="2" name="Title 1"/>
          <p:cNvSpPr>
            <a:spLocks noGrp="1"/>
          </p:cNvSpPr>
          <p:nvPr>
            <p:ph type="ctrTitle"/>
          </p:nvPr>
        </p:nvSpPr>
        <p:spPr>
          <a:xfrm>
            <a:off x="1523603" y="3429000"/>
            <a:ext cx="10360501"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a:t>Click to edit Master title style</a:t>
            </a:r>
            <a:endParaRPr lang="en-US" dirty="0"/>
          </a:p>
        </p:txBody>
      </p:sp>
      <p:sp>
        <p:nvSpPr>
          <p:cNvPr id="4"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F09BDC08-60F1-4F55-8D07-82CB20413114}" type="datetimeFigureOut">
              <a:rPr lang="en-US"/>
              <a:pPr>
                <a:defRPr/>
              </a:pPr>
              <a:t>5/31/2023</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19B967E-0E2F-4C98-9E09-E7D2D0321E5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2" name="Vertical Title 1"/>
          <p:cNvSpPr>
            <a:spLocks noGrp="1"/>
          </p:cNvSpPr>
          <p:nvPr>
            <p:ph type="title" orient="vert"/>
          </p:nvPr>
        </p:nvSpPr>
        <p:spPr>
          <a:xfrm>
            <a:off x="8836898" y="274640"/>
            <a:ext cx="2742486"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40"/>
            <a:ext cx="802431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B5B184EA-2F31-4789-BD55-7FB28CBDC7E2}" type="datetimeFigureOut">
              <a:rPr lang="en-US"/>
              <a:pPr>
                <a:defRPr/>
              </a:pPr>
              <a:t>5/31/2023</a:t>
            </a:fld>
            <a:endParaRPr lang="en-US"/>
          </a:p>
        </p:txBody>
      </p:sp>
      <p:sp>
        <p:nvSpPr>
          <p:cNvPr id="6"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BD295FE-1EC8-446A-9B31-C60776D272A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41728" y="88902"/>
            <a:ext cx="10356269" cy="1139825"/>
          </a:xfrm>
          <a:prstGeom prst="rect">
            <a:avLst/>
          </a:prstGeom>
        </p:spPr>
        <p:txBody>
          <a:bodyPr/>
          <a:lstStyle/>
          <a:p>
            <a:r>
              <a:rPr lang="en-US"/>
              <a:t>Click to edit Master title style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7"/>
            <a:ext cx="10360501"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441" y="6356352"/>
            <a:ext cx="2844059" cy="365125"/>
          </a:xfrm>
          <a:prstGeom prst="rect">
            <a:avLst/>
          </a:prstGeom>
        </p:spPr>
        <p:txBody>
          <a:bodyPr/>
          <a:lstStyle>
            <a:lvl1pPr>
              <a:defRPr/>
            </a:lvl1pPr>
          </a:lstStyle>
          <a:p>
            <a:pPr>
              <a:defRPr/>
            </a:pPr>
            <a:fld id="{C2575908-D241-4D5B-B573-55F96F624A2D}" type="datetimeFigureOut">
              <a:rPr lang="en-US"/>
              <a:pPr>
                <a:defRPr/>
              </a:pPr>
              <a:t>5/31/2023</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08DBA54-E458-4905-8D1B-8EB2FD3A82AC}"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rgbClr val="FFFFFF"/>
        </a:solidFill>
        <a:effectLst/>
      </p:bgPr>
    </p:bg>
    <p:spTree>
      <p:nvGrpSpPr>
        <p:cNvPr id="1" name="Shape 23"/>
        <p:cNvGrpSpPr/>
        <p:nvPr/>
      </p:nvGrpSpPr>
      <p:grpSpPr>
        <a:xfrm>
          <a:off x="0" y="0"/>
          <a:ext cx="0" cy="0"/>
          <a:chOff x="0" y="0"/>
          <a:chExt cx="0" cy="0"/>
        </a:xfrm>
      </p:grpSpPr>
      <p:sp>
        <p:nvSpPr>
          <p:cNvPr id="24" name="Shape 24"/>
          <p:cNvSpPr/>
          <p:nvPr/>
        </p:nvSpPr>
        <p:spPr>
          <a:xfrm>
            <a:off x="-14929" y="-50433"/>
            <a:ext cx="12203621" cy="1358000"/>
          </a:xfrm>
          <a:prstGeom prst="rect">
            <a:avLst/>
          </a:prstGeom>
          <a:solidFill>
            <a:srgbClr val="4CAF50"/>
          </a:solidFill>
          <a:ln>
            <a:noFill/>
          </a:ln>
        </p:spPr>
        <p:txBody>
          <a:bodyPr spcFirstLastPara="1" wrap="square" lIns="121868" tIns="121868" rIns="121868" bIns="121868" anchor="ctr" anchorCtr="0">
            <a:noAutofit/>
          </a:bodyPr>
          <a:lstStyle/>
          <a:p>
            <a:pPr marL="0" lvl="0" indent="0">
              <a:spcBef>
                <a:spcPts val="0"/>
              </a:spcBef>
              <a:spcAft>
                <a:spcPts val="0"/>
              </a:spcAft>
              <a:buNone/>
            </a:pPr>
            <a:endParaRPr sz="2399"/>
          </a:p>
        </p:txBody>
      </p:sp>
      <p:sp>
        <p:nvSpPr>
          <p:cNvPr id="25" name="Shape 25"/>
          <p:cNvSpPr txBox="1">
            <a:spLocks noGrp="1"/>
          </p:cNvSpPr>
          <p:nvPr>
            <p:ph type="title"/>
          </p:nvPr>
        </p:nvSpPr>
        <p:spPr>
          <a:xfrm>
            <a:off x="415492" y="227760"/>
            <a:ext cx="11357841" cy="763600"/>
          </a:xfrm>
          <a:prstGeom prst="rect">
            <a:avLst/>
          </a:prstGeom>
        </p:spPr>
        <p:txBody>
          <a:bodyPr spcFirstLastPara="1" wrap="square" lIns="91425" tIns="91425" rIns="91425" bIns="91425" anchor="t" anchorCtr="0"/>
          <a:lstStyle>
            <a:lvl1pPr lvl="0">
              <a:spcBef>
                <a:spcPts val="0"/>
              </a:spcBef>
              <a:spcAft>
                <a:spcPts val="0"/>
              </a:spcAft>
              <a:buClr>
                <a:srgbClr val="FAFAFA"/>
              </a:buClr>
              <a:buSzPts val="3600"/>
              <a:buNone/>
              <a:defRPr>
                <a:solidFill>
                  <a:srgbClr val="FAFAFA"/>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Shape 26"/>
          <p:cNvSpPr txBox="1">
            <a:spLocks noGrp="1"/>
          </p:cNvSpPr>
          <p:nvPr>
            <p:ph type="body" idx="1"/>
          </p:nvPr>
        </p:nvSpPr>
        <p:spPr>
          <a:xfrm>
            <a:off x="415492" y="1435033"/>
            <a:ext cx="11357841" cy="4555200"/>
          </a:xfrm>
          <a:prstGeom prst="rect">
            <a:avLst/>
          </a:prstGeom>
        </p:spPr>
        <p:txBody>
          <a:bodyPr spcFirstLastPara="1" wrap="square" lIns="91425" tIns="91425" rIns="91425" bIns="91425" anchor="t" anchorCtr="0"/>
          <a:lstStyle>
            <a:lvl1pPr marL="609448" lvl="0" indent="-507873">
              <a:lnSpc>
                <a:spcPct val="115000"/>
              </a:lnSpc>
              <a:spcBef>
                <a:spcPts val="1333"/>
              </a:spcBef>
              <a:spcAft>
                <a:spcPts val="0"/>
              </a:spcAft>
              <a:buSzPts val="2400"/>
              <a:buAutoNum type="arabicPeriod"/>
              <a:defRPr/>
            </a:lvl1pPr>
            <a:lvl2pPr marL="1218895" lvl="1" indent="-474015">
              <a:lnSpc>
                <a:spcPct val="115000"/>
              </a:lnSpc>
              <a:spcBef>
                <a:spcPts val="1333"/>
              </a:spcBef>
              <a:spcAft>
                <a:spcPts val="0"/>
              </a:spcAft>
              <a:buSzPts val="2000"/>
              <a:buAutoNum type="alphaLcPeriod"/>
              <a:defRPr sz="2666"/>
            </a:lvl2pPr>
            <a:lvl3pPr marL="1828343" lvl="2" indent="-423228">
              <a:spcBef>
                <a:spcPts val="0"/>
              </a:spcBef>
              <a:spcAft>
                <a:spcPts val="0"/>
              </a:spcAft>
              <a:buSzPts val="1400"/>
              <a:buAutoNum type="romanLcPeriod"/>
              <a:defRPr/>
            </a:lvl3pPr>
            <a:lvl4pPr marL="2437790" lvl="3" indent="-423228">
              <a:spcBef>
                <a:spcPts val="0"/>
              </a:spcBef>
              <a:spcAft>
                <a:spcPts val="0"/>
              </a:spcAft>
              <a:buSzPts val="1400"/>
              <a:buAutoNum type="arabicPeriod"/>
              <a:defRPr/>
            </a:lvl4pPr>
            <a:lvl5pPr marL="3047238" lvl="4" indent="-423228">
              <a:spcBef>
                <a:spcPts val="2133"/>
              </a:spcBef>
              <a:spcAft>
                <a:spcPts val="0"/>
              </a:spcAft>
              <a:buSzPts val="1400"/>
              <a:buAutoNum type="alphaLcPeriod"/>
              <a:defRPr/>
            </a:lvl5pPr>
            <a:lvl6pPr marL="3656686" lvl="5" indent="-423228">
              <a:spcBef>
                <a:spcPts val="2133"/>
              </a:spcBef>
              <a:spcAft>
                <a:spcPts val="0"/>
              </a:spcAft>
              <a:buSzPts val="1400"/>
              <a:buAutoNum type="romanLcPeriod"/>
              <a:defRPr/>
            </a:lvl6pPr>
            <a:lvl7pPr marL="4266133" lvl="6" indent="-423228">
              <a:spcBef>
                <a:spcPts val="2133"/>
              </a:spcBef>
              <a:spcAft>
                <a:spcPts val="0"/>
              </a:spcAft>
              <a:buSzPts val="1400"/>
              <a:buAutoNum type="arabicPeriod"/>
              <a:defRPr/>
            </a:lvl7pPr>
            <a:lvl8pPr marL="4875581" lvl="7" indent="-423228">
              <a:spcBef>
                <a:spcPts val="2133"/>
              </a:spcBef>
              <a:spcAft>
                <a:spcPts val="0"/>
              </a:spcAft>
              <a:buSzPts val="1400"/>
              <a:buAutoNum type="alphaLcPeriod"/>
              <a:defRPr/>
            </a:lvl8pPr>
            <a:lvl9pPr marL="5485028" lvl="8" indent="-423228">
              <a:spcBef>
                <a:spcPts val="2133"/>
              </a:spcBef>
              <a:spcAft>
                <a:spcPts val="2133"/>
              </a:spcAft>
              <a:buSzPts val="1400"/>
              <a:buAutoNum type="romanLcPeriod"/>
              <a:defRPr/>
            </a:lvl9pPr>
          </a:lstStyle>
          <a:p>
            <a:endParaRPr/>
          </a:p>
        </p:txBody>
      </p:sp>
      <p:sp>
        <p:nvSpPr>
          <p:cNvPr id="27" name="Shape 27"/>
          <p:cNvSpPr txBox="1">
            <a:spLocks noGrp="1"/>
          </p:cNvSpPr>
          <p:nvPr>
            <p:ph type="sldNum" idx="12"/>
          </p:nvPr>
        </p:nvSpPr>
        <p:spPr>
          <a:xfrm>
            <a:off x="11293669" y="6319223"/>
            <a:ext cx="731409"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52644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456" y="1066800"/>
            <a:ext cx="10563648"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1218882" y="1752600"/>
            <a:ext cx="10665222" cy="4495800"/>
          </a:xfrm>
          <a:prstGeom prst="rect">
            <a:avLst/>
          </a:prstGeom>
          <a:noFill/>
        </p:spPr>
        <p:txBody>
          <a:bodyPr>
            <a:normAutofit/>
          </a:bodyPr>
          <a:lstStyle>
            <a:lvl1pPr>
              <a:defRPr sz="2000">
                <a:latin typeface="Times New Roman" panose="02020603050405020304" pitchFamily="18" charset="0"/>
                <a:cs typeface="Times New Roman" panose="02020603050405020304" pitchFamily="18" charset="0"/>
              </a:defRPr>
            </a:lvl1pPr>
            <a:lvl2pPr>
              <a:defRPr sz="20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8" y="87314"/>
            <a:ext cx="6236964" cy="369332"/>
          </a:xfrm>
          <a:prstGeom prst="rect">
            <a:avLst/>
          </a:prstGeom>
          <a:noFill/>
          <a:ln w="50800" cmpd="dbl">
            <a:solidFill>
              <a:srgbClr val="C00000"/>
            </a:solidFill>
            <a:miter lim="800000"/>
            <a:headEnd/>
            <a:tailEnd/>
          </a:ln>
        </p:spPr>
        <p:txBody>
          <a:bodyPr wrap="none">
            <a:spAutoFit/>
          </a:bodyPr>
          <a:lstStyle/>
          <a:p>
            <a:pPr algn="ctr" fontAlgn="auto">
              <a:spcBef>
                <a:spcPts val="0"/>
              </a:spcBef>
              <a:spcAft>
                <a:spcPts val="0"/>
              </a:spcAft>
              <a:defRPr/>
            </a:pPr>
            <a:r>
              <a:rPr lang="en-US" dirty="0">
                <a:latin typeface="Calibri" pitchFamily="34" charset="0"/>
                <a:cs typeface="+mn-cs"/>
              </a:rPr>
              <a:t>Department of Computer and Communication Engineering (CCE)</a:t>
            </a:r>
            <a:endParaRPr lang="en-US" sz="1700" dirty="0">
              <a:latin typeface="Calibri" pitchFamily="34" charset="0"/>
              <a:cs typeface="+mn-cs"/>
            </a:endParaRPr>
          </a:p>
        </p:txBody>
      </p:sp>
      <p:sp>
        <p:nvSpPr>
          <p:cNvPr id="3" name="Content Placeholder 2"/>
          <p:cNvSpPr>
            <a:spLocks noGrp="1"/>
          </p:cNvSpPr>
          <p:nvPr>
            <p:ph sz="half" idx="1"/>
          </p:nvPr>
        </p:nvSpPr>
        <p:spPr>
          <a:xfrm>
            <a:off x="1015735" y="1447800"/>
            <a:ext cx="10969943"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0"/>
          </p:nvPr>
        </p:nvSpPr>
        <p:spPr>
          <a:xfrm>
            <a:off x="1422030" y="609600"/>
            <a:ext cx="10563648"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11" name="Picture Placeholder 10"/>
          <p:cNvSpPr>
            <a:spLocks noGrp="1"/>
          </p:cNvSpPr>
          <p:nvPr>
            <p:ph type="pic" sz="quarter" idx="13"/>
          </p:nvPr>
        </p:nvSpPr>
        <p:spPr>
          <a:xfrm>
            <a:off x="3859794" y="1371600"/>
            <a:ext cx="8024310" cy="4724400"/>
          </a:xfrm>
          <a:prstGeom prst="rect">
            <a:avLst/>
          </a:prstGeom>
        </p:spPr>
        <p:txBody>
          <a:bodyPr/>
          <a:lstStyle/>
          <a:p>
            <a:pPr lvl="0"/>
            <a:r>
              <a:rPr lang="en-US" noProof="0"/>
              <a:t>Click icon to add picture</a:t>
            </a:r>
          </a:p>
        </p:txBody>
      </p:sp>
      <p:sp>
        <p:nvSpPr>
          <p:cNvPr id="13" name="Text Placeholder 12"/>
          <p:cNvSpPr>
            <a:spLocks noGrp="1"/>
          </p:cNvSpPr>
          <p:nvPr>
            <p:ph type="body" sz="quarter" idx="14"/>
          </p:nvPr>
        </p:nvSpPr>
        <p:spPr>
          <a:xfrm>
            <a:off x="304721" y="1371600"/>
            <a:ext cx="34535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a:t>Click to edit Master text styles</a:t>
            </a:r>
          </a:p>
          <a:p>
            <a:pPr lvl="1"/>
            <a:r>
              <a:rPr lang="en-US"/>
              <a:t>Second level</a:t>
            </a:r>
          </a:p>
          <a:p>
            <a:pPr lvl="2"/>
            <a:r>
              <a:rPr lang="en-US"/>
              <a:t>Third level</a:t>
            </a:r>
          </a:p>
        </p:txBody>
      </p:sp>
      <p:sp>
        <p:nvSpPr>
          <p:cNvPr id="5" name="Date Placeholder 6"/>
          <p:cNvSpPr>
            <a:spLocks noGrp="1"/>
          </p:cNvSpPr>
          <p:nvPr>
            <p:ph type="dt" sz="half" idx="15"/>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5AD50ECB-6F88-468B-8F10-526DFCCAEFEE}" type="datetimeFigureOut">
              <a:rPr lang="en-US"/>
              <a:pPr>
                <a:defRPr/>
              </a:pPr>
              <a:t>5/31/2023</a:t>
            </a:fld>
            <a:endParaRPr lang="en-US"/>
          </a:p>
        </p:txBody>
      </p:sp>
      <p:sp>
        <p:nvSpPr>
          <p:cNvPr id="6" name="Footer Placeholder 7"/>
          <p:cNvSpPr>
            <a:spLocks noGrp="1"/>
          </p:cNvSpPr>
          <p:nvPr>
            <p:ph type="ftr" sz="quarter" idx="16"/>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8"/>
          <p:cNvSpPr>
            <a:spLocks noGrp="1"/>
          </p:cNvSpPr>
          <p:nvPr>
            <p:ph type="sldNum" sz="quarter" idx="17"/>
          </p:nvPr>
        </p:nvSpPr>
        <p:spPr/>
        <p:txBody>
          <a:bodyPr/>
          <a:lstStyle>
            <a:lvl1pPr>
              <a:defRPr/>
            </a:lvl1pPr>
          </a:lstStyle>
          <a:p>
            <a:pPr>
              <a:defRPr/>
            </a:pPr>
            <a:fld id="{68C9ED4B-B21B-457F-A66E-40BBD26D36A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4012155" y="2"/>
            <a:ext cx="6098080" cy="353943"/>
          </a:xfrm>
          <a:prstGeom prst="rect">
            <a:avLst/>
          </a:prstGeom>
          <a:solidFill>
            <a:schemeClr val="accent2">
              <a:lumMod val="50000"/>
            </a:schemeClr>
          </a:solidFill>
          <a:ln w="9525">
            <a:noFill/>
            <a:miter lim="800000"/>
            <a:headEnd/>
            <a:tailEnd/>
          </a:ln>
        </p:spPr>
        <p:txBody>
          <a:bodyPr wrap="none">
            <a:spAutoFit/>
          </a:bodyPr>
          <a:lstStyle/>
          <a:p>
            <a:pPr fontAlgn="auto">
              <a:spcBef>
                <a:spcPts val="0"/>
              </a:spcBef>
              <a:spcAft>
                <a:spcPts val="0"/>
              </a:spcAft>
              <a:defRPr/>
            </a:pPr>
            <a:r>
              <a:rPr lang="en-US" sz="1700" b="1" dirty="0">
                <a:solidFill>
                  <a:schemeClr val="bg1"/>
                </a:solidFill>
                <a:latin typeface="Calibri" pitchFamily="34" charset="0"/>
                <a:cs typeface="+mn-cs"/>
              </a:rPr>
              <a:t>Department of Computer and </a:t>
            </a:r>
            <a:r>
              <a:rPr lang="en-US" sz="1700" b="1" dirty="0" err="1">
                <a:solidFill>
                  <a:schemeClr val="bg1"/>
                </a:solidFill>
                <a:latin typeface="Calibri" pitchFamily="34" charset="0"/>
                <a:cs typeface="+mn-cs"/>
              </a:rPr>
              <a:t>Communicationq</a:t>
            </a:r>
            <a:r>
              <a:rPr lang="en-US" sz="1700" b="1" dirty="0">
                <a:solidFill>
                  <a:schemeClr val="bg1"/>
                </a:solidFill>
                <a:latin typeface="Calibri" pitchFamily="34" charset="0"/>
                <a:cs typeface="+mn-cs"/>
              </a:rPr>
              <a:t> Engineering (CCE)</a:t>
            </a:r>
          </a:p>
        </p:txBody>
      </p:sp>
      <p:sp>
        <p:nvSpPr>
          <p:cNvPr id="7" name="Text Placeholder 6"/>
          <p:cNvSpPr>
            <a:spLocks noGrp="1"/>
          </p:cNvSpPr>
          <p:nvPr>
            <p:ph type="body" sz="quarter" idx="13"/>
          </p:nvPr>
        </p:nvSpPr>
        <p:spPr>
          <a:xfrm>
            <a:off x="812588" y="1524000"/>
            <a:ext cx="11071516"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1422029" y="533400"/>
            <a:ext cx="10462075"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598D29AE-4230-498A-B399-4C45C9DBACD9}" type="datetimeFigureOut">
              <a:rPr lang="en-US"/>
              <a:pPr>
                <a:defRPr/>
              </a:pPr>
              <a:t>5/31/2023</a:t>
            </a:fld>
            <a:endParaRPr lang="en-US"/>
          </a:p>
        </p:txBody>
      </p:sp>
      <p:sp>
        <p:nvSpPr>
          <p:cNvPr id="3" name="Footer Placeholder 2"/>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dirty="0"/>
          </a:p>
        </p:txBody>
      </p:sp>
      <p:sp>
        <p:nvSpPr>
          <p:cNvPr id="4" name="Slide Number Placeholder 3"/>
          <p:cNvSpPr>
            <a:spLocks noGrp="1"/>
          </p:cNvSpPr>
          <p:nvPr>
            <p:ph type="sldNum" sz="quarter" idx="12"/>
          </p:nvPr>
        </p:nvSpPr>
        <p:spPr/>
        <p:txBody>
          <a:bodyPr/>
          <a:lstStyle>
            <a:lvl1pPr>
              <a:defRPr/>
            </a:lvl1pPr>
          </a:lstStyle>
          <a:p>
            <a:pPr>
              <a:defRPr/>
            </a:pPr>
            <a:fld id="{AEFD7641-252C-4F4B-ADC5-01912FAF148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50"/>
            <a:ext cx="4010039"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5493" y="273052"/>
            <a:ext cx="6813893"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4D5A3A0A-6DE5-46F1-8BC9-41290AF195DA}" type="datetimeFigureOut">
              <a:rPr lang="en-US"/>
              <a:pPr>
                <a:defRPr/>
              </a:pPr>
              <a:t>5/31/2023</a:t>
            </a:fld>
            <a:endParaRPr lang="en-US"/>
          </a:p>
        </p:txBody>
      </p:sp>
      <p:sp>
        <p:nvSpPr>
          <p:cNvPr id="6" name="Footer Placeholder 5"/>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E0D99CA0-F1B9-4A57-8E7E-6744A3A803A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1"/>
            <a:ext cx="7313295"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095" y="5367339"/>
            <a:ext cx="7313295"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B5887648-C23F-4E66-955F-0B5248AAF333}" type="datetimeFigureOut">
              <a:rPr lang="en-US"/>
              <a:pPr>
                <a:defRPr/>
              </a:pPr>
              <a:t>5/31/2023</a:t>
            </a:fld>
            <a:endParaRPr lang="en-US"/>
          </a:p>
        </p:txBody>
      </p:sp>
      <p:sp>
        <p:nvSpPr>
          <p:cNvPr id="7" name="Footer Placeholder 5"/>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FBDCF5E1-9B7D-454E-87A3-DD7A5457671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06294" y="1371600"/>
            <a:ext cx="10969943"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06294" y="2209800"/>
            <a:ext cx="10969943" cy="4267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80C1F418-AD1C-40AA-AFE3-A331B116E59B}" type="datetimeFigureOut">
              <a:rPr lang="en-US"/>
              <a:pPr>
                <a:defRPr/>
              </a:pPr>
              <a:t>5/31/2023</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9348BC2-8286-4506-8698-EB3180A262D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hyperlink" Target="http://www.cuchd.in/" TargetMode="Externa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9344766" y="6492877"/>
            <a:ext cx="2844059"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92F6201-A602-4F55-9213-65940EB51C4D}" type="slidenum">
              <a:rPr lang="en-US"/>
              <a:pPr>
                <a:defRPr/>
              </a:pPr>
              <a:t>‹#›</a:t>
            </a:fld>
            <a:endParaRPr lang="en-US"/>
          </a:p>
        </p:txBody>
      </p:sp>
      <p:sp>
        <p:nvSpPr>
          <p:cNvPr id="13" name="TextBox 9"/>
          <p:cNvSpPr txBox="1">
            <a:spLocks noChangeArrowheads="1"/>
          </p:cNvSpPr>
          <p:nvPr/>
        </p:nvSpPr>
        <p:spPr bwMode="auto">
          <a:xfrm>
            <a:off x="0" y="6457950"/>
            <a:ext cx="12188825" cy="400110"/>
          </a:xfrm>
          <a:prstGeom prst="rect">
            <a:avLst/>
          </a:prstGeom>
          <a:noFill/>
          <a:ln w="9525">
            <a:noFill/>
            <a:miter lim="800000"/>
            <a:headEnd/>
            <a:tailEnd/>
          </a:ln>
        </p:spPr>
        <p:txBody>
          <a:bodyPr>
            <a:spAutoFit/>
          </a:bodyPr>
          <a:lstStyle/>
          <a:p>
            <a:pPr algn="ctr" fontAlgn="auto">
              <a:spcBef>
                <a:spcPts val="0"/>
              </a:spcBef>
              <a:spcAft>
                <a:spcPts val="0"/>
              </a:spcAft>
              <a:defRPr/>
            </a:pPr>
            <a:r>
              <a:rPr lang="en-US" sz="2000" b="1" dirty="0">
                <a:latin typeface="Calibri" pitchFamily="34" charset="0"/>
                <a:cs typeface="+mn-cs"/>
              </a:rPr>
              <a:t>University Institute of Engineering (</a:t>
            </a:r>
            <a:r>
              <a:rPr lang="en-US" sz="2000" b="1" dirty="0" err="1">
                <a:latin typeface="Calibri" pitchFamily="34" charset="0"/>
                <a:cs typeface="+mn-cs"/>
              </a:rPr>
              <a:t>UIE</a:t>
            </a:r>
            <a:r>
              <a:rPr lang="en-US" sz="2000" b="1" dirty="0">
                <a:latin typeface="Calibri" pitchFamily="34" charset="0"/>
                <a:cs typeface="+mn-cs"/>
              </a:rPr>
              <a:t>)</a:t>
            </a:r>
          </a:p>
        </p:txBody>
      </p:sp>
      <p:cxnSp>
        <p:nvCxnSpPr>
          <p:cNvPr id="10" name="Straight Connector 9"/>
          <p:cNvCxnSpPr/>
          <p:nvPr/>
        </p:nvCxnSpPr>
        <p:spPr>
          <a:xfrm>
            <a:off x="0" y="6400800"/>
            <a:ext cx="12188825"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1029" name="Picture 4" descr="https://encrypted-tbn3.gstatic.com/images?q=tbn:ANd9GcTyg3Gq4WoxkxO75aZWNEjYFvavmMfWdiMvs57jpDF8YRR3yCybqQ">
            <a:hlinkClick r:id="rId15"/>
          </p:cNvPr>
          <p:cNvPicPr>
            <a:picLocks noChangeAspect="1" noChangeArrowheads="1"/>
          </p:cNvPicPr>
          <p:nvPr/>
        </p:nvPicPr>
        <p:blipFill>
          <a:blip r:embed="rId16"/>
          <a:srcRect/>
          <a:stretch>
            <a:fillRect/>
          </a:stretch>
        </p:blipFill>
        <p:spPr bwMode="auto">
          <a:xfrm>
            <a:off x="203149" y="152400"/>
            <a:ext cx="1024201" cy="1219200"/>
          </a:xfrm>
          <a:prstGeom prst="rect">
            <a:avLst/>
          </a:prstGeom>
          <a:noFill/>
          <a:ln w="9525">
            <a:noFill/>
            <a:miter lim="800000"/>
            <a:headEnd/>
            <a:tailEnd/>
          </a:ln>
        </p:spPr>
      </p:pic>
      <p:sp>
        <p:nvSpPr>
          <p:cNvPr id="7" name="Rectangle 6"/>
          <p:cNvSpPr/>
          <p:nvPr userDrawn="1"/>
        </p:nvSpPr>
        <p:spPr>
          <a:xfrm>
            <a:off x="30480" y="6326875"/>
            <a:ext cx="12161520" cy="6073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eaLnBrk="1" fontAlgn="auto" hangingPunct="1">
              <a:spcBef>
                <a:spcPts val="0"/>
              </a:spcBef>
              <a:spcAft>
                <a:spcPts val="0"/>
              </a:spcAft>
              <a:defRPr/>
            </a:pPr>
            <a:endParaRPr lang="en-US" b="1" dirty="0">
              <a:solidFill>
                <a:schemeClr val="bg1"/>
              </a:solidFill>
            </a:endParaRPr>
          </a:p>
          <a:p>
            <a:pPr eaLnBrk="1" fontAlgn="auto" hangingPunct="1">
              <a:spcBef>
                <a:spcPts val="0"/>
              </a:spcBef>
              <a:spcAft>
                <a:spcPts val="0"/>
              </a:spcAft>
              <a:defRPr/>
            </a:pPr>
            <a:r>
              <a:rPr lang="en-US" b="1" dirty="0">
                <a:solidFill>
                  <a:schemeClr val="bg1"/>
                </a:solidFill>
                <a:hlinkClick r:id="rId17"/>
              </a:rPr>
              <a:t>www.cuchd.in</a:t>
            </a:r>
            <a:r>
              <a:rPr lang="en-US" b="1" dirty="0">
                <a:solidFill>
                  <a:schemeClr val="bg1"/>
                </a:solidFill>
              </a:rPr>
              <a:t>                                                       Computer Science and Engineering Department</a:t>
            </a:r>
          </a:p>
          <a:p>
            <a:pPr eaLnBrk="1" fontAlgn="auto" hangingPunct="1">
              <a:spcBef>
                <a:spcPts val="0"/>
              </a:spcBef>
              <a:spcAft>
                <a:spcPts val="0"/>
              </a:spcAft>
              <a:defRPr/>
            </a:pPr>
            <a:endParaRPr lang="en-US"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4" r:id="rId13"/>
  </p:sldLayoutIdLst>
  <p:txStyles>
    <p:titleStyle>
      <a:lvl1pPr algn="ctr" rtl="0" eaLnBrk="0" fontAlgn="base" hangingPunct="0">
        <a:spcBef>
          <a:spcPct val="0"/>
        </a:spcBef>
        <a:spcAft>
          <a:spcPct val="0"/>
        </a:spcAft>
        <a:defRPr sz="4400" b="1" kern="1200">
          <a:solidFill>
            <a:schemeClr val="tx1"/>
          </a:solidFill>
          <a:latin typeface="Cambria" pitchFamily="18" charset="0"/>
          <a:ea typeface="+mj-ea"/>
          <a:cs typeface="+mj-cs"/>
        </a:defRPr>
      </a:lvl1pPr>
      <a:lvl2pPr algn="ctr" rtl="0" eaLnBrk="0" fontAlgn="base" hangingPunct="0">
        <a:spcBef>
          <a:spcPct val="0"/>
        </a:spcBef>
        <a:spcAft>
          <a:spcPct val="0"/>
        </a:spcAft>
        <a:defRPr sz="4400" b="1">
          <a:solidFill>
            <a:schemeClr val="tx1"/>
          </a:solidFill>
          <a:latin typeface="Cambria" pitchFamily="18" charset="0"/>
        </a:defRPr>
      </a:lvl2pPr>
      <a:lvl3pPr algn="ctr" rtl="0" eaLnBrk="0" fontAlgn="base" hangingPunct="0">
        <a:spcBef>
          <a:spcPct val="0"/>
        </a:spcBef>
        <a:spcAft>
          <a:spcPct val="0"/>
        </a:spcAft>
        <a:defRPr sz="4400" b="1">
          <a:solidFill>
            <a:schemeClr val="tx1"/>
          </a:solidFill>
          <a:latin typeface="Cambria" pitchFamily="18" charset="0"/>
        </a:defRPr>
      </a:lvl3pPr>
      <a:lvl4pPr algn="ctr" rtl="0" eaLnBrk="0" fontAlgn="base" hangingPunct="0">
        <a:spcBef>
          <a:spcPct val="0"/>
        </a:spcBef>
        <a:spcAft>
          <a:spcPct val="0"/>
        </a:spcAft>
        <a:defRPr sz="4400" b="1">
          <a:solidFill>
            <a:schemeClr val="tx1"/>
          </a:solidFill>
          <a:latin typeface="Cambria" pitchFamily="18" charset="0"/>
        </a:defRPr>
      </a:lvl4pPr>
      <a:lvl5pPr algn="ctr" rtl="0" eaLnBrk="0" fontAlgn="base" hangingPunct="0">
        <a:spcBef>
          <a:spcPct val="0"/>
        </a:spcBef>
        <a:spcAft>
          <a:spcPct val="0"/>
        </a:spcAft>
        <a:defRPr sz="4400" b="1">
          <a:solidFill>
            <a:schemeClr val="tx1"/>
          </a:solidFill>
          <a:latin typeface="Cambria" pitchFamily="18" charset="0"/>
        </a:defRPr>
      </a:lvl5pPr>
      <a:lvl6pPr marL="457200" algn="ctr" rtl="0" eaLnBrk="1" fontAlgn="base" hangingPunct="1">
        <a:spcBef>
          <a:spcPct val="0"/>
        </a:spcBef>
        <a:spcAft>
          <a:spcPct val="0"/>
        </a:spcAft>
        <a:defRPr sz="4400" b="1">
          <a:solidFill>
            <a:schemeClr val="tx1"/>
          </a:solidFill>
          <a:latin typeface="Cambria" pitchFamily="18" charset="0"/>
        </a:defRPr>
      </a:lvl6pPr>
      <a:lvl7pPr marL="914400" algn="ctr" rtl="0" eaLnBrk="1" fontAlgn="base" hangingPunct="1">
        <a:spcBef>
          <a:spcPct val="0"/>
        </a:spcBef>
        <a:spcAft>
          <a:spcPct val="0"/>
        </a:spcAft>
        <a:defRPr sz="4400" b="1">
          <a:solidFill>
            <a:schemeClr val="tx1"/>
          </a:solidFill>
          <a:latin typeface="Cambria" pitchFamily="18" charset="0"/>
        </a:defRPr>
      </a:lvl7pPr>
      <a:lvl8pPr marL="1371600" algn="ctr" rtl="0" eaLnBrk="1" fontAlgn="base" hangingPunct="1">
        <a:spcBef>
          <a:spcPct val="0"/>
        </a:spcBef>
        <a:spcAft>
          <a:spcPct val="0"/>
        </a:spcAft>
        <a:defRPr sz="4400" b="1">
          <a:solidFill>
            <a:schemeClr val="tx1"/>
          </a:solidFill>
          <a:latin typeface="Cambria" pitchFamily="18" charset="0"/>
        </a:defRPr>
      </a:lvl8pPr>
      <a:lvl9pPr marL="1828800" algn="ctr" rtl="0" eaLnBrk="1" fontAlgn="base" hangingPunct="1">
        <a:spcBef>
          <a:spcPct val="0"/>
        </a:spcBef>
        <a:spcAft>
          <a:spcPct val="0"/>
        </a:spcAft>
        <a:defRPr sz="4400" b="1">
          <a:solidFill>
            <a:schemeClr val="tx1"/>
          </a:solidFill>
          <a:latin typeface="Cambria" pitchFamily="18"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mbria" pitchFamily="18" charset="0"/>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geeksforgeeks.org/guide-to-install-and-set-up-android-studio/"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geeksforgeeks.org/java-net-uri-class-java/"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geeksforgeeks.org/android-how-to-add-radio-buttons-in-an-android-application/" TargetMode="External"/><Relationship Id="rId2" Type="http://schemas.openxmlformats.org/officeDocument/2006/relationships/hyperlink" Target="https://www.geeksforgeeks.org/checkbox-in-kotli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ctrTitle"/>
          </p:nvPr>
        </p:nvSpPr>
        <p:spPr>
          <a:xfrm>
            <a:off x="415492" y="2499970"/>
            <a:ext cx="11357841" cy="1071321"/>
          </a:xfrm>
          <a:prstGeom prst="rect">
            <a:avLst/>
          </a:prstGeom>
        </p:spPr>
        <p:txBody>
          <a:bodyPr spcFirstLastPara="1" wrap="square" lIns="121868" tIns="121868" rIns="121868" bIns="121868" anchor="b" anchorCtr="0">
            <a:noAutofit/>
          </a:bodyPr>
          <a:lstStyle/>
          <a:p>
            <a:pPr>
              <a:spcBef>
                <a:spcPts val="0"/>
              </a:spcBef>
              <a:spcAft>
                <a:spcPts val="0"/>
              </a:spcAft>
              <a:buClr>
                <a:schemeClr val="dk1"/>
              </a:buClr>
              <a:buSzPts val="1100"/>
            </a:pPr>
            <a:r>
              <a:rPr lang="en-US" dirty="0" smtClean="0"/>
              <a:t>Animation </a:t>
            </a:r>
            <a:r>
              <a:rPr lang="en-US" dirty="0"/>
              <a:t>API multimedia-audio/video playback, Record, location aware</a:t>
            </a:r>
            <a:br>
              <a:rPr lang="en-US" dirty="0"/>
            </a:br>
            <a:endParaRPr dirty="0"/>
          </a:p>
        </p:txBody>
      </p:sp>
      <p:sp>
        <p:nvSpPr>
          <p:cNvPr id="282" name="Shape 282"/>
          <p:cNvSpPr txBox="1">
            <a:spLocks noGrp="1"/>
          </p:cNvSpPr>
          <p:nvPr>
            <p:ph type="sldNum" idx="12"/>
          </p:nvPr>
        </p:nvSpPr>
        <p:spPr>
          <a:xfrm>
            <a:off x="11293669" y="6318470"/>
            <a:ext cx="731409" cy="524663"/>
          </a:xfrm>
          <a:prstGeom prst="rect">
            <a:avLst/>
          </a:prstGeom>
        </p:spPr>
        <p:txBody>
          <a:bodyPr spcFirstLastPara="1" vert="horz" wrap="square" lIns="121868" tIns="121868" rIns="121868" bIns="121868" rtlCol="0" anchor="ctr" anchorCtr="0">
            <a:noAutofit/>
          </a:bodyPr>
          <a:lstStyle/>
          <a:p>
            <a:fld id="{00000000-1234-1234-1234-123412341234}" type="slidenum">
              <a:rPr lang="en"/>
              <a:p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Get Current Location in Android?</a:t>
            </a:r>
            <a:br>
              <a:rPr lang="en-US" dirty="0"/>
            </a:br>
            <a:r>
              <a:rPr lang="en-US" dirty="0"/>
              <a:t> </a:t>
            </a:r>
            <a:br>
              <a:rPr lang="en-US" dirty="0"/>
            </a:br>
            <a:endParaRPr lang="en-US" dirty="0"/>
          </a:p>
        </p:txBody>
      </p:sp>
      <p:sp>
        <p:nvSpPr>
          <p:cNvPr id="3" name="Content Placeholder 2"/>
          <p:cNvSpPr>
            <a:spLocks noGrp="1"/>
          </p:cNvSpPr>
          <p:nvPr>
            <p:ph idx="1"/>
          </p:nvPr>
        </p:nvSpPr>
        <p:spPr/>
        <p:txBody>
          <a:bodyPr/>
          <a:lstStyle/>
          <a:p>
            <a:r>
              <a:rPr lang="en-US" dirty="0"/>
              <a:t>As a developer when you work on locations in Android then you always have some doubts about selecting the best and efficient approach for your requirement. </a:t>
            </a:r>
            <a:endParaRPr lang="en-US" dirty="0" smtClean="0"/>
          </a:p>
          <a:p>
            <a:r>
              <a:rPr lang="en-US" dirty="0" smtClean="0"/>
              <a:t>So </a:t>
            </a:r>
            <a:r>
              <a:rPr lang="en-US" dirty="0"/>
              <a:t>in this article, we are going to discuss how to get the user’s current location in Android. </a:t>
            </a:r>
            <a:endParaRPr lang="en-US" dirty="0" smtClean="0"/>
          </a:p>
          <a:p>
            <a:r>
              <a:rPr lang="en-US" dirty="0" smtClean="0"/>
              <a:t>There </a:t>
            </a:r>
            <a:r>
              <a:rPr lang="en-US" dirty="0"/>
              <a:t>are </a:t>
            </a:r>
            <a:r>
              <a:rPr lang="en-US" b="1" dirty="0"/>
              <a:t>two </a:t>
            </a:r>
            <a:r>
              <a:rPr lang="en-US" dirty="0"/>
              <a:t>ways to get the current location of any Android device:</a:t>
            </a:r>
          </a:p>
          <a:p>
            <a:pPr lvl="0"/>
            <a:r>
              <a:rPr lang="en-US" b="1" dirty="0"/>
              <a:t>Android’s Location Manager API</a:t>
            </a:r>
            <a:endParaRPr lang="en-US" dirty="0"/>
          </a:p>
          <a:p>
            <a:pPr lvl="0"/>
            <a:r>
              <a:rPr lang="en-US" b="1" dirty="0"/>
              <a:t>Fused Location Provider: Google Play Services Location APIs</a:t>
            </a:r>
            <a:endParaRPr lang="en-US" dirty="0"/>
          </a:p>
          <a:p>
            <a:r>
              <a:rPr lang="en-US" b="1" i="1" dirty="0"/>
              <a:t>Question: </a:t>
            </a:r>
            <a:r>
              <a:rPr lang="en-US" i="1" dirty="0"/>
              <a:t>Which one is efficient and why?</a:t>
            </a:r>
            <a:endParaRPr lang="en-US" dirty="0"/>
          </a:p>
          <a:p>
            <a:r>
              <a:rPr lang="en-US" b="1" i="1" dirty="0"/>
              <a:t>Answer: </a:t>
            </a:r>
            <a:r>
              <a:rPr lang="en-US" i="1" dirty="0"/>
              <a:t>Fused Location Provider because it optimizes the device’s use of battery power.</a:t>
            </a:r>
            <a:endParaRPr lang="en-US" dirty="0"/>
          </a:p>
          <a:p>
            <a:endParaRPr lang="en-US" dirty="0"/>
          </a:p>
        </p:txBody>
      </p:sp>
    </p:spTree>
    <p:extLst>
      <p:ext uri="{BB962C8B-B14F-4D97-AF65-F5344CB8AC3E}">
        <p14:creationId xmlns:p14="http://schemas.microsoft.com/office/powerpoint/2010/main" val="452494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t>
            </a:r>
            <a:r>
              <a:rPr lang="en-US" dirty="0" smtClean="0"/>
              <a:t>ow </a:t>
            </a:r>
            <a:r>
              <a:rPr lang="en-US" dirty="0"/>
              <a:t>to build a Video Player</a:t>
            </a:r>
            <a:r>
              <a:rPr lang="en-US" b="0" dirty="0"/>
              <a:t> using </a:t>
            </a:r>
            <a:r>
              <a:rPr lang="en-US" b="0" u="sng" dirty="0">
                <a:hlinkClick r:id="rId2"/>
              </a:rPr>
              <a:t>Android Studio</a:t>
            </a:r>
            <a:r>
              <a:rPr lang="en-US" b="0" dirty="0"/>
              <a:t>. </a:t>
            </a:r>
            <a:endParaRPr lang="en-US" dirty="0"/>
          </a:p>
        </p:txBody>
      </p:sp>
      <p:sp>
        <p:nvSpPr>
          <p:cNvPr id="3" name="Content Placeholder 2"/>
          <p:cNvSpPr>
            <a:spLocks noGrp="1"/>
          </p:cNvSpPr>
          <p:nvPr>
            <p:ph idx="1"/>
          </p:nvPr>
        </p:nvSpPr>
        <p:spPr/>
        <p:txBody>
          <a:bodyPr/>
          <a:lstStyle/>
          <a:p>
            <a:r>
              <a:rPr lang="en-US" dirty="0"/>
              <a:t>For viewing videos in android, there is a special class called “</a:t>
            </a:r>
            <a:r>
              <a:rPr lang="en-US" b="1" dirty="0" err="1"/>
              <a:t>MediaPlayer</a:t>
            </a:r>
            <a:r>
              <a:rPr lang="en-US" dirty="0" smtClean="0"/>
              <a:t>“.</a:t>
            </a:r>
          </a:p>
          <a:p>
            <a:r>
              <a:rPr lang="en-US" dirty="0"/>
              <a:t>To insert videos in Android, we put in </a:t>
            </a:r>
            <a:r>
              <a:rPr lang="en-US" b="1" dirty="0"/>
              <a:t>raw folder</a:t>
            </a:r>
            <a:r>
              <a:rPr lang="en-US" dirty="0"/>
              <a:t>. “raw” folder is present in </a:t>
            </a:r>
            <a:br>
              <a:rPr lang="en-US" dirty="0"/>
            </a:br>
            <a:r>
              <a:rPr lang="en-US" dirty="0"/>
              <a:t> </a:t>
            </a:r>
          </a:p>
          <a:p>
            <a:r>
              <a:rPr lang="en-US" dirty="0"/>
              <a:t>"app"--&gt; "res" --&gt; "raw"</a:t>
            </a:r>
          </a:p>
        </p:txBody>
      </p:sp>
    </p:spTree>
    <p:extLst>
      <p:ext uri="{BB962C8B-B14F-4D97-AF65-F5344CB8AC3E}">
        <p14:creationId xmlns:p14="http://schemas.microsoft.com/office/powerpoint/2010/main" val="1609918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build a Video Player:</a:t>
            </a:r>
          </a:p>
        </p:txBody>
      </p:sp>
      <p:sp>
        <p:nvSpPr>
          <p:cNvPr id="3" name="Content Placeholder 2"/>
          <p:cNvSpPr>
            <a:spLocks noGrp="1"/>
          </p:cNvSpPr>
          <p:nvPr>
            <p:ph idx="1"/>
          </p:nvPr>
        </p:nvSpPr>
        <p:spPr/>
        <p:txBody>
          <a:bodyPr>
            <a:normAutofit lnSpcReduction="10000"/>
          </a:bodyPr>
          <a:lstStyle/>
          <a:p>
            <a:r>
              <a:rPr lang="en-US" dirty="0"/>
              <a:t>In creating Frontend we just need one component, </a:t>
            </a:r>
            <a:r>
              <a:rPr lang="en-US" dirty="0" err="1"/>
              <a:t>i.e</a:t>
            </a:r>
            <a:r>
              <a:rPr lang="en-US" dirty="0"/>
              <a:t> </a:t>
            </a:r>
            <a:r>
              <a:rPr lang="en-US" dirty="0" err="1"/>
              <a:t>VideoView</a:t>
            </a:r>
            <a:r>
              <a:rPr lang="en-US" dirty="0"/>
              <a:t>.</a:t>
            </a:r>
          </a:p>
          <a:p>
            <a:r>
              <a:rPr lang="en-US" dirty="0"/>
              <a:t>The icons like </a:t>
            </a:r>
            <a:r>
              <a:rPr lang="en-US" i="1" dirty="0"/>
              <a:t>play, rewind, forward</a:t>
            </a:r>
            <a:r>
              <a:rPr lang="en-US" dirty="0"/>
              <a:t> will only come when we touch on </a:t>
            </a:r>
            <a:r>
              <a:rPr lang="en-US" dirty="0" err="1"/>
              <a:t>VideoView</a:t>
            </a:r>
            <a:r>
              <a:rPr lang="en-US" dirty="0"/>
              <a:t> and they will only come for just 3 seconds and then they will disappear. It is provided by Google and it is its default </a:t>
            </a:r>
            <a:r>
              <a:rPr lang="en-US" dirty="0" err="1"/>
              <a:t>behaviour</a:t>
            </a:r>
            <a:r>
              <a:rPr lang="en-US" dirty="0"/>
              <a:t>.</a:t>
            </a:r>
            <a:br>
              <a:rPr lang="en-US" dirty="0"/>
            </a:br>
            <a:r>
              <a:rPr lang="en-US" dirty="0"/>
              <a:t> </a:t>
            </a:r>
          </a:p>
          <a:p>
            <a:r>
              <a:rPr lang="en-US" dirty="0"/>
              <a:t>Coming to back-end part </a:t>
            </a:r>
            <a:r>
              <a:rPr lang="en-US" dirty="0" err="1"/>
              <a:t>i.e</a:t>
            </a:r>
            <a:r>
              <a:rPr lang="en-US" dirty="0"/>
              <a:t> Java coding, we are getting media controls by:</a:t>
            </a:r>
            <a:br>
              <a:rPr lang="en-US" dirty="0"/>
            </a:br>
            <a:r>
              <a:rPr lang="en-US" dirty="0" err="1"/>
              <a:t>vw.setMediaController</a:t>
            </a:r>
            <a:r>
              <a:rPr lang="en-US" dirty="0"/>
              <a:t>(new </a:t>
            </a:r>
            <a:r>
              <a:rPr lang="en-US" dirty="0" err="1"/>
              <a:t>MediaController</a:t>
            </a:r>
            <a:r>
              <a:rPr lang="en-US" dirty="0"/>
              <a:t>(this));</a:t>
            </a:r>
          </a:p>
          <a:p>
            <a:r>
              <a:rPr lang="en-US" dirty="0"/>
              <a:t>Then, adding the videos of the raw folder in </a:t>
            </a:r>
            <a:r>
              <a:rPr lang="en-US" dirty="0" err="1"/>
              <a:t>ArrayList</a:t>
            </a:r>
            <a:r>
              <a:rPr lang="en-US" dirty="0"/>
              <a:t> and making a call to a method called </a:t>
            </a:r>
            <a:r>
              <a:rPr lang="en-US" dirty="0" err="1"/>
              <a:t>setVideo</a:t>
            </a:r>
            <a:r>
              <a:rPr lang="en-US" dirty="0"/>
              <a:t>() by giving an argument to it of the first video.</a:t>
            </a:r>
            <a:br>
              <a:rPr lang="en-US" dirty="0"/>
            </a:br>
            <a:r>
              <a:rPr lang="en-US" dirty="0"/>
              <a:t>// big video songs are not running </a:t>
            </a:r>
            <a:br>
              <a:rPr lang="en-US" dirty="0"/>
            </a:br>
            <a:r>
              <a:rPr lang="en-US" dirty="0" err="1"/>
              <a:t>videolist.add</a:t>
            </a:r>
            <a:r>
              <a:rPr lang="en-US" dirty="0"/>
              <a:t>(</a:t>
            </a:r>
            <a:r>
              <a:rPr lang="en-US" dirty="0" err="1"/>
              <a:t>R.raw.faded</a:t>
            </a:r>
            <a:r>
              <a:rPr lang="en-US" dirty="0"/>
              <a:t>); </a:t>
            </a:r>
            <a:br>
              <a:rPr lang="en-US" dirty="0"/>
            </a:br>
            <a:r>
              <a:rPr lang="en-US" dirty="0" err="1"/>
              <a:t>videolist.add</a:t>
            </a:r>
            <a:r>
              <a:rPr lang="en-US" dirty="0"/>
              <a:t>(</a:t>
            </a:r>
            <a:r>
              <a:rPr lang="en-US" dirty="0" err="1"/>
              <a:t>R.raw.aeroplane</a:t>
            </a:r>
            <a:r>
              <a:rPr lang="en-US" dirty="0"/>
              <a:t>); </a:t>
            </a:r>
            <a:br>
              <a:rPr lang="en-US" dirty="0"/>
            </a:br>
            <a:r>
              <a:rPr lang="en-US" dirty="0" err="1"/>
              <a:t>setVideo</a:t>
            </a:r>
            <a:r>
              <a:rPr lang="en-US" dirty="0"/>
              <a:t>(</a:t>
            </a:r>
            <a:r>
              <a:rPr lang="en-US" dirty="0" err="1"/>
              <a:t>videolist.get</a:t>
            </a:r>
            <a:r>
              <a:rPr lang="en-US" dirty="0"/>
              <a:t>(0));</a:t>
            </a:r>
          </a:p>
          <a:p>
            <a:r>
              <a:rPr lang="en-US" dirty="0"/>
              <a:t/>
            </a:r>
            <a:br>
              <a:rPr lang="en-US" dirty="0"/>
            </a:br>
            <a:endParaRPr lang="en-US" dirty="0"/>
          </a:p>
        </p:txBody>
      </p:sp>
    </p:spTree>
    <p:extLst>
      <p:ext uri="{BB962C8B-B14F-4D97-AF65-F5344CB8AC3E}">
        <p14:creationId xmlns:p14="http://schemas.microsoft.com/office/powerpoint/2010/main" val="2764902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Now in </a:t>
            </a:r>
            <a:r>
              <a:rPr lang="en-US" dirty="0" err="1"/>
              <a:t>setVideo</a:t>
            </a:r>
            <a:r>
              <a:rPr lang="en-US" dirty="0"/>
              <a:t>() defining, we need an </a:t>
            </a:r>
            <a:r>
              <a:rPr lang="en-US" u="sng" dirty="0">
                <a:hlinkClick r:id="rId2"/>
              </a:rPr>
              <a:t>Uri object</a:t>
            </a:r>
            <a:r>
              <a:rPr lang="en-US" dirty="0"/>
              <a:t> so as to pass to a method called as </a:t>
            </a:r>
            <a:r>
              <a:rPr lang="en-US" dirty="0" err="1"/>
              <a:t>setVideoURI</a:t>
            </a:r>
            <a:r>
              <a:rPr lang="en-US" dirty="0"/>
              <a:t>(). Therefore,</a:t>
            </a:r>
            <a:br>
              <a:rPr lang="en-US" dirty="0"/>
            </a:br>
            <a:r>
              <a:rPr lang="en-US" dirty="0"/>
              <a:t>String </a:t>
            </a:r>
            <a:r>
              <a:rPr lang="en-US" dirty="0" err="1"/>
              <a:t>uriPath</a:t>
            </a:r>
            <a:r>
              <a:rPr lang="en-US" dirty="0"/>
              <a:t> = “</a:t>
            </a:r>
            <a:r>
              <a:rPr lang="en-US" dirty="0" err="1"/>
              <a:t>android.resource</a:t>
            </a:r>
            <a:r>
              <a:rPr lang="en-US" dirty="0"/>
              <a:t>://” + </a:t>
            </a:r>
            <a:r>
              <a:rPr lang="en-US" dirty="0" err="1"/>
              <a:t>getPackageName</a:t>
            </a:r>
            <a:r>
              <a:rPr lang="en-US" dirty="0"/>
              <a:t>() +”/” + id ; </a:t>
            </a:r>
            <a:br>
              <a:rPr lang="en-US" dirty="0"/>
            </a:br>
            <a:r>
              <a:rPr lang="en-US" dirty="0"/>
              <a:t>Uri </a:t>
            </a:r>
            <a:r>
              <a:rPr lang="en-US" dirty="0" err="1"/>
              <a:t>uri</a:t>
            </a:r>
            <a:r>
              <a:rPr lang="en-US" dirty="0"/>
              <a:t> = </a:t>
            </a:r>
            <a:r>
              <a:rPr lang="en-US" dirty="0" err="1"/>
              <a:t>Uri.parse</a:t>
            </a:r>
            <a:r>
              <a:rPr lang="en-US" dirty="0"/>
              <a:t>(</a:t>
            </a:r>
            <a:r>
              <a:rPr lang="en-US" dirty="0" err="1"/>
              <a:t>uriPath</a:t>
            </a:r>
            <a:r>
              <a:rPr lang="en-US" dirty="0"/>
              <a:t>); </a:t>
            </a:r>
            <a:br>
              <a:rPr lang="en-US" dirty="0"/>
            </a:br>
            <a:r>
              <a:rPr lang="en-US" dirty="0" err="1"/>
              <a:t>vw.setVideoURI</a:t>
            </a:r>
            <a:r>
              <a:rPr lang="en-US" dirty="0"/>
              <a:t>(</a:t>
            </a:r>
            <a:r>
              <a:rPr lang="en-US" dirty="0" err="1"/>
              <a:t>uri</a:t>
            </a:r>
            <a:r>
              <a:rPr lang="en-US" dirty="0"/>
              <a:t>); </a:t>
            </a:r>
            <a:br>
              <a:rPr lang="en-US" dirty="0"/>
            </a:br>
            <a:r>
              <a:rPr lang="en-US" dirty="0" err="1"/>
              <a:t>vw.start</a:t>
            </a:r>
            <a:r>
              <a:rPr lang="en-US" dirty="0"/>
              <a:t>();</a:t>
            </a:r>
          </a:p>
          <a:p>
            <a:endParaRPr lang="en-US" dirty="0"/>
          </a:p>
        </p:txBody>
      </p:sp>
    </p:spTree>
    <p:extLst>
      <p:ext uri="{BB962C8B-B14F-4D97-AF65-F5344CB8AC3E}">
        <p14:creationId xmlns:p14="http://schemas.microsoft.com/office/powerpoint/2010/main" val="2315756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 First video will start playing as soon as application gets launch. This is because we are giving call to </a:t>
            </a:r>
            <a:r>
              <a:rPr lang="en-US" dirty="0" err="1"/>
              <a:t>setVideo</a:t>
            </a:r>
            <a:r>
              <a:rPr lang="en-US" dirty="0"/>
              <a:t>() from inside </a:t>
            </a:r>
            <a:r>
              <a:rPr lang="en-US" dirty="0" err="1"/>
              <a:t>onCreate</a:t>
            </a:r>
            <a:r>
              <a:rPr lang="en-US" dirty="0"/>
              <a:t>() and then inside </a:t>
            </a:r>
            <a:r>
              <a:rPr lang="en-US" dirty="0" err="1"/>
              <a:t>setVideo</a:t>
            </a:r>
            <a:r>
              <a:rPr lang="en-US" dirty="0"/>
              <a:t>(), it is calling </a:t>
            </a:r>
            <a:r>
              <a:rPr lang="en-US" dirty="0" err="1"/>
              <a:t>vw.start</a:t>
            </a:r>
            <a:r>
              <a:rPr lang="en-US" dirty="0"/>
              <a:t>(), where </a:t>
            </a:r>
            <a:r>
              <a:rPr lang="en-US" dirty="0" err="1"/>
              <a:t>vw</a:t>
            </a:r>
            <a:r>
              <a:rPr lang="en-US" dirty="0"/>
              <a:t> is </a:t>
            </a:r>
            <a:r>
              <a:rPr lang="en-US" dirty="0" err="1"/>
              <a:t>VideoView</a:t>
            </a:r>
            <a:r>
              <a:rPr lang="en-US" dirty="0"/>
              <a:t>.</a:t>
            </a:r>
            <a:br>
              <a:rPr lang="en-US" dirty="0"/>
            </a:br>
            <a:endParaRPr lang="en-US" dirty="0"/>
          </a:p>
        </p:txBody>
      </p:sp>
      <p:sp>
        <p:nvSpPr>
          <p:cNvPr id="3" name="Content Placeholder 2"/>
          <p:cNvSpPr>
            <a:spLocks noGrp="1"/>
          </p:cNvSpPr>
          <p:nvPr>
            <p:ph idx="1"/>
          </p:nvPr>
        </p:nvSpPr>
        <p:spPr/>
        <p:txBody>
          <a:bodyPr/>
          <a:lstStyle/>
          <a:p>
            <a:r>
              <a:rPr lang="en-US" dirty="0" smtClean="0"/>
              <a:t>Now</a:t>
            </a:r>
            <a:r>
              <a:rPr lang="en-US" dirty="0"/>
              <a:t>, code of generating a dialog box is done inside the method called </a:t>
            </a:r>
            <a:r>
              <a:rPr lang="en-US" dirty="0" err="1"/>
              <a:t>onCompletion</a:t>
            </a:r>
            <a:r>
              <a:rPr lang="en-US" dirty="0"/>
              <a:t>(). </a:t>
            </a:r>
            <a:br>
              <a:rPr lang="en-US" dirty="0"/>
            </a:br>
            <a:r>
              <a:rPr lang="en-US" dirty="0"/>
              <a:t>// It is creating object of </a:t>
            </a:r>
            <a:r>
              <a:rPr lang="en-US" dirty="0" err="1"/>
              <a:t>AlertDialog</a:t>
            </a:r>
            <a:r>
              <a:rPr lang="en-US" dirty="0"/>
              <a:t> </a:t>
            </a:r>
            <a:br>
              <a:rPr lang="en-US" dirty="0"/>
            </a:br>
            <a:r>
              <a:rPr lang="en-US" dirty="0" err="1"/>
              <a:t>AlertDialog.Builder</a:t>
            </a:r>
            <a:r>
              <a:rPr lang="en-US" dirty="0"/>
              <a:t> </a:t>
            </a:r>
            <a:r>
              <a:rPr lang="en-US" dirty="0" err="1"/>
              <a:t>obj</a:t>
            </a:r>
            <a:r>
              <a:rPr lang="en-US" dirty="0"/>
              <a:t> = new </a:t>
            </a:r>
            <a:r>
              <a:rPr lang="en-US" dirty="0" err="1"/>
              <a:t>AlertDialog.Builder</a:t>
            </a:r>
            <a:r>
              <a:rPr lang="en-US" dirty="0"/>
              <a:t>(this);</a:t>
            </a:r>
          </a:p>
          <a:p>
            <a:r>
              <a:rPr lang="en-US" dirty="0"/>
              <a:t>At last, we have handled the coding of user’s action, </a:t>
            </a:r>
            <a:r>
              <a:rPr lang="en-US" dirty="0" err="1"/>
              <a:t>i.e</a:t>
            </a:r>
            <a:r>
              <a:rPr lang="en-US" dirty="0"/>
              <a:t> what the user has click (Replay or next). The simple logic is used such as increment and </a:t>
            </a:r>
            <a:r>
              <a:rPr lang="en-US" dirty="0" err="1"/>
              <a:t>decrement.public</a:t>
            </a:r>
            <a:r>
              <a:rPr lang="en-US" dirty="0"/>
              <a:t> void </a:t>
            </a:r>
            <a:r>
              <a:rPr lang="en-US" dirty="0" err="1"/>
              <a:t>onClick</a:t>
            </a:r>
            <a:r>
              <a:rPr lang="en-US" dirty="0"/>
              <a:t>(</a:t>
            </a:r>
            <a:r>
              <a:rPr lang="en-US" dirty="0" err="1"/>
              <a:t>DialogInterface</a:t>
            </a:r>
            <a:r>
              <a:rPr lang="en-US" dirty="0"/>
              <a:t> dialog, </a:t>
            </a:r>
            <a:r>
              <a:rPr lang="en-US" dirty="0" err="1"/>
              <a:t>int</a:t>
            </a:r>
            <a:r>
              <a:rPr lang="en-US" dirty="0"/>
              <a:t> which) { if (which == -1) { </a:t>
            </a:r>
            <a:r>
              <a:rPr lang="en-US" dirty="0" err="1"/>
              <a:t>vw.seekTo</a:t>
            </a:r>
            <a:r>
              <a:rPr lang="en-US" dirty="0"/>
              <a:t>(0); </a:t>
            </a:r>
            <a:r>
              <a:rPr lang="en-US" dirty="0" err="1"/>
              <a:t>vw.start</a:t>
            </a:r>
            <a:r>
              <a:rPr lang="en-US" dirty="0"/>
              <a:t>(); } else { ++</a:t>
            </a:r>
            <a:r>
              <a:rPr lang="en-US" dirty="0" err="1"/>
              <a:t>currvideo</a:t>
            </a:r>
            <a:r>
              <a:rPr lang="en-US" dirty="0"/>
              <a:t>; if (</a:t>
            </a:r>
            <a:r>
              <a:rPr lang="en-US" dirty="0" err="1"/>
              <a:t>currvideo</a:t>
            </a:r>
            <a:r>
              <a:rPr lang="en-US" dirty="0"/>
              <a:t> == </a:t>
            </a:r>
            <a:r>
              <a:rPr lang="en-US" dirty="0" err="1"/>
              <a:t>videolist.size</a:t>
            </a:r>
            <a:r>
              <a:rPr lang="en-US" dirty="0"/>
              <a:t>()) </a:t>
            </a:r>
            <a:r>
              <a:rPr lang="en-US" dirty="0" err="1"/>
              <a:t>currvideo</a:t>
            </a:r>
            <a:r>
              <a:rPr lang="en-US" dirty="0"/>
              <a:t> = 0; </a:t>
            </a:r>
            <a:r>
              <a:rPr lang="en-US" dirty="0" err="1"/>
              <a:t>setVideo</a:t>
            </a:r>
            <a:r>
              <a:rPr lang="en-US" dirty="0"/>
              <a:t>(</a:t>
            </a:r>
            <a:r>
              <a:rPr lang="en-US" dirty="0" err="1"/>
              <a:t>videolist.get</a:t>
            </a:r>
            <a:r>
              <a:rPr lang="en-US" dirty="0"/>
              <a:t>(</a:t>
            </a:r>
            <a:r>
              <a:rPr lang="en-US" dirty="0" err="1"/>
              <a:t>currvideo</a:t>
            </a:r>
            <a:r>
              <a:rPr lang="en-US" dirty="0"/>
              <a:t>)); } }</a:t>
            </a:r>
          </a:p>
          <a:p>
            <a:endParaRPr lang="en-US" dirty="0"/>
          </a:p>
        </p:txBody>
      </p:sp>
    </p:spTree>
    <p:extLst>
      <p:ext uri="{BB962C8B-B14F-4D97-AF65-F5344CB8AC3E}">
        <p14:creationId xmlns:p14="http://schemas.microsoft.com/office/powerpoint/2010/main" val="808998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Animation in Android with Example</a:t>
            </a:r>
          </a:p>
        </p:txBody>
      </p:sp>
      <p:sp>
        <p:nvSpPr>
          <p:cNvPr id="3" name="Content Placeholder 2"/>
          <p:cNvSpPr>
            <a:spLocks noGrp="1"/>
          </p:cNvSpPr>
          <p:nvPr>
            <p:ph idx="1"/>
          </p:nvPr>
        </p:nvSpPr>
        <p:spPr/>
        <p:txBody>
          <a:bodyPr/>
          <a:lstStyle/>
          <a:p>
            <a:r>
              <a:rPr lang="en-US" dirty="0"/>
              <a:t>Animation is the process of adding a motion effect to any view, image, or text. </a:t>
            </a:r>
            <a:endParaRPr lang="en-US" dirty="0" smtClean="0"/>
          </a:p>
          <a:p>
            <a:r>
              <a:rPr lang="en-US" dirty="0" smtClean="0"/>
              <a:t>With </a:t>
            </a:r>
            <a:r>
              <a:rPr lang="en-US" dirty="0"/>
              <a:t>the help of an animation, you can add motion or can change the shape of a specific view. </a:t>
            </a:r>
            <a:endParaRPr lang="en-US" dirty="0" smtClean="0"/>
          </a:p>
          <a:p>
            <a:r>
              <a:rPr lang="en-US" dirty="0" smtClean="0"/>
              <a:t>Animation </a:t>
            </a:r>
            <a:r>
              <a:rPr lang="en-US" dirty="0"/>
              <a:t>in Android is generally used to give your UI a rich look and feel. </a:t>
            </a:r>
          </a:p>
        </p:txBody>
      </p:sp>
    </p:spTree>
    <p:extLst>
      <p:ext uri="{BB962C8B-B14F-4D97-AF65-F5344CB8AC3E}">
        <p14:creationId xmlns:p14="http://schemas.microsoft.com/office/powerpoint/2010/main" val="932205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b="1" dirty="0" smtClean="0"/>
              <a:t>Property </a:t>
            </a:r>
            <a:r>
              <a:rPr lang="en-US" b="1" dirty="0"/>
              <a:t>Animation</a:t>
            </a:r>
            <a:endParaRPr lang="en-US" dirty="0"/>
          </a:p>
          <a:p>
            <a:pPr lvl="0"/>
            <a:r>
              <a:rPr lang="en-US" b="1" dirty="0"/>
              <a:t>View Animation</a:t>
            </a:r>
            <a:endParaRPr lang="en-US" dirty="0"/>
          </a:p>
          <a:p>
            <a:pPr lvl="0"/>
            <a:r>
              <a:rPr lang="en-US" b="1" dirty="0" err="1"/>
              <a:t>Drawable</a:t>
            </a:r>
            <a:r>
              <a:rPr lang="en-US" b="1" dirty="0"/>
              <a:t> Animation</a:t>
            </a:r>
            <a:endParaRPr lang="en-US" dirty="0"/>
          </a:p>
        </p:txBody>
      </p:sp>
      <p:sp>
        <p:nvSpPr>
          <p:cNvPr id="4" name="Title 3"/>
          <p:cNvSpPr>
            <a:spLocks noGrp="1"/>
          </p:cNvSpPr>
          <p:nvPr>
            <p:ph type="title"/>
          </p:nvPr>
        </p:nvSpPr>
        <p:spPr/>
        <p:txBody>
          <a:bodyPr/>
          <a:lstStyle/>
          <a:p>
            <a:r>
              <a:rPr lang="en-US" dirty="0"/>
              <a:t>The animations are basically of three types as follows: </a:t>
            </a:r>
            <a:br>
              <a:rPr lang="en-US" dirty="0"/>
            </a:br>
            <a:endParaRPr lang="en-US" dirty="0"/>
          </a:p>
        </p:txBody>
      </p:sp>
    </p:spTree>
    <p:extLst>
      <p:ext uri="{BB962C8B-B14F-4D97-AF65-F5344CB8AC3E}">
        <p14:creationId xmlns:p14="http://schemas.microsoft.com/office/powerpoint/2010/main" val="393474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Property Animation</a:t>
            </a:r>
          </a:p>
        </p:txBody>
      </p:sp>
      <p:sp>
        <p:nvSpPr>
          <p:cNvPr id="3" name="Content Placeholder 2"/>
          <p:cNvSpPr>
            <a:spLocks noGrp="1"/>
          </p:cNvSpPr>
          <p:nvPr>
            <p:ph idx="1"/>
          </p:nvPr>
        </p:nvSpPr>
        <p:spPr/>
        <p:txBody>
          <a:bodyPr/>
          <a:lstStyle/>
          <a:p>
            <a:r>
              <a:rPr lang="en-US" dirty="0" smtClean="0"/>
              <a:t>Property </a:t>
            </a:r>
            <a:r>
              <a:rPr lang="en-US" dirty="0"/>
              <a:t>Animation is one of the robust frameworks which allows animating almost everything. </a:t>
            </a:r>
            <a:endParaRPr lang="en-US" dirty="0" smtClean="0"/>
          </a:p>
          <a:p>
            <a:r>
              <a:rPr lang="en-US" dirty="0" smtClean="0"/>
              <a:t>This </a:t>
            </a:r>
            <a:r>
              <a:rPr lang="en-US" dirty="0"/>
              <a:t>is one of the powerful and flexible animations which was introduced in Android 3.0</a:t>
            </a:r>
            <a:r>
              <a:rPr lang="en-US" dirty="0" smtClean="0"/>
              <a:t>.</a:t>
            </a:r>
          </a:p>
          <a:p>
            <a:r>
              <a:rPr lang="en-US" dirty="0" smtClean="0"/>
              <a:t> </a:t>
            </a:r>
            <a:r>
              <a:rPr lang="en-US" dirty="0"/>
              <a:t>Property animation can be used to add any animation in the </a:t>
            </a:r>
            <a:r>
              <a:rPr lang="en-US" u="sng" dirty="0" err="1">
                <a:hlinkClick r:id="rId2"/>
              </a:rPr>
              <a:t>CheckBox</a:t>
            </a:r>
            <a:r>
              <a:rPr lang="en-US" dirty="0"/>
              <a:t>, </a:t>
            </a:r>
            <a:r>
              <a:rPr lang="en-US" u="sng" dirty="0" err="1">
                <a:hlinkClick r:id="rId3"/>
              </a:rPr>
              <a:t>RadioButtons</a:t>
            </a:r>
            <a:r>
              <a:rPr lang="en-US" dirty="0"/>
              <a:t>, and widgets other than any view.</a:t>
            </a:r>
          </a:p>
          <a:p>
            <a:endParaRPr lang="en-US" dirty="0"/>
          </a:p>
        </p:txBody>
      </p:sp>
    </p:spTree>
    <p:extLst>
      <p:ext uri="{BB962C8B-B14F-4D97-AF65-F5344CB8AC3E}">
        <p14:creationId xmlns:p14="http://schemas.microsoft.com/office/powerpoint/2010/main" val="239954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View Animation</a:t>
            </a:r>
            <a:br>
              <a:rPr lang="en-US" dirty="0"/>
            </a:br>
            <a:endParaRPr lang="en-US" dirty="0"/>
          </a:p>
        </p:txBody>
      </p:sp>
      <p:sp>
        <p:nvSpPr>
          <p:cNvPr id="3" name="Content Placeholder 2"/>
          <p:cNvSpPr>
            <a:spLocks noGrp="1"/>
          </p:cNvSpPr>
          <p:nvPr>
            <p:ph idx="1"/>
          </p:nvPr>
        </p:nvSpPr>
        <p:spPr/>
        <p:txBody>
          <a:bodyPr/>
          <a:lstStyle/>
          <a:p>
            <a:r>
              <a:rPr lang="en-US" dirty="0" smtClean="0"/>
              <a:t>View </a:t>
            </a:r>
            <a:r>
              <a:rPr lang="en-US" dirty="0"/>
              <a:t>Animation can be used to add animation to a specific view to perform </a:t>
            </a:r>
            <a:r>
              <a:rPr lang="en-US" dirty="0" err="1"/>
              <a:t>tweened</a:t>
            </a:r>
            <a:r>
              <a:rPr lang="en-US" dirty="0"/>
              <a:t> animation on views. </a:t>
            </a:r>
            <a:endParaRPr lang="en-US" dirty="0" smtClean="0"/>
          </a:p>
          <a:p>
            <a:r>
              <a:rPr lang="en-US" dirty="0" err="1" smtClean="0"/>
              <a:t>Tweened</a:t>
            </a:r>
            <a:r>
              <a:rPr lang="en-US" dirty="0" smtClean="0"/>
              <a:t> </a:t>
            </a:r>
            <a:r>
              <a:rPr lang="en-US" dirty="0"/>
              <a:t>animation calculates animation information such as size, rotation, start point, and endpoint. </a:t>
            </a:r>
            <a:endParaRPr lang="en-US" dirty="0" smtClean="0"/>
          </a:p>
          <a:p>
            <a:r>
              <a:rPr lang="en-US" dirty="0" smtClean="0"/>
              <a:t>These </a:t>
            </a:r>
            <a:r>
              <a:rPr lang="en-US" dirty="0"/>
              <a:t>animations are slower and less flexible. An example of View animation can be used if we want to expand a specific layout in that place we can use View Animation</a:t>
            </a:r>
            <a:r>
              <a:rPr lang="en-US" dirty="0" smtClean="0"/>
              <a:t>.</a:t>
            </a:r>
          </a:p>
          <a:p>
            <a:r>
              <a:rPr lang="en-US" dirty="0" smtClean="0"/>
              <a:t> </a:t>
            </a:r>
            <a:r>
              <a:rPr lang="en-US" dirty="0"/>
              <a:t>The example of View Animation can be seen in Expandable </a:t>
            </a:r>
            <a:r>
              <a:rPr lang="en-US" dirty="0" err="1"/>
              <a:t>RecyclerView</a:t>
            </a:r>
            <a:r>
              <a:rPr lang="en-US" dirty="0" smtClean="0"/>
              <a:t>.</a:t>
            </a:r>
          </a:p>
          <a:p>
            <a:endParaRPr lang="en-US" dirty="0"/>
          </a:p>
        </p:txBody>
      </p:sp>
    </p:spTree>
    <p:extLst>
      <p:ext uri="{BB962C8B-B14F-4D97-AF65-F5344CB8AC3E}">
        <p14:creationId xmlns:p14="http://schemas.microsoft.com/office/powerpoint/2010/main" val="1611739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t>
            </a:r>
            <a:r>
              <a:rPr lang="en-US" dirty="0" err="1"/>
              <a:t>Drawable</a:t>
            </a:r>
            <a:r>
              <a:rPr lang="en-US" dirty="0"/>
              <a:t> Animation</a:t>
            </a:r>
          </a:p>
        </p:txBody>
      </p:sp>
      <p:sp>
        <p:nvSpPr>
          <p:cNvPr id="3" name="Content Placeholder 2"/>
          <p:cNvSpPr>
            <a:spLocks noGrp="1"/>
          </p:cNvSpPr>
          <p:nvPr>
            <p:ph idx="1"/>
          </p:nvPr>
        </p:nvSpPr>
        <p:spPr/>
        <p:txBody>
          <a:bodyPr/>
          <a:lstStyle/>
          <a:p>
            <a:r>
              <a:rPr lang="en-US" dirty="0" err="1" smtClean="0"/>
              <a:t>Drawable</a:t>
            </a:r>
            <a:r>
              <a:rPr lang="en-US" dirty="0" smtClean="0"/>
              <a:t> </a:t>
            </a:r>
            <a:r>
              <a:rPr lang="en-US" dirty="0"/>
              <a:t>Animation is used if you want to animate one image over another. </a:t>
            </a:r>
            <a:endParaRPr lang="en-US" dirty="0" smtClean="0"/>
          </a:p>
          <a:p>
            <a:r>
              <a:rPr lang="en-US" dirty="0" smtClean="0"/>
              <a:t>The </a:t>
            </a:r>
            <a:r>
              <a:rPr lang="en-US" dirty="0"/>
              <a:t>simple way to understand is to animate </a:t>
            </a:r>
            <a:r>
              <a:rPr lang="en-US" dirty="0" err="1"/>
              <a:t>drawable</a:t>
            </a:r>
            <a:r>
              <a:rPr lang="en-US" dirty="0"/>
              <a:t> is to load the series of </a:t>
            </a:r>
            <a:r>
              <a:rPr lang="en-US" dirty="0" err="1"/>
              <a:t>drawable</a:t>
            </a:r>
            <a:r>
              <a:rPr lang="en-US" dirty="0"/>
              <a:t> one after another to create an animation. </a:t>
            </a:r>
            <a:endParaRPr lang="en-US" dirty="0" smtClean="0"/>
          </a:p>
          <a:p>
            <a:r>
              <a:rPr lang="en-US" dirty="0" smtClean="0"/>
              <a:t>A </a:t>
            </a:r>
            <a:r>
              <a:rPr lang="en-US" dirty="0"/>
              <a:t>simple example of </a:t>
            </a:r>
            <a:r>
              <a:rPr lang="en-US" dirty="0" err="1"/>
              <a:t>drawable</a:t>
            </a:r>
            <a:r>
              <a:rPr lang="en-US" dirty="0"/>
              <a:t> animation can be seen in many apps Splash screen on apps logo animation.</a:t>
            </a:r>
          </a:p>
          <a:p>
            <a:endParaRPr lang="en-US" dirty="0"/>
          </a:p>
        </p:txBody>
      </p:sp>
    </p:spTree>
    <p:extLst>
      <p:ext uri="{BB962C8B-B14F-4D97-AF65-F5344CB8AC3E}">
        <p14:creationId xmlns:p14="http://schemas.microsoft.com/office/powerpoint/2010/main" val="1384539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Methods of Animation </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84439787"/>
              </p:ext>
            </p:extLst>
          </p:nvPr>
        </p:nvGraphicFramePr>
        <p:xfrm>
          <a:off x="1219200" y="1752600"/>
          <a:ext cx="10664826" cy="1337310"/>
        </p:xfrm>
        <a:graphic>
          <a:graphicData uri="http://schemas.openxmlformats.org/drawingml/2006/table">
            <a:tbl>
              <a:tblPr firstRow="1" bandRow="1">
                <a:tableStyleId>{5C22544A-7EE6-4342-B048-85BDC9FD1C3A}</a:tableStyleId>
              </a:tblPr>
              <a:tblGrid>
                <a:gridCol w="5332413">
                  <a:extLst>
                    <a:ext uri="{9D8B030D-6E8A-4147-A177-3AD203B41FA5}">
                      <a16:colId xmlns:a16="http://schemas.microsoft.com/office/drawing/2014/main" val="20000"/>
                    </a:ext>
                  </a:extLst>
                </a:gridCol>
                <a:gridCol w="5332413">
                  <a:extLst>
                    <a:ext uri="{9D8B030D-6E8A-4147-A177-3AD203B41FA5}">
                      <a16:colId xmlns:a16="http://schemas.microsoft.com/office/drawing/2014/main" val="20001"/>
                    </a:ext>
                  </a:extLst>
                </a:gridCol>
              </a:tblGrid>
              <a:tr h="370840">
                <a:tc>
                  <a:txBody>
                    <a:bodyPr/>
                    <a:lstStyle/>
                    <a:p>
                      <a:pPr marL="0" marR="0" algn="ctr" fontAlgn="base">
                        <a:lnSpc>
                          <a:spcPct val="115000"/>
                        </a:lnSpc>
                        <a:spcBef>
                          <a:spcPts val="0"/>
                        </a:spcBef>
                        <a:spcAft>
                          <a:spcPts val="750"/>
                        </a:spcAft>
                      </a:pPr>
                      <a:r>
                        <a:rPr lang="en-US" sz="1100" dirty="0">
                          <a:effectLst/>
                          <a:latin typeface="Calibri"/>
                          <a:ea typeface="Times New Roman"/>
                        </a:rPr>
                        <a:t>Methods</a:t>
                      </a:r>
                    </a:p>
                  </a:txBody>
                  <a:tcPr marL="95250" marR="95250" marT="95250" marB="95250" anchor="b"/>
                </a:tc>
                <a:tc>
                  <a:txBody>
                    <a:bodyPr/>
                    <a:lstStyle/>
                    <a:p>
                      <a:pPr marL="0" marR="0" algn="ctr" fontAlgn="base">
                        <a:lnSpc>
                          <a:spcPct val="115000"/>
                        </a:lnSpc>
                        <a:spcBef>
                          <a:spcPts val="0"/>
                        </a:spcBef>
                        <a:spcAft>
                          <a:spcPts val="750"/>
                        </a:spcAft>
                      </a:pPr>
                      <a:r>
                        <a:rPr lang="en-US" sz="1100" dirty="0">
                          <a:effectLst/>
                          <a:latin typeface="Calibri"/>
                          <a:ea typeface="Times New Roman"/>
                        </a:rPr>
                        <a:t>Description</a:t>
                      </a:r>
                    </a:p>
                  </a:txBody>
                  <a:tcPr marL="95250" marR="95250" marT="95250" marB="95250" anchor="b"/>
                </a:tc>
                <a:extLst>
                  <a:ext uri="{0D108BD9-81ED-4DB2-BD59-A6C34878D82A}">
                    <a16:rowId xmlns:a16="http://schemas.microsoft.com/office/drawing/2014/main" val="10000"/>
                  </a:ext>
                </a:extLst>
              </a:tr>
              <a:tr h="370840">
                <a:tc>
                  <a:txBody>
                    <a:bodyPr/>
                    <a:lstStyle/>
                    <a:p>
                      <a:pPr marL="0" marR="0">
                        <a:lnSpc>
                          <a:spcPct val="115000"/>
                        </a:lnSpc>
                        <a:spcBef>
                          <a:spcPts val="0"/>
                        </a:spcBef>
                        <a:spcAft>
                          <a:spcPts val="1000"/>
                        </a:spcAft>
                      </a:pPr>
                      <a:r>
                        <a:rPr lang="en-US" sz="1200" dirty="0" err="1">
                          <a:effectLst/>
                          <a:latin typeface="Times New Roman"/>
                          <a:ea typeface="Calibri"/>
                          <a:cs typeface="Times New Roman"/>
                        </a:rPr>
                        <a:t>startAnimation</a:t>
                      </a:r>
                      <a:r>
                        <a:rPr lang="en-US" sz="1200" dirty="0">
                          <a:effectLst/>
                          <a:latin typeface="Times New Roman"/>
                          <a:ea typeface="Calibri"/>
                          <a:cs typeface="Times New Roman"/>
                        </a:rPr>
                        <a:t>()</a:t>
                      </a:r>
                      <a:endParaRPr lang="en-US" sz="1100" dirty="0">
                        <a:effectLst/>
                        <a:latin typeface="Calibri"/>
                        <a:ea typeface="Calibri"/>
                        <a:cs typeface="Times New Roman"/>
                      </a:endParaRPr>
                    </a:p>
                  </a:txBody>
                  <a:tcPr marL="95250" marR="95250" marT="133350" marB="133350" anchor="b"/>
                </a:tc>
                <a:tc>
                  <a:txBody>
                    <a:bodyPr/>
                    <a:lstStyle/>
                    <a:p>
                      <a:pPr marL="0" marR="0">
                        <a:lnSpc>
                          <a:spcPct val="115000"/>
                        </a:lnSpc>
                        <a:spcBef>
                          <a:spcPts val="0"/>
                        </a:spcBef>
                        <a:spcAft>
                          <a:spcPts val="1000"/>
                        </a:spcAft>
                      </a:pPr>
                      <a:r>
                        <a:rPr lang="en-US" sz="1200">
                          <a:effectLst/>
                          <a:latin typeface="Times New Roman"/>
                          <a:ea typeface="Calibri"/>
                          <a:cs typeface="Times New Roman"/>
                        </a:rPr>
                        <a:t>This method will start the animation. </a:t>
                      </a:r>
                      <a:endParaRPr lang="en-US" sz="1100">
                        <a:effectLst/>
                        <a:latin typeface="Calibri"/>
                        <a:ea typeface="Calibri"/>
                        <a:cs typeface="Times New Roman"/>
                      </a:endParaRPr>
                    </a:p>
                  </a:txBody>
                  <a:tcPr marL="95250" marR="95250" marT="133350" marB="133350" anchor="b"/>
                </a:tc>
                <a:extLst>
                  <a:ext uri="{0D108BD9-81ED-4DB2-BD59-A6C34878D82A}">
                    <a16:rowId xmlns:a16="http://schemas.microsoft.com/office/drawing/2014/main" val="10001"/>
                  </a:ext>
                </a:extLst>
              </a:tr>
              <a:tr h="370840">
                <a:tc>
                  <a:txBody>
                    <a:bodyPr/>
                    <a:lstStyle/>
                    <a:p>
                      <a:pPr marL="0" marR="0">
                        <a:lnSpc>
                          <a:spcPct val="115000"/>
                        </a:lnSpc>
                        <a:spcBef>
                          <a:spcPts val="0"/>
                        </a:spcBef>
                        <a:spcAft>
                          <a:spcPts val="1000"/>
                        </a:spcAft>
                      </a:pPr>
                      <a:r>
                        <a:rPr lang="en-US" sz="1200">
                          <a:effectLst/>
                          <a:latin typeface="Times New Roman"/>
                          <a:ea typeface="Calibri"/>
                          <a:cs typeface="Times New Roman"/>
                        </a:rPr>
                        <a:t>clearAnimation()</a:t>
                      </a:r>
                      <a:endParaRPr lang="en-US" sz="1100">
                        <a:effectLst/>
                        <a:latin typeface="Calibri"/>
                        <a:ea typeface="Calibri"/>
                        <a:cs typeface="Times New Roman"/>
                      </a:endParaRPr>
                    </a:p>
                  </a:txBody>
                  <a:tcPr marL="95250" marR="95250" marT="133350" marB="133350" anchor="b"/>
                </a:tc>
                <a:tc>
                  <a:txBody>
                    <a:bodyPr/>
                    <a:lstStyle/>
                    <a:p>
                      <a:pPr marL="0" marR="0">
                        <a:lnSpc>
                          <a:spcPct val="115000"/>
                        </a:lnSpc>
                        <a:spcBef>
                          <a:spcPts val="0"/>
                        </a:spcBef>
                        <a:spcAft>
                          <a:spcPts val="1000"/>
                        </a:spcAft>
                      </a:pPr>
                      <a:r>
                        <a:rPr lang="en-US" sz="1200" dirty="0">
                          <a:effectLst/>
                          <a:latin typeface="Times New Roman"/>
                          <a:ea typeface="Calibri"/>
                          <a:cs typeface="Times New Roman"/>
                        </a:rPr>
                        <a:t>This method will clear the animation running on a specific view. </a:t>
                      </a:r>
                      <a:endParaRPr lang="en-US" sz="1100" dirty="0">
                        <a:effectLst/>
                        <a:latin typeface="Calibri"/>
                        <a:ea typeface="Calibri"/>
                        <a:cs typeface="Times New Roman"/>
                      </a:endParaRPr>
                    </a:p>
                  </a:txBody>
                  <a:tcPr marL="95250" marR="95250" marT="133350" marB="133350" anchor="b"/>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878077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Audio Recorder in Android with Example</a:t>
            </a:r>
            <a:br>
              <a:rPr lang="en-US" dirty="0"/>
            </a:br>
            <a:endParaRPr lang="en-US" dirty="0"/>
          </a:p>
        </p:txBody>
      </p:sp>
      <p:sp>
        <p:nvSpPr>
          <p:cNvPr id="3" name="Content Placeholder 2"/>
          <p:cNvSpPr>
            <a:spLocks noGrp="1"/>
          </p:cNvSpPr>
          <p:nvPr>
            <p:ph idx="1"/>
          </p:nvPr>
        </p:nvSpPr>
        <p:spPr/>
        <p:txBody>
          <a:bodyPr/>
          <a:lstStyle/>
          <a:p>
            <a:r>
              <a:rPr lang="en-US" dirty="0" smtClean="0"/>
              <a:t>In </a:t>
            </a:r>
            <a:r>
              <a:rPr lang="en-US" dirty="0"/>
              <a:t>Android for recording audio or video, there is a built-in class called </a:t>
            </a:r>
            <a:r>
              <a:rPr lang="en-US" b="1" dirty="0" err="1"/>
              <a:t>MediaRecorder</a:t>
            </a:r>
            <a:r>
              <a:rPr lang="en-US" dirty="0" smtClean="0"/>
              <a:t>.</a:t>
            </a:r>
          </a:p>
          <a:p>
            <a:r>
              <a:rPr lang="en-US" dirty="0" smtClean="0"/>
              <a:t> </a:t>
            </a:r>
            <a:r>
              <a:rPr lang="en-US" dirty="0"/>
              <a:t>This class in Android helps to easily record video and audio files. </a:t>
            </a:r>
            <a:endParaRPr lang="en-US" dirty="0" smtClean="0"/>
          </a:p>
          <a:p>
            <a:r>
              <a:rPr lang="en-US" dirty="0" smtClean="0"/>
              <a:t>The </a:t>
            </a:r>
            <a:r>
              <a:rPr lang="en-US" dirty="0"/>
              <a:t>Android multimedia framework provides built-in support for capturing and encoding common audio and video formats. </a:t>
            </a:r>
            <a:endParaRPr lang="en-US" dirty="0" smtClean="0"/>
          </a:p>
          <a:p>
            <a:r>
              <a:rPr lang="en-US" dirty="0" smtClean="0"/>
              <a:t>In </a:t>
            </a:r>
            <a:r>
              <a:rPr lang="en-US" dirty="0"/>
              <a:t>android for recording audio, we will use a device microphone along with </a:t>
            </a:r>
            <a:r>
              <a:rPr lang="en-US" b="1" dirty="0" err="1"/>
              <a:t>MediaRecorder</a:t>
            </a:r>
            <a:r>
              <a:rPr lang="en-US" b="1" dirty="0"/>
              <a:t> </a:t>
            </a:r>
            <a:r>
              <a:rPr lang="en-US" dirty="0"/>
              <a:t>Class and for recording video, we will use the user’s device Camera and </a:t>
            </a:r>
            <a:r>
              <a:rPr lang="en-US" b="1" dirty="0" err="1"/>
              <a:t>MediaRecorder</a:t>
            </a:r>
            <a:r>
              <a:rPr lang="en-US" b="1" dirty="0"/>
              <a:t> </a:t>
            </a:r>
            <a:r>
              <a:rPr lang="en-US" dirty="0"/>
              <a:t>Class.</a:t>
            </a:r>
          </a:p>
          <a:p>
            <a:endParaRPr lang="en-US" dirty="0"/>
          </a:p>
        </p:txBody>
      </p:sp>
    </p:spTree>
    <p:extLst>
      <p:ext uri="{BB962C8B-B14F-4D97-AF65-F5344CB8AC3E}">
        <p14:creationId xmlns:p14="http://schemas.microsoft.com/office/powerpoint/2010/main" val="3846136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br>
              <a:rPr lang="en-US" dirty="0"/>
            </a:br>
            <a:r>
              <a:rPr lang="en-US" dirty="0"/>
              <a:t>Important Methods of Media Recorder Class</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56313133"/>
              </p:ext>
            </p:extLst>
          </p:nvPr>
        </p:nvGraphicFramePr>
        <p:xfrm>
          <a:off x="3482657" y="2353246"/>
          <a:ext cx="6137910" cy="3498088"/>
        </p:xfrm>
        <a:graphic>
          <a:graphicData uri="http://schemas.openxmlformats.org/drawingml/2006/table">
            <a:tbl>
              <a:tblPr firstRow="1" firstCol="1" bandRow="1">
                <a:tableStyleId>{5C22544A-7EE6-4342-B048-85BDC9FD1C3A}</a:tableStyleId>
              </a:tblPr>
              <a:tblGrid>
                <a:gridCol w="3068955">
                  <a:extLst>
                    <a:ext uri="{9D8B030D-6E8A-4147-A177-3AD203B41FA5}">
                      <a16:colId xmlns:a16="http://schemas.microsoft.com/office/drawing/2014/main" val="20000"/>
                    </a:ext>
                  </a:extLst>
                </a:gridCol>
                <a:gridCol w="3068955">
                  <a:extLst>
                    <a:ext uri="{9D8B030D-6E8A-4147-A177-3AD203B41FA5}">
                      <a16:colId xmlns:a16="http://schemas.microsoft.com/office/drawing/2014/main" val="20001"/>
                    </a:ext>
                  </a:extLst>
                </a:gridCol>
              </a:tblGrid>
              <a:tr h="323215">
                <a:tc>
                  <a:txBody>
                    <a:bodyPr/>
                    <a:lstStyle/>
                    <a:p>
                      <a:pPr marL="0" marR="0" algn="ctr" fontAlgn="base">
                        <a:spcBef>
                          <a:spcPts val="0"/>
                        </a:spcBef>
                        <a:spcAft>
                          <a:spcPts val="750"/>
                        </a:spcAft>
                      </a:pPr>
                      <a:r>
                        <a:rPr lang="en-US" sz="1100" dirty="0">
                          <a:effectLst/>
                        </a:rPr>
                        <a:t>Method </a:t>
                      </a:r>
                      <a:endParaRPr lang="en-US" sz="1100" dirty="0">
                        <a:effectLst/>
                        <a:latin typeface="Calibri"/>
                        <a:ea typeface="Times New Roman"/>
                      </a:endParaRPr>
                    </a:p>
                  </a:txBody>
                  <a:tcPr marL="68580" marR="68580" marT="0" marB="0" anchor="b"/>
                </a:tc>
                <a:tc>
                  <a:txBody>
                    <a:bodyPr/>
                    <a:lstStyle/>
                    <a:p>
                      <a:pPr marL="0" marR="0" algn="ctr" fontAlgn="base">
                        <a:spcBef>
                          <a:spcPts val="0"/>
                        </a:spcBef>
                        <a:spcAft>
                          <a:spcPts val="750"/>
                        </a:spcAft>
                      </a:pPr>
                      <a:r>
                        <a:rPr lang="en-US" sz="1100">
                          <a:effectLst/>
                        </a:rPr>
                        <a:t>Description</a:t>
                      </a:r>
                      <a:endParaRPr lang="en-US" sz="1100">
                        <a:effectLst/>
                        <a:latin typeface="Calibri"/>
                        <a:ea typeface="Times New Roman"/>
                      </a:endParaRPr>
                    </a:p>
                  </a:txBody>
                  <a:tcPr marL="68580" marR="68580" marT="0" marB="0" anchor="b"/>
                </a:tc>
                <a:extLst>
                  <a:ext uri="{0D108BD9-81ED-4DB2-BD59-A6C34878D82A}">
                    <a16:rowId xmlns:a16="http://schemas.microsoft.com/office/drawing/2014/main" val="10000"/>
                  </a:ext>
                </a:extLst>
              </a:tr>
              <a:tr h="427355">
                <a:tc>
                  <a:txBody>
                    <a:bodyPr/>
                    <a:lstStyle/>
                    <a:p>
                      <a:pPr marL="0" marR="0">
                        <a:lnSpc>
                          <a:spcPct val="115000"/>
                        </a:lnSpc>
                        <a:spcBef>
                          <a:spcPts val="0"/>
                        </a:spcBef>
                        <a:spcAft>
                          <a:spcPts val="0"/>
                        </a:spcAft>
                      </a:pPr>
                      <a:r>
                        <a:rPr lang="en-US" sz="1200">
                          <a:effectLst/>
                        </a:rPr>
                        <a:t>setAudioSource()</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200">
                          <a:effectLst/>
                        </a:rPr>
                        <a:t>This method will specify the source of the audio to be recorded.</a:t>
                      </a:r>
                      <a:endParaRPr lang="en-US" sz="1100">
                        <a:effectLst/>
                        <a:latin typeface="Calibri"/>
                        <a:ea typeface="Calibri"/>
                        <a:cs typeface="Times New Roman"/>
                      </a:endParaRPr>
                    </a:p>
                  </a:txBody>
                  <a:tcPr marL="68580" marR="68580" marT="0" marB="0" anchor="b"/>
                </a:tc>
                <a:extLst>
                  <a:ext uri="{0D108BD9-81ED-4DB2-BD59-A6C34878D82A}">
                    <a16:rowId xmlns:a16="http://schemas.microsoft.com/office/drawing/2014/main" val="10001"/>
                  </a:ext>
                </a:extLst>
              </a:tr>
              <a:tr h="415925">
                <a:tc>
                  <a:txBody>
                    <a:bodyPr/>
                    <a:lstStyle/>
                    <a:p>
                      <a:pPr marL="0" marR="0">
                        <a:lnSpc>
                          <a:spcPct val="115000"/>
                        </a:lnSpc>
                        <a:spcBef>
                          <a:spcPts val="0"/>
                        </a:spcBef>
                        <a:spcAft>
                          <a:spcPts val="0"/>
                        </a:spcAft>
                      </a:pPr>
                      <a:r>
                        <a:rPr lang="en-US" sz="1200" dirty="0" err="1">
                          <a:effectLst/>
                        </a:rPr>
                        <a:t>setAudioEncoder</a:t>
                      </a:r>
                      <a:r>
                        <a:rPr lang="en-US" sz="1200" smtClean="0">
                          <a:effectLst/>
                        </a:rPr>
                        <a:t>()</a:t>
                      </a:r>
                      <a:endParaRPr lang="en-US" sz="11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200">
                          <a:effectLst/>
                        </a:rPr>
                        <a:t>This method is used to specify the audio encoder.</a:t>
                      </a:r>
                      <a:endParaRPr lang="en-US" sz="1100">
                        <a:effectLst/>
                        <a:latin typeface="Calibri"/>
                        <a:ea typeface="Calibri"/>
                        <a:cs typeface="Times New Roman"/>
                      </a:endParaRPr>
                    </a:p>
                  </a:txBody>
                  <a:tcPr marL="68580" marR="68580" marT="0" marB="0" anchor="b"/>
                </a:tc>
                <a:extLst>
                  <a:ext uri="{0D108BD9-81ED-4DB2-BD59-A6C34878D82A}">
                    <a16:rowId xmlns:a16="http://schemas.microsoft.com/office/drawing/2014/main" val="10002"/>
                  </a:ext>
                </a:extLst>
              </a:tr>
              <a:tr h="427355">
                <a:tc>
                  <a:txBody>
                    <a:bodyPr/>
                    <a:lstStyle/>
                    <a:p>
                      <a:pPr marL="0" marR="0">
                        <a:lnSpc>
                          <a:spcPct val="115000"/>
                        </a:lnSpc>
                        <a:spcBef>
                          <a:spcPts val="0"/>
                        </a:spcBef>
                        <a:spcAft>
                          <a:spcPts val="0"/>
                        </a:spcAft>
                      </a:pPr>
                      <a:r>
                        <a:rPr lang="en-US" sz="1200">
                          <a:effectLst/>
                        </a:rPr>
                        <a:t>setOutputFormat()</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200">
                          <a:effectLst/>
                        </a:rPr>
                        <a:t>This method is used to specify the output format of our audio.</a:t>
                      </a:r>
                      <a:endParaRPr lang="en-US" sz="1100">
                        <a:effectLst/>
                        <a:latin typeface="Calibri"/>
                        <a:ea typeface="Calibri"/>
                        <a:cs typeface="Times New Roman"/>
                      </a:endParaRPr>
                    </a:p>
                  </a:txBody>
                  <a:tcPr marL="68580" marR="68580" marT="0" marB="0" anchor="b"/>
                </a:tc>
                <a:extLst>
                  <a:ext uri="{0D108BD9-81ED-4DB2-BD59-A6C34878D82A}">
                    <a16:rowId xmlns:a16="http://schemas.microsoft.com/office/drawing/2014/main" val="10003"/>
                  </a:ext>
                </a:extLst>
              </a:tr>
              <a:tr h="415925">
                <a:tc>
                  <a:txBody>
                    <a:bodyPr/>
                    <a:lstStyle/>
                    <a:p>
                      <a:pPr marL="0" marR="0">
                        <a:lnSpc>
                          <a:spcPct val="115000"/>
                        </a:lnSpc>
                        <a:spcBef>
                          <a:spcPts val="0"/>
                        </a:spcBef>
                        <a:spcAft>
                          <a:spcPts val="0"/>
                        </a:spcAft>
                      </a:pPr>
                      <a:r>
                        <a:rPr lang="en-US" sz="1200">
                          <a:effectLst/>
                        </a:rPr>
                        <a:t>setOutputFile()</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200">
                          <a:effectLst/>
                        </a:rPr>
                        <a:t>This method is used to specify the path of recorded audio files that are to be stored.</a:t>
                      </a:r>
                      <a:endParaRPr lang="en-US" sz="1100">
                        <a:effectLst/>
                        <a:latin typeface="Calibri"/>
                        <a:ea typeface="Calibri"/>
                        <a:cs typeface="Times New Roman"/>
                      </a:endParaRPr>
                    </a:p>
                  </a:txBody>
                  <a:tcPr marL="68580" marR="68580" marT="0" marB="0" anchor="b"/>
                </a:tc>
                <a:extLst>
                  <a:ext uri="{0D108BD9-81ED-4DB2-BD59-A6C34878D82A}">
                    <a16:rowId xmlns:a16="http://schemas.microsoft.com/office/drawing/2014/main" val="10004"/>
                  </a:ext>
                </a:extLst>
              </a:tr>
              <a:tr h="427355">
                <a:tc>
                  <a:txBody>
                    <a:bodyPr/>
                    <a:lstStyle/>
                    <a:p>
                      <a:pPr marL="0" marR="0">
                        <a:lnSpc>
                          <a:spcPct val="115000"/>
                        </a:lnSpc>
                        <a:spcBef>
                          <a:spcPts val="0"/>
                        </a:spcBef>
                        <a:spcAft>
                          <a:spcPts val="0"/>
                        </a:spcAft>
                      </a:pPr>
                      <a:r>
                        <a:rPr lang="en-US" sz="1200">
                          <a:effectLst/>
                        </a:rPr>
                        <a:t>stop()</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200">
                          <a:effectLst/>
                        </a:rPr>
                        <a:t>This method is used to stop the recording process. </a:t>
                      </a:r>
                      <a:endParaRPr lang="en-US" sz="1100">
                        <a:effectLst/>
                        <a:latin typeface="Calibri"/>
                        <a:ea typeface="Calibri"/>
                        <a:cs typeface="Times New Roman"/>
                      </a:endParaRPr>
                    </a:p>
                  </a:txBody>
                  <a:tcPr marL="68580" marR="68580" marT="0" marB="0" anchor="b"/>
                </a:tc>
                <a:extLst>
                  <a:ext uri="{0D108BD9-81ED-4DB2-BD59-A6C34878D82A}">
                    <a16:rowId xmlns:a16="http://schemas.microsoft.com/office/drawing/2014/main" val="10005"/>
                  </a:ext>
                </a:extLst>
              </a:tr>
              <a:tr h="415925">
                <a:tc>
                  <a:txBody>
                    <a:bodyPr/>
                    <a:lstStyle/>
                    <a:p>
                      <a:pPr marL="0" marR="0">
                        <a:lnSpc>
                          <a:spcPct val="115000"/>
                        </a:lnSpc>
                        <a:spcBef>
                          <a:spcPts val="0"/>
                        </a:spcBef>
                        <a:spcAft>
                          <a:spcPts val="0"/>
                        </a:spcAft>
                      </a:pPr>
                      <a:r>
                        <a:rPr lang="en-US" sz="1200">
                          <a:effectLst/>
                        </a:rPr>
                        <a:t>start()</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200">
                          <a:effectLst/>
                        </a:rPr>
                        <a:t>This method is used to start the recording process. </a:t>
                      </a:r>
                      <a:endParaRPr lang="en-US" sz="1100">
                        <a:effectLst/>
                        <a:latin typeface="Calibri"/>
                        <a:ea typeface="Calibri"/>
                        <a:cs typeface="Times New Roman"/>
                      </a:endParaRPr>
                    </a:p>
                  </a:txBody>
                  <a:tcPr marL="68580" marR="68580" marT="0" marB="0" anchor="b"/>
                </a:tc>
                <a:extLst>
                  <a:ext uri="{0D108BD9-81ED-4DB2-BD59-A6C34878D82A}">
                    <a16:rowId xmlns:a16="http://schemas.microsoft.com/office/drawing/2014/main" val="10006"/>
                  </a:ext>
                </a:extLst>
              </a:tr>
              <a:tr h="427355">
                <a:tc>
                  <a:txBody>
                    <a:bodyPr/>
                    <a:lstStyle/>
                    <a:p>
                      <a:pPr marL="0" marR="0">
                        <a:lnSpc>
                          <a:spcPct val="115000"/>
                        </a:lnSpc>
                        <a:spcBef>
                          <a:spcPts val="0"/>
                        </a:spcBef>
                        <a:spcAft>
                          <a:spcPts val="0"/>
                        </a:spcAft>
                      </a:pPr>
                      <a:r>
                        <a:rPr lang="en-US" sz="1200">
                          <a:effectLst/>
                        </a:rPr>
                        <a:t>release()</a:t>
                      </a:r>
                      <a:endParaRPr lang="en-US" sz="11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200" dirty="0">
                          <a:effectLst/>
                        </a:rPr>
                        <a:t>This method is used to release the resource that is associated with the Media recorder class.</a:t>
                      </a:r>
                      <a:endParaRPr lang="en-US" sz="11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736041059"/>
      </p:ext>
    </p:extLst>
  </p:cSld>
  <p:clrMapOvr>
    <a:masterClrMapping/>
  </p:clrMapOvr>
</p:sld>
</file>

<file path=ppt/theme/theme1.xml><?xml version="1.0" encoding="utf-8"?>
<a:theme xmlns:a="http://schemas.openxmlformats.org/drawingml/2006/main" name="FORMAT_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660</TotalTime>
  <Words>571</Words>
  <Application>Microsoft Office PowerPoint</Application>
  <PresentationFormat>Custom</PresentationFormat>
  <Paragraphs>74</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Cambria</vt:lpstr>
      <vt:lpstr>Times New Roman</vt:lpstr>
      <vt:lpstr>Wingdings</vt:lpstr>
      <vt:lpstr>FORMAT_PPT</vt:lpstr>
      <vt:lpstr>Animation API multimedia-audio/video playback, Record, location aware </vt:lpstr>
      <vt:lpstr>Animation in Android with Example</vt:lpstr>
      <vt:lpstr>The animations are basically of three types as follows:  </vt:lpstr>
      <vt:lpstr>1. Property Animation</vt:lpstr>
      <vt:lpstr>2. View Animation </vt:lpstr>
      <vt:lpstr>3. Drawable Animation</vt:lpstr>
      <vt:lpstr>Important Methods of Animation  </vt:lpstr>
      <vt:lpstr>Audio Recorder in Android with Example </vt:lpstr>
      <vt:lpstr>  Important Methods of Media Recorder Class </vt:lpstr>
      <vt:lpstr>How to Get Current Location in Android?   </vt:lpstr>
      <vt:lpstr>How to build a Video Player using Android Studio. </vt:lpstr>
      <vt:lpstr>Steps to build a Video Player:</vt:lpstr>
      <vt:lpstr>PowerPoint Presentation</vt:lpstr>
      <vt:lpstr>Note: First video will start playing as soon as application gets launch. This is because we are giving call to setVideo() from inside onCreate() and then inside setVideo(), it is calling vw.start(), where vw is VideoView.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hcl</dc:creator>
  <cp:lastModifiedBy>RAHUL KUMAR</cp:lastModifiedBy>
  <cp:revision>23</cp:revision>
  <dcterms:created xsi:type="dcterms:W3CDTF">2021-01-02T06:26:00Z</dcterms:created>
  <dcterms:modified xsi:type="dcterms:W3CDTF">2023-05-31T18:02:58Z</dcterms:modified>
</cp:coreProperties>
</file>