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6" r:id="rId3"/>
    <p:sldId id="258" r:id="rId4"/>
    <p:sldId id="259" r:id="rId5"/>
    <p:sldId id="319" r:id="rId6"/>
    <p:sldId id="320" r:id="rId7"/>
    <p:sldId id="321" r:id="rId8"/>
    <p:sldId id="323" r:id="rId9"/>
    <p:sldId id="324" r:id="rId10"/>
    <p:sldId id="267" r:id="rId11"/>
    <p:sldId id="32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53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49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44152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364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979D-0D15-4302-A3BA-8E478F35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85" y="214314"/>
            <a:ext cx="10388010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A68C8-3E81-43B8-8688-AD36C81DB4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507" y="2017713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CC7BE-FC3A-48D8-94D4-4519A3C33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331" y="2017713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3630-63A9-477B-9DC3-1C025A0D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996" y="6243638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DE2B-6785-437E-ADB0-CFD73973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530" y="6243638"/>
            <a:ext cx="3859795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DEECC-52DF-4C3C-A78B-009EBD47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7088" y="6243638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fld id="{B424C158-E158-4575-ACE6-57CD8603A2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40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1EC-D69F-436E-B0FB-6C7E68CE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85" y="214314"/>
            <a:ext cx="10388010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9885-6E0F-418C-B319-FE7370B2F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507" y="2017713"/>
            <a:ext cx="10360501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5E5A-FF5B-4F5C-8F35-D2FE9FE4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6507" y="4151313"/>
            <a:ext cx="10360501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15230-B7FE-4B34-BEC5-A4263E17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996" y="6243638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90E2-DA0C-42FC-8DCF-9ACC6D51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5530" y="6243638"/>
            <a:ext cx="3859795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263D-81BA-4737-9BA2-E6A17495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7088" y="6243638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fld id="{2D824221-8C60-4110-BD26-1F32D0AB4D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4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cuchd.in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7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9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1F3E87-112B-41EC-A241-BDE8001ECB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5212" y="2133600"/>
            <a:ext cx="9371251" cy="1470025"/>
          </a:xfrm>
        </p:spPr>
        <p:txBody>
          <a:bodyPr/>
          <a:lstStyle/>
          <a:p>
            <a:r>
              <a:rPr lang="en-US" altLang="ko-KR" dirty="0"/>
              <a:t>Web Service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876A0A9-F6A4-4DF3-8FAF-B8E0E3BE2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SOAP: Simple Object </a:t>
            </a:r>
            <a:br>
              <a:rPr lang="en-US" altLang="ko-KR"/>
            </a:br>
            <a:r>
              <a:rPr lang="en-US" altLang="ko-KR"/>
              <a:t>                       Access Protocol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22076CB-A277-48F8-ABA5-BFEE0A912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2017713"/>
            <a:ext cx="81010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SOAP 1.0: Microsoft, Userland, DevelopMentor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Specific to COM and HTTP</a:t>
            </a:r>
          </a:p>
          <a:p>
            <a:pPr>
              <a:lnSpc>
                <a:spcPct val="90000"/>
              </a:lnSpc>
            </a:pPr>
            <a:r>
              <a:rPr lang="en-US" altLang="ko-KR"/>
              <a:t>SOAP 1.1: includes contributions from IBM and Lotus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Substitutable transport binding (not just HTTP)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Substitutable language binding (e.g. Java)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Substitutable data encoding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Completely vendor-neutral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Independent of: programming language, object model, operating system, or platform</a:t>
            </a:r>
          </a:p>
          <a:p>
            <a:pPr>
              <a:lnSpc>
                <a:spcPct val="90000"/>
              </a:lnSpc>
            </a:pPr>
            <a:r>
              <a:rPr lang="en-US" altLang="ko-KR"/>
              <a:t>SOAP 1.2: current working draft from w3.org “XML Protocol” working group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F1F9C80-AD28-43BB-AEFA-ECE819BF3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 Message Structure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2763675-7B44-481F-B772-D47F44EAEF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2017713"/>
            <a:ext cx="5040312" cy="4114800"/>
          </a:xfrm>
        </p:spPr>
        <p:txBody>
          <a:bodyPr/>
          <a:lstStyle/>
          <a:p>
            <a:r>
              <a:rPr lang="en-US" altLang="ko-KR" sz="2000"/>
              <a:t>Request and Response messages</a:t>
            </a:r>
          </a:p>
          <a:p>
            <a:pPr lvl="1"/>
            <a:r>
              <a:rPr lang="en-US" altLang="ko-KR" sz="1800"/>
              <a:t>Request invokes a method on a remote object</a:t>
            </a:r>
          </a:p>
          <a:p>
            <a:pPr lvl="1"/>
            <a:r>
              <a:rPr lang="en-US" altLang="ko-KR" sz="1800"/>
              <a:t>Response returns result of running the method</a:t>
            </a:r>
          </a:p>
          <a:p>
            <a:r>
              <a:rPr lang="en-US" altLang="ko-KR" sz="2000"/>
              <a:t>SOAP specification defines an “envelop”</a:t>
            </a:r>
          </a:p>
          <a:p>
            <a:pPr lvl="1"/>
            <a:r>
              <a:rPr lang="en-US" altLang="ko-KR" sz="1800"/>
              <a:t>“envelop” wraps the message itself</a:t>
            </a:r>
          </a:p>
          <a:p>
            <a:pPr lvl="1"/>
            <a:r>
              <a:rPr lang="en-US" altLang="ko-KR" sz="1800"/>
              <a:t>Message is a different vocabulary</a:t>
            </a:r>
          </a:p>
          <a:p>
            <a:pPr lvl="1"/>
            <a:r>
              <a:rPr lang="en-US" altLang="ko-KR" sz="1800"/>
              <a:t>Namespace prefix is used to distinguish the two parts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2647B60D-B5C6-46A3-B434-640473BC21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9200" y="2708275"/>
            <a:ext cx="3097212" cy="3074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0" name="Text Box 6">
            <a:extLst>
              <a:ext uri="{FF2B5EF4-FFF2-40B4-BE49-F238E27FC236}">
                <a16:creationId xmlns:a16="http://schemas.microsoft.com/office/drawing/2014/main" id="{BEEF335E-9ECA-4374-B231-021FE9EC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638" y="1844675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Application-specific </a:t>
            </a:r>
            <a:b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message vocabulary</a:t>
            </a:r>
            <a:r>
              <a:rPr lang="en-US" altLang="ko-KR"/>
              <a:t> </a:t>
            </a:r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E90052BC-7B30-4146-9AF3-D06475351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2" y="2420939"/>
            <a:ext cx="0" cy="720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2070D970-9B6B-4D82-AA41-6DE4E853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6" y="5883275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 Envelop vocabulary</a:t>
            </a:r>
            <a:r>
              <a:rPr lang="en-US" altLang="ko-KR"/>
              <a:t> </a:t>
            </a: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852DBE33-F9CD-44EE-B3E8-E7DE70DEA4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2337" y="5300664"/>
            <a:ext cx="0" cy="6492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9C09CE8-3C97-4F13-A61B-735E3D43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565" y="3085315"/>
            <a:ext cx="2376246" cy="213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9B1531C-871A-49F7-BFA4-6C3DC1209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 Request Message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8B3C4670-A980-457C-A51E-0FB27011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060576"/>
            <a:ext cx="7129462" cy="41767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>
                <a:latin typeface="Arial" panose="020B0604020202020204" pitchFamily="34" charset="0"/>
              </a:rPr>
              <a:t>&lt;?xml version="1.0"?&gt;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 dirty="0" err="1">
                <a:latin typeface="Arial" panose="020B0604020202020204" pitchFamily="34" charset="0"/>
              </a:rPr>
              <a:t>:Envelope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</a:rPr>
              <a:t>xmlns:</a:t>
            </a:r>
            <a:r>
              <a:rPr lang="en-US" altLang="ko-KR" dirty="0" err="1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 dirty="0">
                <a:latin typeface="Arial" panose="020B0604020202020204" pitchFamily="34" charset="0"/>
              </a:rPr>
              <a:t>="</a:t>
            </a:r>
            <a:r>
              <a:rPr lang="en-US" altLang="ko-KR" dirty="0">
                <a:solidFill>
                  <a:schemeClr val="hlink"/>
                </a:solidFill>
                <a:latin typeface="Arial" panose="020B0604020202020204" pitchFamily="34" charset="0"/>
              </a:rPr>
              <a:t>http://www.w3.org/2001/12/soap-envelope</a:t>
            </a:r>
            <a:r>
              <a:rPr lang="en-US" altLang="ko-KR" dirty="0">
                <a:latin typeface="Arial" panose="020B0604020202020204" pitchFamily="34" charset="0"/>
              </a:rPr>
              <a:t>"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 dirty="0" err="1">
                <a:latin typeface="Arial" panose="020B0604020202020204" pitchFamily="34" charset="0"/>
              </a:rPr>
              <a:t>:encodingStyle</a:t>
            </a:r>
            <a:r>
              <a:rPr lang="en-US" altLang="ko-KR" dirty="0">
                <a:latin typeface="Arial" panose="020B0604020202020204" pitchFamily="34" charset="0"/>
              </a:rPr>
              <a:t>="http://www.w3.org/2001/12/soap-encoding"&gt;  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 &lt;</a:t>
            </a:r>
            <a:r>
              <a:rPr lang="en-US" altLang="ko-KR" dirty="0" err="1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 dirty="0" err="1">
                <a:latin typeface="Arial" panose="020B0604020202020204" pitchFamily="34" charset="0"/>
              </a:rPr>
              <a:t>:Body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</a:rPr>
              <a:t>xmlns:</a:t>
            </a:r>
            <a:r>
              <a:rPr lang="en-US" altLang="ko-KR" dirty="0" err="1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 dirty="0">
                <a:latin typeface="Arial" panose="020B0604020202020204" pitchFamily="34" charset="0"/>
              </a:rPr>
              <a:t>="</a:t>
            </a:r>
            <a:r>
              <a:rPr lang="en-US" altLang="ko-KR" dirty="0">
                <a:solidFill>
                  <a:schemeClr val="folHlink"/>
                </a:solidFill>
                <a:latin typeface="Arial" panose="020B0604020202020204" pitchFamily="34" charset="0"/>
              </a:rPr>
              <a:t>http://www.stock.org/stock</a:t>
            </a:r>
            <a:r>
              <a:rPr lang="en-US" altLang="ko-KR" dirty="0">
                <a:latin typeface="Arial" panose="020B0604020202020204" pitchFamily="34" charset="0"/>
              </a:rPr>
              <a:t>"&gt;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   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    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 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  &lt;/</a:t>
            </a:r>
            <a:r>
              <a:rPr lang="en-US" altLang="ko-KR" dirty="0" err="1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 dirty="0" err="1">
                <a:latin typeface="Arial" panose="020B0604020202020204" pitchFamily="34" charset="0"/>
              </a:rPr>
              <a:t>:Body</a:t>
            </a:r>
            <a:r>
              <a:rPr lang="en-US" altLang="ko-KR" dirty="0">
                <a:latin typeface="Arial" panose="020B0604020202020204" pitchFamily="34" charset="0"/>
              </a:rPr>
              <a:t>&gt;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&lt;/</a:t>
            </a:r>
            <a:r>
              <a:rPr lang="en-US" altLang="ko-KR" dirty="0" err="1">
                <a:solidFill>
                  <a:schemeClr val="hlink"/>
                </a:solidFill>
                <a:latin typeface="Arial" panose="020B0604020202020204" pitchFamily="34" charset="0"/>
              </a:rPr>
              <a:t>soap</a:t>
            </a:r>
            <a:r>
              <a:rPr lang="en-US" altLang="ko-KR" dirty="0" err="1">
                <a:latin typeface="Arial" panose="020B0604020202020204" pitchFamily="34" charset="0"/>
              </a:rPr>
              <a:t>:Envelope</a:t>
            </a:r>
            <a:r>
              <a:rPr lang="en-US" altLang="ko-KR" dirty="0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B695BAD-5FE4-4880-81EE-2A2F1FFC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4005264"/>
            <a:ext cx="6481762" cy="10810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/>
              <a:t> </a:t>
            </a:r>
            <a:r>
              <a:rPr lang="en-US" altLang="ko-KR">
                <a:latin typeface="Arial" panose="020B0604020202020204" pitchFamily="34" charset="0"/>
              </a:rPr>
              <a:t>&lt;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:GetStockPrice&gt;</a:t>
            </a:r>
          </a:p>
          <a:p>
            <a:r>
              <a:rPr lang="en-US" altLang="ko-KR">
                <a:latin typeface="Arial" panose="020B0604020202020204" pitchFamily="34" charset="0"/>
              </a:rPr>
              <a:t>     &lt;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:StockName&gt;IBM&lt;/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:StockName&gt;</a:t>
            </a:r>
          </a:p>
          <a:p>
            <a:r>
              <a:rPr lang="en-US" altLang="ko-KR">
                <a:latin typeface="Arial" panose="020B0604020202020204" pitchFamily="34" charset="0"/>
              </a:rPr>
              <a:t> &lt;/</a:t>
            </a: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</a:t>
            </a:r>
            <a:r>
              <a:rPr lang="en-US" altLang="ko-KR">
                <a:latin typeface="Arial" panose="020B0604020202020204" pitchFamily="34" charset="0"/>
              </a:rPr>
              <a:t>:GetStockPrice&gt;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6DF3476F-DEF4-4BEF-8190-ACE68330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5734051"/>
            <a:ext cx="2233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 Envelope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C0ED1B2A-E863-46B6-AE62-B662B5261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724401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Message</a:t>
            </a:r>
          </a:p>
        </p:txBody>
      </p:sp>
      <p:sp>
        <p:nvSpPr>
          <p:cNvPr id="36872" name="Oval 8">
            <a:extLst>
              <a:ext uri="{FF2B5EF4-FFF2-40B4-BE49-F238E27FC236}">
                <a16:creationId xmlns:a16="http://schemas.microsoft.com/office/drawing/2014/main" id="{71276881-BECF-459D-9D69-058109BF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1" y="1341438"/>
            <a:ext cx="2016125" cy="792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SOAP Envelope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Namespace</a:t>
            </a:r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50863C3B-DE5E-4A0C-A1E8-CAF97AF3E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0587" y="1989138"/>
            <a:ext cx="5327650" cy="10080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4D4A747C-B781-4206-B3E2-796690666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7787" y="1989139"/>
            <a:ext cx="3600450" cy="9350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8" name="Oval 14">
            <a:extLst>
              <a:ext uri="{FF2B5EF4-FFF2-40B4-BE49-F238E27FC236}">
                <a16:creationId xmlns:a16="http://schemas.microsoft.com/office/drawing/2014/main" id="{5C3C60ED-A412-42CC-BFE1-051D7FD8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876926"/>
            <a:ext cx="2305050" cy="7921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Message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Namespace</a:t>
            </a:r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E328111F-21B2-481F-B206-522E679536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4550" y="4005263"/>
            <a:ext cx="1008062" cy="18716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61F58DF2-05CB-44EE-A5CC-4CC759B74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2613" y="4005263"/>
            <a:ext cx="576263" cy="18716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46C9BDAB-09A1-4B92-91C0-40E6A9552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3351" y="260350"/>
            <a:ext cx="7793037" cy="1462088"/>
          </a:xfrm>
        </p:spPr>
        <p:txBody>
          <a:bodyPr/>
          <a:lstStyle/>
          <a:p>
            <a:r>
              <a:rPr lang="en-US" altLang="ko-KR"/>
              <a:t>SOAP Response Message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C9CF61C2-0248-4D15-8539-E7F371F9B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060576"/>
            <a:ext cx="7129463" cy="3889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Arial" panose="020B0604020202020204" pitchFamily="34" charset="0"/>
              </a:rPr>
              <a:t>&lt;?xml version="1.0"?&gt;</a:t>
            </a:r>
          </a:p>
          <a:p>
            <a:r>
              <a:rPr lang="en-US" altLang="ko-KR">
                <a:latin typeface="Arial" panose="020B0604020202020204" pitchFamily="34" charset="0"/>
              </a:rPr>
              <a:t>&lt;soap:Envelope</a:t>
            </a:r>
          </a:p>
          <a:p>
            <a:r>
              <a:rPr lang="en-US" altLang="ko-KR">
                <a:latin typeface="Arial" panose="020B0604020202020204" pitchFamily="34" charset="0"/>
              </a:rPr>
              <a:t>xmlns:soap="http://www.w3.org/2001/12/soap-envelope"</a:t>
            </a:r>
          </a:p>
          <a:p>
            <a:r>
              <a:rPr lang="en-US" altLang="ko-KR">
                <a:latin typeface="Arial" panose="020B0604020202020204" pitchFamily="34" charset="0"/>
              </a:rPr>
              <a:t>soap:encodingStyle="http://www.w3.org/2001/12/soap-encoding"&gt;  </a:t>
            </a:r>
          </a:p>
          <a:p>
            <a:r>
              <a:rPr lang="en-US" altLang="ko-KR">
                <a:latin typeface="Arial" panose="020B0604020202020204" pitchFamily="34" charset="0"/>
              </a:rPr>
              <a:t>  &lt;soap:Body xmlns:m="http://www.stock.org/stock"&gt;</a:t>
            </a:r>
          </a:p>
          <a:p>
            <a:r>
              <a:rPr lang="en-US" altLang="ko-KR">
                <a:latin typeface="Arial" panose="020B0604020202020204" pitchFamily="34" charset="0"/>
              </a:rPr>
              <a:t>  </a:t>
            </a:r>
          </a:p>
          <a:p>
            <a:r>
              <a:rPr lang="en-US" altLang="ko-KR">
                <a:latin typeface="Arial" panose="020B0604020202020204" pitchFamily="34" charset="0"/>
              </a:rPr>
              <a:t>    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  </a:t>
            </a:r>
          </a:p>
          <a:p>
            <a:endParaRPr lang="en-US" altLang="ko-KR">
              <a:latin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</a:rPr>
              <a:t>  &lt;/soap:Body&gt;</a:t>
            </a:r>
          </a:p>
          <a:p>
            <a:r>
              <a:rPr lang="en-US" altLang="ko-KR">
                <a:latin typeface="Arial" panose="020B0604020202020204" pitchFamily="34" charset="0"/>
              </a:rPr>
              <a:t>&lt;/soap:Envelope&gt;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30178D89-39BC-41EB-8626-CAAE695D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3860800"/>
            <a:ext cx="6481763" cy="1081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Arial" panose="020B0604020202020204" pitchFamily="34" charset="0"/>
              </a:rPr>
              <a:t>&lt;m:GetStockPriceResponse&gt;</a:t>
            </a:r>
          </a:p>
          <a:p>
            <a:r>
              <a:rPr lang="en-US" altLang="ko-KR">
                <a:latin typeface="Arial" panose="020B0604020202020204" pitchFamily="34" charset="0"/>
              </a:rPr>
              <a:t>   &lt;m:Price&gt;34.5&lt;/m:Price&gt;</a:t>
            </a:r>
          </a:p>
          <a:p>
            <a:r>
              <a:rPr lang="en-US" altLang="ko-KR">
                <a:latin typeface="Arial" panose="020B0604020202020204" pitchFamily="34" charset="0"/>
              </a:rPr>
              <a:t>&lt;/m:GetStockPriceResponse&gt;</a:t>
            </a:r>
            <a:r>
              <a:rPr lang="en-US" altLang="ko-KR"/>
              <a:t> 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CD6BC13E-E15E-4BDD-A964-B68DD3169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5516563"/>
            <a:ext cx="2233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Arial" panose="020B0604020202020204" pitchFamily="34" charset="0"/>
              </a:rPr>
              <a:t>SOAP Envelope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A2087F5E-E5BB-4AEF-80ED-A90BD639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075" y="4508501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folHlink"/>
                </a:solidFill>
                <a:latin typeface="Arial" panose="020B0604020202020204" pitchFamily="34" charset="0"/>
              </a:rPr>
              <a:t>Message</a:t>
            </a:r>
          </a:p>
        </p:txBody>
      </p:sp>
      <p:sp>
        <p:nvSpPr>
          <p:cNvPr id="40974" name="Oval 14">
            <a:extLst>
              <a:ext uri="{FF2B5EF4-FFF2-40B4-BE49-F238E27FC236}">
                <a16:creationId xmlns:a16="http://schemas.microsoft.com/office/drawing/2014/main" id="{BD13D024-0A51-4404-B0DF-1B71424AA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5516563"/>
            <a:ext cx="1655763" cy="10080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Result  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returned in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B7AF9DA0-A5A0-49EF-8571-5864718F5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7076" y="4579939"/>
            <a:ext cx="358775" cy="9366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 animBg="1"/>
      <p:bldP spid="4097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6">
            <a:extLst>
              <a:ext uri="{FF2B5EF4-FFF2-40B4-BE49-F238E27FC236}">
                <a16:creationId xmlns:a16="http://schemas.microsoft.com/office/drawing/2014/main" id="{80B6A61B-595E-42F5-BA9D-BDB357DA1A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4326" y="1341439"/>
            <a:ext cx="6408737" cy="3271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9" name="Rectangle 11">
            <a:extLst>
              <a:ext uri="{FF2B5EF4-FFF2-40B4-BE49-F238E27FC236}">
                <a16:creationId xmlns:a16="http://schemas.microsoft.com/office/drawing/2014/main" id="{634022C6-F216-4671-B603-5491D52B55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422525" y="5157788"/>
            <a:ext cx="8064500" cy="1439862"/>
          </a:xfrm>
        </p:spPr>
        <p:txBody>
          <a:bodyPr/>
          <a:lstStyle/>
          <a:p>
            <a:r>
              <a:rPr lang="en-US" altLang="ko-KR" sz="2400"/>
              <a:t>SOAP hides the technical choices and implementation details from both parties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C7CD2A0A-4942-4EDB-868A-F74F188B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533901"/>
            <a:ext cx="432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solidFill>
                  <a:schemeClr val="folHlink"/>
                </a:solidFill>
                <a:latin typeface="Arial" panose="020B0604020202020204" pitchFamily="34" charset="0"/>
              </a:rPr>
              <a:t>Simple standard XML Message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646FF65-0E11-4295-9F1D-E48F2C410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974726"/>
            <a:ext cx="6408737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410E177-4C7A-4FFF-BED2-E515EE327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SOAP?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3B4A2A4-C0E3-4F4D-A34F-802AE01C8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100" y="2017713"/>
            <a:ext cx="7961312" cy="4114800"/>
          </a:xfrm>
        </p:spPr>
        <p:txBody>
          <a:bodyPr/>
          <a:lstStyle/>
          <a:p>
            <a:r>
              <a:rPr lang="en-US" altLang="ko-KR"/>
              <a:t>Other distributed technologies failed on the Internet</a:t>
            </a:r>
          </a:p>
          <a:p>
            <a:pPr lvl="1"/>
            <a:r>
              <a:rPr lang="en-US" altLang="ko-KR"/>
              <a:t>Unix RPC – requires binary-compatible Unix implementations at each endpoint</a:t>
            </a:r>
          </a:p>
          <a:p>
            <a:pPr lvl="1"/>
            <a:r>
              <a:rPr lang="en-US" altLang="ko-KR"/>
              <a:t>CORBA – requires compatible ORBs</a:t>
            </a:r>
          </a:p>
          <a:p>
            <a:pPr lvl="1"/>
            <a:r>
              <a:rPr lang="en-US" altLang="ko-KR"/>
              <a:t>RMI – requires Java at each endpoint</a:t>
            </a:r>
          </a:p>
          <a:p>
            <a:pPr lvl="1"/>
            <a:r>
              <a:rPr lang="en-US" altLang="ko-KR"/>
              <a:t>DCOM – requires Windows at each endpoint</a:t>
            </a:r>
          </a:p>
          <a:p>
            <a:r>
              <a:rPr lang="en-US" altLang="ko-KR"/>
              <a:t>SOAP is the platform-neutral choice</a:t>
            </a:r>
          </a:p>
          <a:p>
            <a:pPr lvl="1"/>
            <a:r>
              <a:rPr lang="en-US" altLang="ko-KR"/>
              <a:t>Simply an XML wire format</a:t>
            </a:r>
          </a:p>
          <a:p>
            <a:pPr lvl="1"/>
            <a:r>
              <a:rPr lang="en-US" altLang="ko-KR"/>
              <a:t>Places no restrictions on the endpoint implementation technology choices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7C982AB-4327-4099-A303-98A0BFA82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 Usage Models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EE2584D-0DE8-4398-AE68-989938DF7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100" y="2017713"/>
            <a:ext cx="7961312" cy="4114800"/>
          </a:xfrm>
        </p:spPr>
        <p:txBody>
          <a:bodyPr/>
          <a:lstStyle/>
          <a:p>
            <a:r>
              <a:rPr lang="en-US" altLang="ko-KR"/>
              <a:t>RPC-like message exchange</a:t>
            </a:r>
          </a:p>
          <a:p>
            <a:pPr lvl="1"/>
            <a:r>
              <a:rPr lang="en-US" altLang="ko-KR"/>
              <a:t>Request message bundles up method name and parameters</a:t>
            </a:r>
          </a:p>
          <a:p>
            <a:pPr lvl="1"/>
            <a:r>
              <a:rPr lang="en-US" altLang="ko-KR"/>
              <a:t>Response message contains method return values</a:t>
            </a:r>
          </a:p>
          <a:p>
            <a:pPr lvl="1"/>
            <a:r>
              <a:rPr lang="en-US" altLang="ko-KR"/>
              <a:t>However, it isn’t required by SOAP</a:t>
            </a:r>
          </a:p>
          <a:p>
            <a:r>
              <a:rPr lang="en-US" altLang="ko-KR"/>
              <a:t>SOAP specification allows any kind of body content</a:t>
            </a:r>
          </a:p>
          <a:p>
            <a:pPr lvl="1"/>
            <a:r>
              <a:rPr lang="en-US" altLang="ko-KR"/>
              <a:t>Can be XML documents of any type</a:t>
            </a:r>
          </a:p>
          <a:p>
            <a:pPr lvl="1"/>
            <a:r>
              <a:rPr lang="en-US" altLang="ko-KR"/>
              <a:t>Example:</a:t>
            </a:r>
          </a:p>
          <a:p>
            <a:pPr lvl="2"/>
            <a:r>
              <a:rPr lang="en-US" altLang="ko-KR" sz="1800"/>
              <a:t>Send a purchase order document to the inbox of B2B partner</a:t>
            </a:r>
          </a:p>
          <a:p>
            <a:pPr lvl="2"/>
            <a:r>
              <a:rPr lang="en-US" altLang="ko-KR" sz="1800"/>
              <a:t>Expect to receive shipping and exceptions report as response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95B4721-3558-4954-8F9A-43E673FF0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Web Services Description Language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D3071DD-CD24-4938-8330-C48F058A1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100" y="2017713"/>
            <a:ext cx="7961312" cy="4114800"/>
          </a:xfrm>
        </p:spPr>
        <p:txBody>
          <a:bodyPr/>
          <a:lstStyle/>
          <a:p>
            <a:r>
              <a:rPr lang="en-US" altLang="ko-KR"/>
              <a:t>What is WSDL?</a:t>
            </a:r>
          </a:p>
          <a:p>
            <a:pPr lvl="1"/>
            <a:r>
              <a:rPr lang="en-US" altLang="ko-KR"/>
              <a:t>WSDL is written in XML </a:t>
            </a:r>
          </a:p>
          <a:p>
            <a:pPr lvl="1"/>
            <a:r>
              <a:rPr lang="en-US" altLang="ko-KR"/>
              <a:t>WSDL is an XML document </a:t>
            </a:r>
          </a:p>
          <a:p>
            <a:pPr lvl="1"/>
            <a:r>
              <a:rPr lang="en-US" altLang="ko-KR"/>
              <a:t>WSDL is used to describe Web services </a:t>
            </a:r>
          </a:p>
          <a:p>
            <a:pPr lvl="1"/>
            <a:r>
              <a:rPr lang="en-US" altLang="ko-KR"/>
              <a:t>WSDL is also used to locate Web services </a:t>
            </a:r>
          </a:p>
          <a:p>
            <a:pPr lvl="1"/>
            <a:r>
              <a:rPr lang="en-US" altLang="ko-KR"/>
              <a:t>WSDL is not yet a W3C standard</a:t>
            </a:r>
          </a:p>
          <a:p>
            <a:r>
              <a:rPr lang="en-US" altLang="ko-KR"/>
              <a:t>Operational information about the service</a:t>
            </a:r>
          </a:p>
          <a:p>
            <a:pPr lvl="1"/>
            <a:r>
              <a:rPr lang="en-US" altLang="ko-KR"/>
              <a:t>Location of the service </a:t>
            </a:r>
          </a:p>
          <a:p>
            <a:pPr lvl="1"/>
            <a:r>
              <a:rPr lang="en-US" altLang="ko-KR"/>
              <a:t>Service interface</a:t>
            </a:r>
          </a:p>
          <a:p>
            <a:pPr lvl="1"/>
            <a:r>
              <a:rPr lang="en-US" altLang="ko-KR"/>
              <a:t>Implementation details for the service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20ADD74-7C58-4388-85FF-643B86055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WSDL Document Structure (1/2)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8155504-8ABF-4810-B5D2-E1100235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chemeClr val="hlink"/>
                </a:solidFill>
              </a:rPr>
              <a:t>&lt;</a:t>
            </a:r>
            <a:r>
              <a:rPr lang="en-US" altLang="ko-KR" i="1" dirty="0" err="1">
                <a:solidFill>
                  <a:schemeClr val="hlink"/>
                </a:solidFill>
              </a:rPr>
              <a:t>portType</a:t>
            </a:r>
            <a:r>
              <a:rPr lang="en-US" altLang="ko-KR" i="1" dirty="0">
                <a:solidFill>
                  <a:schemeClr val="hlink"/>
                </a:solidFill>
              </a:rPr>
              <a:t>&gt;</a:t>
            </a:r>
            <a:r>
              <a:rPr lang="en-US" altLang="ko-KR" dirty="0"/>
              <a:t>  element</a:t>
            </a:r>
          </a:p>
          <a:p>
            <a:pPr lvl="1"/>
            <a:r>
              <a:rPr lang="en-US" altLang="ko-KR" dirty="0"/>
              <a:t>Defines a web service, the operations that can be performed, and the messages that are involved</a:t>
            </a:r>
          </a:p>
          <a:p>
            <a:r>
              <a:rPr lang="en-US" altLang="ko-KR" i="1" dirty="0">
                <a:solidFill>
                  <a:schemeClr val="hlink"/>
                </a:solidFill>
              </a:rPr>
              <a:t>&lt;message&gt;</a:t>
            </a:r>
            <a:r>
              <a:rPr lang="en-US" altLang="ko-KR" dirty="0"/>
              <a:t> element </a:t>
            </a:r>
          </a:p>
          <a:p>
            <a:pPr lvl="1"/>
            <a:r>
              <a:rPr lang="en-US" altLang="ko-KR" dirty="0"/>
              <a:t>Defines the data elements of an operation</a:t>
            </a:r>
          </a:p>
          <a:p>
            <a:pPr lvl="1"/>
            <a:r>
              <a:rPr lang="en-US" altLang="ko-KR" dirty="0"/>
              <a:t>consists of one or more parts. </a:t>
            </a:r>
          </a:p>
          <a:p>
            <a:pPr lvl="1"/>
            <a:r>
              <a:rPr lang="en-US" altLang="ko-KR" dirty="0"/>
              <a:t>The parts can be compared to the parameters of a function call in a traditional programming language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041C34E-0E7F-404C-AB28-20A2411D4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WSDL Document Structure (2/2)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15E69DB-55FE-463E-A00C-F1211F66D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8425" y="2017713"/>
            <a:ext cx="7961312" cy="4114800"/>
          </a:xfrm>
        </p:spPr>
        <p:txBody>
          <a:bodyPr/>
          <a:lstStyle/>
          <a:p>
            <a:r>
              <a:rPr lang="en-US" altLang="ko-KR" i="1">
                <a:solidFill>
                  <a:schemeClr val="hlink"/>
                </a:solidFill>
              </a:rPr>
              <a:t>&lt;types&gt;</a:t>
            </a:r>
            <a:r>
              <a:rPr lang="en-US" altLang="ko-KR"/>
              <a:t> element </a:t>
            </a:r>
          </a:p>
          <a:p>
            <a:pPr lvl="1"/>
            <a:r>
              <a:rPr lang="en-US" altLang="ko-KR"/>
              <a:t>Defines the data type that are used by the web service </a:t>
            </a:r>
          </a:p>
          <a:p>
            <a:pPr lvl="1"/>
            <a:r>
              <a:rPr lang="en-US" altLang="ko-KR"/>
              <a:t>For maximum platform neutrality, WSDL uses XML Schema syntax to define data types</a:t>
            </a:r>
          </a:p>
          <a:p>
            <a:r>
              <a:rPr lang="en-US" altLang="ko-KR" i="1">
                <a:solidFill>
                  <a:schemeClr val="hlink"/>
                </a:solidFill>
              </a:rPr>
              <a:t>&lt;binding&gt;</a:t>
            </a:r>
            <a:r>
              <a:rPr lang="en-US" altLang="ko-KR"/>
              <a:t> element</a:t>
            </a:r>
          </a:p>
          <a:p>
            <a:pPr lvl="1"/>
            <a:r>
              <a:rPr lang="en-US" altLang="ko-KR"/>
              <a:t>Defines the message format and communication protocols used by the web service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1099C0A-25CE-4A2C-950F-44ED80CBF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C82F94D-F715-4C84-81AE-0CA1C314F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What’s Web Service?</a:t>
            </a:r>
          </a:p>
          <a:p>
            <a:r>
              <a:rPr lang="en-US" altLang="ko-KR" dirty="0"/>
              <a:t>Web Service Model</a:t>
            </a:r>
          </a:p>
          <a:p>
            <a:r>
              <a:rPr lang="en-US" altLang="ko-KR" dirty="0"/>
              <a:t>Architecture Overview</a:t>
            </a:r>
          </a:p>
          <a:p>
            <a:pPr lvl="1"/>
            <a:r>
              <a:rPr lang="en-US" altLang="ko-KR" dirty="0"/>
              <a:t>SOAP</a:t>
            </a:r>
          </a:p>
          <a:p>
            <a:pPr lvl="1"/>
            <a:r>
              <a:rPr lang="en-US" altLang="ko-KR" dirty="0"/>
              <a:t>WSDL</a:t>
            </a:r>
          </a:p>
          <a:p>
            <a:pPr lvl="1"/>
            <a:r>
              <a:rPr lang="en-US" altLang="ko-KR" dirty="0"/>
              <a:t>UDDI</a:t>
            </a:r>
          </a:p>
          <a:p>
            <a:r>
              <a:rPr lang="en-US" altLang="ko-KR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3DA681E-4594-42CD-8441-71D90B541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Universal Description, Discovery and Integration (UDDI)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2693ED0-DA69-4947-8806-D391C4C18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What is UDDI?</a:t>
            </a:r>
          </a:p>
          <a:p>
            <a:pPr lvl="1"/>
            <a:r>
              <a:rPr lang="en-US" altLang="ko-KR"/>
              <a:t>Directory service where businesses can register and search for Web services </a:t>
            </a:r>
          </a:p>
          <a:p>
            <a:pPr lvl="2"/>
            <a:r>
              <a:rPr lang="en-US" altLang="ko-KR" sz="1800"/>
              <a:t>Directory for storing information about web services </a:t>
            </a:r>
          </a:p>
          <a:p>
            <a:pPr lvl="2"/>
            <a:r>
              <a:rPr lang="en-US" altLang="ko-KR" sz="1800"/>
              <a:t>Directory of web service interfaces described by WSDL </a:t>
            </a:r>
          </a:p>
          <a:p>
            <a:pPr lvl="1"/>
            <a:r>
              <a:rPr lang="en-US" altLang="ko-KR"/>
              <a:t>UDDI communicates via SOAP </a:t>
            </a:r>
          </a:p>
          <a:p>
            <a:r>
              <a:rPr lang="en-US" altLang="ko-KR"/>
              <a:t>What is UDDI Based On? </a:t>
            </a:r>
          </a:p>
          <a:p>
            <a:pPr lvl="1"/>
            <a:r>
              <a:rPr lang="en-US" altLang="ko-KR"/>
              <a:t>Uses W3C Internet standards such as XML, HTTP, and DNS protocols</a:t>
            </a:r>
          </a:p>
          <a:p>
            <a:pPr lvl="1"/>
            <a:r>
              <a:rPr lang="en-US" altLang="ko-KR"/>
              <a:t>UDDI uses WSDL to describe interfaces to web services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35BA33C-0A25-459B-8DA3-D2605FEBD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UDDI Roles and Operations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90E92FB-D31F-4253-95FA-AD56217E39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2162" y="1524000"/>
            <a:ext cx="532765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Service Registry     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chemeClr val="hlink"/>
                </a:solidFill>
              </a:rPr>
              <a:t>Provides support for publishing and locating services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Like telephone yellow pages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Service Provider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Provides e-business services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chemeClr val="hlink"/>
                </a:solidFill>
              </a:rPr>
              <a:t>Publishes</a:t>
            </a:r>
            <a:r>
              <a:rPr lang="en-US" altLang="ko-KR" sz="1800" dirty="0"/>
              <a:t> these services through a registry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Service requestor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chemeClr val="hlink"/>
                </a:solidFill>
              </a:rPr>
              <a:t>Finds </a:t>
            </a:r>
            <a:r>
              <a:rPr lang="en-US" altLang="ko-KR" sz="1800" dirty="0"/>
              <a:t>required services via the Service Broker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Binds to services via Service Provider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4D10EB49-F35E-4428-9B4B-018BFBF9D4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213" y="2060576"/>
            <a:ext cx="3889375" cy="3744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773B97-561E-4681-9A44-7A82D349C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21" y="1645921"/>
            <a:ext cx="3889375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8F4DBE0-ADA6-4865-BF4B-29D5CE83A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can UDDI be Used? </a:t>
            </a:r>
          </a:p>
        </p:txBody>
      </p:sp>
      <p:pic>
        <p:nvPicPr>
          <p:cNvPr id="57354" name="Picture 10">
            <a:extLst>
              <a:ext uri="{FF2B5EF4-FFF2-40B4-BE49-F238E27FC236}">
                <a16:creationId xmlns:a16="http://schemas.microsoft.com/office/drawing/2014/main" id="{9B3C3644-6BFD-4728-8BE6-75B19A7CBE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2525" y="1916114"/>
            <a:ext cx="71294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07AD849-52AA-4832-A515-C0E4F9CB2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UDDI Benefits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C46AE20-72E9-4EC0-9316-F7318246E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Making it possible to discover the right business from the millions currently online </a:t>
            </a:r>
          </a:p>
          <a:p>
            <a:r>
              <a:rPr lang="en-US" altLang="ko-KR"/>
              <a:t>Defining how to enable commerce once the preferred business is discovered </a:t>
            </a:r>
          </a:p>
          <a:p>
            <a:r>
              <a:rPr lang="en-US" altLang="ko-KR"/>
              <a:t>Reaching new customers and increasing access to current customers </a:t>
            </a:r>
          </a:p>
          <a:p>
            <a:r>
              <a:rPr lang="en-US" altLang="ko-KR"/>
              <a:t>Expanding offerings and extending market reach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DC73EED-5780-4CB2-9EB3-7CDBB3A42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Types of  UDDI nodes (1/3)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B76E2E2-5B25-427C-9CBD-A82B7D137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Internal Enterprise Application UDDI node</a:t>
            </a:r>
          </a:p>
          <a:p>
            <a:pPr lvl="1"/>
            <a:r>
              <a:rPr lang="en-US" altLang="ko-KR"/>
              <a:t>Web Services for use within a company for internal enterprise application integration</a:t>
            </a:r>
          </a:p>
          <a:p>
            <a:pPr lvl="1"/>
            <a:r>
              <a:rPr lang="en-US" altLang="ko-KR"/>
              <a:t>The scope can be single application, departmental, corporate</a:t>
            </a:r>
          </a:p>
          <a:p>
            <a:pPr lvl="1"/>
            <a:r>
              <a:rPr lang="en-US" altLang="ko-KR"/>
              <a:t>Sit behind the firewall</a:t>
            </a:r>
          </a:p>
          <a:p>
            <a:pPr lvl="1"/>
            <a:r>
              <a:rPr lang="en-US" altLang="ko-KR"/>
              <a:t>Allow the service providers more control over their service registry and its accessibility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EF9A633-58C9-4E1B-9829-5F9F54774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Types of  UDDI nodes (2/3)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CFFA067-3827-441B-A183-957F05159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2017713"/>
            <a:ext cx="7961312" cy="4114800"/>
          </a:xfrm>
        </p:spPr>
        <p:txBody>
          <a:bodyPr/>
          <a:lstStyle/>
          <a:p>
            <a:r>
              <a:rPr lang="en-US" altLang="ko-KR"/>
              <a:t>Portal UDDI node</a:t>
            </a:r>
          </a:p>
          <a:p>
            <a:pPr lvl="1"/>
            <a:r>
              <a:rPr lang="en-US" altLang="ko-KR"/>
              <a:t>Web Services published by a company for external partners to find and use</a:t>
            </a:r>
          </a:p>
          <a:p>
            <a:pPr lvl="1"/>
            <a:r>
              <a:rPr lang="en-US" altLang="ko-KR"/>
              <a:t>Runs outside the service provider’s firewall</a:t>
            </a:r>
          </a:p>
          <a:p>
            <a:pPr lvl="1"/>
            <a:r>
              <a:rPr lang="en-US" altLang="ko-KR"/>
              <a:t>Contains only those service descriptions that a company wishes to provide to service requestors from external partners</a:t>
            </a:r>
          </a:p>
          <a:p>
            <a:r>
              <a:rPr lang="en-US" altLang="ko-KR"/>
              <a:t>Partner catalog UDDI node</a:t>
            </a:r>
          </a:p>
          <a:p>
            <a:pPr lvl="1"/>
            <a:r>
              <a:rPr lang="en-US" altLang="ko-KR"/>
              <a:t>Web services to be used by a particular company</a:t>
            </a:r>
          </a:p>
          <a:p>
            <a:pPr lvl="1"/>
            <a:r>
              <a:rPr lang="en-US" altLang="ko-KR"/>
              <a:t>Runs behind the firewall</a:t>
            </a:r>
          </a:p>
          <a:p>
            <a:pPr lvl="1"/>
            <a:r>
              <a:rPr lang="en-US" altLang="ko-KR"/>
              <a:t>Contains only approved, tested and valid Web service descriptions for legitimate business partners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57EE3B-982B-407C-AC1B-B4B4E111C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Types of  UDDI nodes (3/3)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22A2BF1-BF8A-43EA-8140-12CD6A078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E-Marketplace UDDI node</a:t>
            </a:r>
          </a:p>
          <a:p>
            <a:pPr lvl="1"/>
            <a:r>
              <a:rPr lang="en-US" altLang="ko-KR"/>
              <a:t>Web Services that the service provider intends to compete for requestors’ business with other Web Services</a:t>
            </a:r>
          </a:p>
          <a:p>
            <a:pPr lvl="1"/>
            <a:r>
              <a:rPr lang="en-US" altLang="ko-KR"/>
              <a:t>Hosted by an industry standards organization or consortium</a:t>
            </a:r>
          </a:p>
          <a:p>
            <a:pPr lvl="1"/>
            <a:r>
              <a:rPr lang="en-US" altLang="ko-KR"/>
              <a:t>Contains service descriptions from businesses in a particular industry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2A0D70E-E98D-40AC-A4BD-24F88EC35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Web Service?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E5E16B5-A9A8-4FF3-B63F-F70F9D7FB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/>
              <a:t>“Software application identified by a URI, whose interfaces and bindings are capable of being defined, described, and discovered as XML artifacts” – W3C Web Services Architecture Requirements, Oct. 2002</a:t>
            </a:r>
          </a:p>
          <a:p>
            <a:pPr>
              <a:lnSpc>
                <a:spcPct val="80000"/>
              </a:lnSpc>
            </a:pP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en-US" altLang="ko-KR" sz="1800" dirty="0"/>
              <a:t>“Programmable application logic accessible using Standard Internet Protocols…” – Microsoft</a:t>
            </a:r>
          </a:p>
          <a:p>
            <a:pPr>
              <a:lnSpc>
                <a:spcPct val="80000"/>
              </a:lnSpc>
            </a:pP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en-US" altLang="ko-KR" sz="1800" dirty="0"/>
              <a:t>“An interface that describes a collection of operations that are network accessible through standardized XML messaging …” – IBM</a:t>
            </a:r>
          </a:p>
          <a:p>
            <a:pPr>
              <a:lnSpc>
                <a:spcPct val="80000"/>
              </a:lnSpc>
            </a:pP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en-US" altLang="ko-KR" sz="1800" dirty="0"/>
              <a:t>“Software components that can be spontaneously discovered, combined, and recombined to provide a solution to the user’s problem/request … “ - SUN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89A0851-EF6A-4C8D-9A49-34C821149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Services: The Next Horizon for e-business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D03B9FE-AA47-4A10-A444-7B9BAF70D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Allow companies to reduce the cost of doing e-business, to deploy solutions faster</a:t>
            </a:r>
          </a:p>
          <a:p>
            <a:pPr lvl="1"/>
            <a:r>
              <a:rPr lang="en-US" altLang="ko-KR"/>
              <a:t>Need a common program-to-program communications model</a:t>
            </a:r>
          </a:p>
          <a:p>
            <a:r>
              <a:rPr lang="en-US" altLang="ko-KR"/>
              <a:t>Allow heterogeneous applications to be integrated more rapidly, easily and less expensively</a:t>
            </a:r>
          </a:p>
          <a:p>
            <a:r>
              <a:rPr lang="en-US" altLang="ko-KR"/>
              <a:t>Facilitate deploying and providing access to business functions over the 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CE2B5BB-F797-4402-B2FF-7EED771FA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Service Model (1/3)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D14F730-EDDB-4828-A67E-C9EDEA7F6C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9862" y="2060575"/>
            <a:ext cx="6337300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6452B40-FB7C-43D5-B863-94B4AD8E9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Service Model (2/3)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B3A5D2F-8B90-43FD-AD20-9D5603CCE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Roles in Web Service architecture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Service provider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Owner of the service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Platform that hosts access to the service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Service requestor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Business that requires certain functions to be satisfied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Application looking for and invoking an interaction with a service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Service registry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Searchable registry of service descriptions where service providers publish their service descriptions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6AAB66C-4FA3-4878-8093-ABD2DA74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Service Model (3/3)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2BC3002-5A41-496F-BCA9-2564CB418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Operations in a Web Service Architecture</a:t>
            </a:r>
          </a:p>
          <a:p>
            <a:pPr lvl="1"/>
            <a:r>
              <a:rPr lang="en-US" altLang="ko-KR"/>
              <a:t>Publish</a:t>
            </a:r>
          </a:p>
          <a:p>
            <a:pPr lvl="2"/>
            <a:r>
              <a:rPr lang="en-US" altLang="ko-KR"/>
              <a:t>Service descriptions need to be published in order for service requestor to find them</a:t>
            </a:r>
          </a:p>
          <a:p>
            <a:pPr lvl="1"/>
            <a:r>
              <a:rPr lang="en-US" altLang="ko-KR"/>
              <a:t>Find</a:t>
            </a:r>
          </a:p>
          <a:p>
            <a:pPr lvl="2"/>
            <a:r>
              <a:rPr lang="en-US" altLang="ko-KR"/>
              <a:t>Service requestor retrieves a service description directly or queries the service registry for the service required</a:t>
            </a:r>
          </a:p>
          <a:p>
            <a:pPr lvl="1"/>
            <a:r>
              <a:rPr lang="en-US" altLang="ko-KR"/>
              <a:t>Bind</a:t>
            </a:r>
          </a:p>
          <a:p>
            <a:pPr lvl="2"/>
            <a:r>
              <a:rPr lang="en-US" altLang="ko-KR"/>
              <a:t>Service requestor invokes or initiates an interaction with the service at runtime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83B66FE-E75B-4DBF-A2D4-134947EC6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0012" y="762000"/>
            <a:ext cx="10563648" cy="609600"/>
          </a:xfrm>
        </p:spPr>
        <p:txBody>
          <a:bodyPr/>
          <a:lstStyle/>
          <a:p>
            <a:r>
              <a:rPr lang="en-US" altLang="ko-KR" dirty="0"/>
              <a:t>Web Service Stack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0B380C82-8C44-49D5-8FB5-0DFE82EB9A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6812" y="1524000"/>
            <a:ext cx="5897562" cy="4392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EBD7C46-6975-4D92-B46F-E0F3A88F4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SOAP: Simple Object </a:t>
            </a:r>
            <a:br>
              <a:rPr lang="en-US" altLang="ko-KR"/>
            </a:br>
            <a:r>
              <a:rPr lang="en-US" altLang="ko-KR"/>
              <a:t>                       Access Protocol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B675B6E-3CA6-4478-A832-D44CBD63E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What is SOAP?</a:t>
            </a:r>
          </a:p>
          <a:p>
            <a:pPr lvl="1"/>
            <a:r>
              <a:rPr lang="en-US" altLang="ko-KR"/>
              <a:t>SOAP is a </a:t>
            </a:r>
            <a:r>
              <a:rPr lang="en-US" altLang="ko-KR" b="1"/>
              <a:t>communication protocol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for communication </a:t>
            </a:r>
            <a:r>
              <a:rPr lang="en-US" altLang="ko-KR" b="1"/>
              <a:t>between applications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a format for </a:t>
            </a:r>
            <a:r>
              <a:rPr lang="en-US" altLang="ko-KR" b="1"/>
              <a:t>sending messages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designed to communicate </a:t>
            </a:r>
            <a:r>
              <a:rPr lang="en-US" altLang="ko-KR" b="1"/>
              <a:t>via Internet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</a:t>
            </a:r>
            <a:r>
              <a:rPr lang="en-US" altLang="ko-KR" b="1"/>
              <a:t>platform independent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</a:t>
            </a:r>
            <a:r>
              <a:rPr lang="en-US" altLang="ko-KR" b="1"/>
              <a:t>language independent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</a:t>
            </a:r>
            <a:r>
              <a:rPr lang="en-US" altLang="ko-KR" b="1"/>
              <a:t>based on XML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is </a:t>
            </a:r>
            <a:r>
              <a:rPr lang="en-US" altLang="ko-KR" b="1"/>
              <a:t>simple and extensible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SOAP will be developed as a </a:t>
            </a:r>
            <a:r>
              <a:rPr lang="en-US" altLang="ko-KR" b="1"/>
              <a:t>W3C standard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1249</Words>
  <Application>Microsoft Office PowerPoint</Application>
  <PresentationFormat>Custom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Cambria</vt:lpstr>
      <vt:lpstr>Times New Roman</vt:lpstr>
      <vt:lpstr>Wingdings</vt:lpstr>
      <vt:lpstr>FORMAT_PPT</vt:lpstr>
      <vt:lpstr>Web Service Architecture</vt:lpstr>
      <vt:lpstr>Table of Contents</vt:lpstr>
      <vt:lpstr>What’s Web Service?</vt:lpstr>
      <vt:lpstr>Web Services: The Next Horizon for e-business</vt:lpstr>
      <vt:lpstr>Web Service Model (1/3)</vt:lpstr>
      <vt:lpstr>Web Service Model (2/3)</vt:lpstr>
      <vt:lpstr>Web Service Model (3/3)</vt:lpstr>
      <vt:lpstr>Web Service Stack</vt:lpstr>
      <vt:lpstr>SOAP: Simple Object                         Access Protocol</vt:lpstr>
      <vt:lpstr>SOAP: Simple Object                         Access Protocol</vt:lpstr>
      <vt:lpstr>SOAP Message Structure</vt:lpstr>
      <vt:lpstr>SOAP Request Message</vt:lpstr>
      <vt:lpstr>SOAP Response Message</vt:lpstr>
      <vt:lpstr>PowerPoint Presentation</vt:lpstr>
      <vt:lpstr>Why SOAP?</vt:lpstr>
      <vt:lpstr>SOAP Usage Models</vt:lpstr>
      <vt:lpstr>Web Services Description Language</vt:lpstr>
      <vt:lpstr>WSDL Document Structure (1/2)</vt:lpstr>
      <vt:lpstr>WSDL Document Structure (2/2)</vt:lpstr>
      <vt:lpstr>Universal Description, Discovery and Integration (UDDI) </vt:lpstr>
      <vt:lpstr>UDDI Roles and Operations</vt:lpstr>
      <vt:lpstr>How can UDDI be Used? </vt:lpstr>
      <vt:lpstr>UDDI Benefits </vt:lpstr>
      <vt:lpstr>Types of  UDDI nodes (1/3)</vt:lpstr>
      <vt:lpstr>Types of  UDDI nodes (2/3)</vt:lpstr>
      <vt:lpstr>Types of  UDDI nodes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RAHUL KUMAR</cp:lastModifiedBy>
  <cp:revision>20</cp:revision>
  <dcterms:created xsi:type="dcterms:W3CDTF">2021-01-02T06:26:00Z</dcterms:created>
  <dcterms:modified xsi:type="dcterms:W3CDTF">2023-05-31T10:25:47Z</dcterms:modified>
</cp:coreProperties>
</file>