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923" autoAdjust="0"/>
  </p:normalViewPr>
  <p:slideViewPr>
    <p:cSldViewPr>
      <p:cViewPr varScale="1">
        <p:scale>
          <a:sx n="88" d="100"/>
          <a:sy n="88" d="100"/>
        </p:scale>
        <p:origin x="466" y="53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203CD-06F1-4AAE-99B4-98AB14932AB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15289-16C7-4B75-A914-702E2746B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0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3739179" y="87314"/>
            <a:ext cx="8449648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Science and Engineering (CSE)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3429000"/>
            <a:ext cx="10360501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739179" y="87314"/>
            <a:ext cx="8449648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Science and Engineering (CSE)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7"/>
            <a:ext cx="1036050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15492" y="1587060"/>
            <a:ext cx="5331811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448" lvl="0" indent="-50787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8895" lvl="1" indent="-45708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828343" lvl="2" indent="-40629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7790" lvl="3" indent="-40629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238" lvl="4" indent="-406298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6686" lvl="5" indent="-406298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6133" lvl="6" indent="-406298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5581" lvl="7" indent="-406298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5028" lvl="8" indent="-40629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6441522" y="1587060"/>
            <a:ext cx="5331811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448" lvl="0" indent="-507873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8895" lvl="1" indent="-45708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828343" lvl="2" indent="-40629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7790" lvl="3" indent="-40629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238" lvl="4" indent="-406298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6686" lvl="5" indent="-406298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6133" lvl="6" indent="-406298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5581" lvl="7" indent="-406298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5028" lvl="8" indent="-40629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293669" y="6319223"/>
            <a:ext cx="731409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1" name="Shape 31"/>
          <p:cNvSpPr/>
          <p:nvPr/>
        </p:nvSpPr>
        <p:spPr>
          <a:xfrm>
            <a:off x="-14929" y="-50433"/>
            <a:ext cx="12203621" cy="1358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15492" y="227760"/>
            <a:ext cx="11357841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236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456" y="1066800"/>
            <a:ext cx="10563648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2" y="1752600"/>
            <a:ext cx="10665222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000">
                <a:latin typeface="Times New Roman" pitchFamily="18" charset="0"/>
                <a:cs typeface="Times New Roman" pitchFamily="18" charset="0"/>
              </a:defRPr>
            </a:lvl1pPr>
            <a:lvl2pPr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2000"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latin typeface="Times New Roman" pitchFamily="18" charset="0"/>
                <a:cs typeface="Times New Roman" pitchFamily="18" charset="0"/>
              </a:defRPr>
            </a:lvl4pPr>
            <a:lvl5pPr>
              <a:defRPr sz="20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739178" y="87314"/>
            <a:ext cx="6236964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and Communication Engineering (CCE)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5735" y="1447800"/>
            <a:ext cx="10969943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422030" y="609600"/>
            <a:ext cx="10563648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39179" y="87314"/>
            <a:ext cx="8449648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Science and Engineering (CSE)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859794" y="1371600"/>
            <a:ext cx="802431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04721" y="1371600"/>
            <a:ext cx="34535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4012155" y="2"/>
            <a:ext cx="6098080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dirty="0">
                <a:solidFill>
                  <a:schemeClr val="bg1"/>
                </a:solidFill>
                <a:latin typeface="Calibri" pitchFamily="34" charset="0"/>
                <a:cs typeface="+mn-cs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  <a:cs typeface="+mn-cs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  <a:cs typeface="+mn-cs"/>
              </a:rPr>
              <a:t> Engineering (CCE)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12588" y="1524000"/>
            <a:ext cx="11071516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422029" y="533400"/>
            <a:ext cx="10462075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0"/>
            <a:ext cx="4010039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3" y="273052"/>
            <a:ext cx="681389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1"/>
            <a:ext cx="731329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9"/>
            <a:ext cx="731329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CF5E1-9B7D-454E-87A3-DD7A545767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94" y="1371600"/>
            <a:ext cx="10969943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294" y="2209800"/>
            <a:ext cx="10969943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cuchd.in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4766" y="6492877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2F6201-A602-4F55-9213-65940EB51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950"/>
            <a:ext cx="12188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alibri" pitchFamily="34" charset="0"/>
                <a:cs typeface="+mn-cs"/>
              </a:rPr>
              <a:t>University Institute of Engineering (</a:t>
            </a:r>
            <a:r>
              <a:rPr lang="en-US" sz="2000" b="1" dirty="0" err="1">
                <a:latin typeface="Calibri" pitchFamily="34" charset="0"/>
                <a:cs typeface="+mn-cs"/>
              </a:rPr>
              <a:t>UIE</a:t>
            </a:r>
            <a:r>
              <a:rPr lang="en-US" sz="2000" b="1" dirty="0">
                <a:latin typeface="Calibri" pitchFamily="34" charset="0"/>
                <a:cs typeface="+mn-cs"/>
              </a:rPr>
              <a:t>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12188825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4" descr="https://encrypted-tbn3.gstatic.com/images?q=tbn:ANd9GcTyg3Gq4WoxkxO75aZWNEjYFvavmMfWdiMvs57jpDF8YRR3yCybqQ">
            <a:hlinkClick r:id="rId14"/>
          </p:cNvPr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03149" y="152400"/>
            <a:ext cx="102420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" y="6326875"/>
            <a:ext cx="12161520" cy="6073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bg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hlinkClick r:id="rId16"/>
              </a:rPr>
              <a:t>www.cuchd.in</a:t>
            </a:r>
            <a:r>
              <a:rPr lang="en-US" b="1" dirty="0">
                <a:solidFill>
                  <a:schemeClr val="bg1"/>
                </a:solidFill>
              </a:rPr>
              <a:t>                                                       Computer Science and Engineering Department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  <p:sldLayoutId id="2147483674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xpin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arvelapp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xdesigninstitute.com/blog/9-best-prototyping-tools-for-ux-designers-in-2022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gjam/" TargetMode="External"/><Relationship Id="rId2" Type="http://schemas.openxmlformats.org/officeDocument/2006/relationships/hyperlink" Target="https://www.figma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isionapp.com/" TargetMode="External"/><Relationship Id="rId2" Type="http://schemas.openxmlformats.org/officeDocument/2006/relationships/hyperlink" Target="https://www.invisionapp.com/studio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zeplin.io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zeplin.io/announcing-global-styleguides-connecting-design-systems-to-engineering-65ad22bd0076" TargetMode="External"/><Relationship Id="rId2" Type="http://schemas.openxmlformats.org/officeDocument/2006/relationships/hyperlink" Target="https://zeplin.io/features/flows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origami.design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uizard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ketch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dobe.com/products/xd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91F3E87-112B-41EC-A241-BDE8001ECB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162" y="2130427"/>
            <a:ext cx="10360501" cy="2289173"/>
          </a:xfrm>
        </p:spPr>
        <p:txBody>
          <a:bodyPr/>
          <a:lstStyle/>
          <a:p>
            <a:r>
              <a:rPr lang="en-US" dirty="0"/>
              <a:t>Using the Tools of Mobile Interface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Adobe XD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Adobe XD is considered by many as the go-to design tool. It’s fast, it’s powerful, and there’s not a lot you can’t do with it! 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early ideation and low-fidelity designs, right through to impressive animations and true-to-life prototypes, Adobe XD will see you through the entire UX and UI design process. </a:t>
            </a:r>
          </a:p>
          <a:p>
            <a:r>
              <a:rPr lang="en-US" dirty="0"/>
              <a:t>Adobe XD is part of the Adobe Creative Cloud suite and can be used with both Windows and Mac, giving it a slight edge over Sketch.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3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457200"/>
            <a:ext cx="10563648" cy="609600"/>
          </a:xfrm>
        </p:spPr>
        <p:txBody>
          <a:bodyPr/>
          <a:lstStyle/>
          <a:p>
            <a:r>
              <a:rPr lang="en-US" dirty="0"/>
              <a:t>Key features: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2" y="990600"/>
            <a:ext cx="10665222" cy="52578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Vector-based </a:t>
            </a:r>
            <a:r>
              <a:rPr lang="en-US" dirty="0"/>
              <a:t>drag-and-drop editor tool with unlimited </a:t>
            </a:r>
            <a:r>
              <a:rPr lang="en-US" dirty="0" err="1"/>
              <a:t>artboards</a:t>
            </a:r>
            <a:r>
              <a:rPr lang="en-US" dirty="0"/>
              <a:t> and smart guides that help you to align different objects and elements in your designs</a:t>
            </a:r>
          </a:p>
          <a:p>
            <a:pPr lvl="0"/>
            <a:r>
              <a:rPr lang="en-US" dirty="0"/>
              <a:t>UI kits (i.e. ready-made components) for Apple Design, Google Material Design, Amazon </a:t>
            </a:r>
            <a:r>
              <a:rPr lang="en-US" dirty="0" err="1"/>
              <a:t>Alexa</a:t>
            </a:r>
            <a:r>
              <a:rPr lang="en-US" dirty="0"/>
              <a:t>, and more</a:t>
            </a:r>
          </a:p>
          <a:p>
            <a:pPr lvl="0"/>
            <a:r>
              <a:rPr lang="en-US" dirty="0"/>
              <a:t>3D Transforms, allowing you to simulate object depth and perspective in your designs</a:t>
            </a:r>
          </a:p>
          <a:p>
            <a:pPr lvl="0"/>
            <a:r>
              <a:rPr lang="en-US" dirty="0"/>
              <a:t>Components and states for iterative and scalable design. </a:t>
            </a:r>
            <a:endParaRPr lang="en-US" dirty="0" smtClean="0"/>
          </a:p>
          <a:p>
            <a:pPr lvl="0"/>
            <a:r>
              <a:rPr lang="en-US" dirty="0" smtClean="0"/>
              <a:t>Components </a:t>
            </a:r>
            <a:r>
              <a:rPr lang="en-US" dirty="0"/>
              <a:t>work intuitively to instantly push changes across entire designs or documents, sparing you the work of manually duplicating and implementing changes</a:t>
            </a:r>
          </a:p>
          <a:p>
            <a:pPr lvl="0"/>
            <a:r>
              <a:rPr lang="en-US" dirty="0"/>
              <a:t>Powerful animation functionality, including video and Lottie playback, micro-animations and motion effects, scroll groups and anchor links</a:t>
            </a:r>
          </a:p>
          <a:p>
            <a:pPr lvl="0"/>
            <a:r>
              <a:rPr lang="en-US" dirty="0"/>
              <a:t>Voice prototyping, enabling you to create voice commands, build in speech playback, and integrate voice-enabled features</a:t>
            </a:r>
          </a:p>
          <a:p>
            <a:pPr lvl="0"/>
            <a:r>
              <a:rPr lang="en-US" dirty="0"/>
              <a:t>Design Specs feature to streamline the handoff process, allowing you to share interactive prototypes, CSS code snippets and downloadable assets with developers—all via one link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UXPin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>
                <a:hlinkClick r:id="rId2"/>
              </a:rPr>
              <a:t>UXPin</a:t>
            </a:r>
            <a:r>
              <a:rPr lang="en-US" dirty="0"/>
              <a:t> is a popular UX and UI tool, used by both new and seasoned designers alike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/>
              <a:t>UXPin</a:t>
            </a:r>
            <a:r>
              <a:rPr lang="en-US" dirty="0"/>
              <a:t> is another end-to-end platform capable of delivering polished, interactive prototypes—no coding skills required</a:t>
            </a:r>
            <a:r>
              <a:rPr lang="en-US" dirty="0" smtClean="0"/>
              <a:t>.</a:t>
            </a:r>
          </a:p>
          <a:p>
            <a:r>
              <a:rPr lang="en-US" dirty="0"/>
              <a:t>If you’re already familiar with Sketch or Photoshop, you’ll find the </a:t>
            </a:r>
            <a:r>
              <a:rPr lang="en-US" smtClean="0"/>
              <a:t>UXP in </a:t>
            </a:r>
            <a:r>
              <a:rPr lang="en-US" dirty="0"/>
              <a:t>interface fairly easy to navigate.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only does it come with thousands of ready-to-use design components; it’s also well-equipped to help you create and manage solid design systems. </a:t>
            </a:r>
          </a:p>
          <a:p>
            <a:r>
              <a:rPr lang="en-US" dirty="0" err="1"/>
              <a:t>UXPin</a:t>
            </a:r>
            <a:r>
              <a:rPr lang="en-US" dirty="0"/>
              <a:t> works with Mac and Windows, or in the browser.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8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85800"/>
            <a:ext cx="10563648" cy="609600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UXPin</a:t>
            </a:r>
            <a:endParaRPr lang="en-US" dirty="0"/>
          </a:p>
        </p:txBody>
      </p:sp>
      <p:pic>
        <p:nvPicPr>
          <p:cNvPr id="4" name="Content Placeholder 3" descr="UXPin's UI design tool website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945" y="1524000"/>
            <a:ext cx="8595335" cy="464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395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Built-in </a:t>
            </a:r>
            <a:r>
              <a:rPr lang="en-US" dirty="0"/>
              <a:t>libraries for </a:t>
            </a:r>
            <a:r>
              <a:rPr lang="en-US" dirty="0" err="1"/>
              <a:t>iOS</a:t>
            </a:r>
            <a:r>
              <a:rPr lang="en-US" dirty="0"/>
              <a:t>, Google Material Design, Bootstrap and User Flows, full of ready-to-use interactive elements, </a:t>
            </a:r>
            <a:r>
              <a:rPr lang="en-US" dirty="0" err="1"/>
              <a:t>colours</a:t>
            </a:r>
            <a:r>
              <a:rPr lang="en-US" dirty="0"/>
              <a:t>, text styles and icons</a:t>
            </a:r>
          </a:p>
          <a:p>
            <a:pPr lvl="0"/>
            <a:r>
              <a:rPr lang="en-US" dirty="0"/>
              <a:t>Interactive components that you can drag into your designs to create high-fidelity </a:t>
            </a:r>
            <a:r>
              <a:rPr lang="en-US" dirty="0" smtClean="0"/>
              <a:t>interactions.</a:t>
            </a:r>
            <a:endParaRPr lang="en-US" dirty="0"/>
          </a:p>
          <a:p>
            <a:pPr lvl="0"/>
            <a:r>
              <a:rPr lang="en-US" dirty="0"/>
              <a:t>Embedded user flow capabilities to help you tell the story of your </a:t>
            </a:r>
            <a:r>
              <a:rPr lang="en-US" dirty="0" smtClean="0"/>
              <a:t>work.</a:t>
            </a:r>
            <a:endParaRPr lang="en-US" dirty="0"/>
          </a:p>
          <a:p>
            <a:pPr lvl="0"/>
            <a:r>
              <a:rPr lang="en-US" dirty="0"/>
              <a:t>Built-in contrast checker and </a:t>
            </a:r>
            <a:r>
              <a:rPr lang="en-US" dirty="0" err="1"/>
              <a:t>colour</a:t>
            </a:r>
            <a:r>
              <a:rPr lang="en-US" dirty="0"/>
              <a:t> blindness simulator to help you ensure your designs are as accessible and inclusive as </a:t>
            </a:r>
            <a:r>
              <a:rPr lang="en-US" dirty="0" smtClean="0"/>
              <a:t>possible.</a:t>
            </a:r>
            <a:endParaRPr lang="en-US" dirty="0"/>
          </a:p>
          <a:p>
            <a:pPr lvl="0"/>
            <a:r>
              <a:rPr lang="en-US" dirty="0"/>
              <a:t>Streamlined developer handoff with downloadable design specs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0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Marvel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hlinkClick r:id="rId2"/>
              </a:rPr>
              <a:t>Marvel</a:t>
            </a:r>
            <a:r>
              <a:rPr lang="en-US" dirty="0"/>
              <a:t> promises all the core functionality you need to design and build digital products, including </a:t>
            </a:r>
            <a:r>
              <a:rPr lang="en-US" dirty="0" err="1"/>
              <a:t>wireframing</a:t>
            </a:r>
            <a:r>
              <a:rPr lang="en-US" dirty="0"/>
              <a:t>, prototyping, and design specs for handoff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And, with its user-friendly and intuitive platform, it’s the ideal UX/UI design tool for beginners</a:t>
            </a:r>
            <a:r>
              <a:rPr lang="en-US" dirty="0" smtClean="0"/>
              <a:t>.</a:t>
            </a:r>
          </a:p>
          <a:p>
            <a:r>
              <a:rPr lang="en-US" dirty="0"/>
              <a:t>Marvel is a web-based tool that works in the browser, so you don’t need to download or install anything.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has been built for simple, fast design, with features for </a:t>
            </a:r>
            <a:r>
              <a:rPr lang="en-US" dirty="0" err="1"/>
              <a:t>wireframing</a:t>
            </a:r>
            <a:r>
              <a:rPr lang="en-US" dirty="0"/>
              <a:t>, UI design, and prototyping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Marvel also integrates with many other popular design tools to help you power up your workflow.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6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2" y="533400"/>
            <a:ext cx="10563648" cy="609600"/>
          </a:xfrm>
        </p:spPr>
        <p:txBody>
          <a:bodyPr/>
          <a:lstStyle/>
          <a:p>
            <a:r>
              <a:rPr lang="en-US" dirty="0"/>
              <a:t>Key features: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Drag-and-drop </a:t>
            </a:r>
            <a:r>
              <a:rPr lang="en-US" dirty="0"/>
              <a:t>wireframe templates for quick, early-stage designs</a:t>
            </a:r>
          </a:p>
          <a:p>
            <a:pPr lvl="0"/>
            <a:r>
              <a:rPr lang="en-US" dirty="0"/>
              <a:t>A vast collection of pre-made assets, images and icons to help you </a:t>
            </a:r>
            <a:r>
              <a:rPr lang="en-US" dirty="0" err="1"/>
              <a:t>visualise</a:t>
            </a:r>
            <a:r>
              <a:rPr lang="en-US" dirty="0"/>
              <a:t> your ideas</a:t>
            </a:r>
          </a:p>
          <a:p>
            <a:pPr lvl="0"/>
            <a:r>
              <a:rPr lang="en-US" dirty="0"/>
              <a:t>Option to import static designs from other tools (e.g. Sketch)</a:t>
            </a:r>
          </a:p>
          <a:p>
            <a:pPr lvl="0"/>
            <a:r>
              <a:rPr lang="en-US" dirty="0"/>
              <a:t>Interactive prototyping with hotspots, interactions and layers. You can learn more about </a:t>
            </a:r>
            <a:r>
              <a:rPr lang="en-US" u="sng" dirty="0">
                <a:hlinkClick r:id="rId2"/>
              </a:rPr>
              <a:t>how to use Marvel for prototyping (and about other prototyping tools) in this guide</a:t>
            </a:r>
            <a:endParaRPr lang="en-US" dirty="0"/>
          </a:p>
          <a:p>
            <a:pPr lvl="0"/>
            <a:r>
              <a:rPr lang="en-US" dirty="0"/>
              <a:t>Built-in user testing functionality to get feedback on your ideas and validate your designs</a:t>
            </a:r>
          </a:p>
          <a:p>
            <a:pPr lvl="0"/>
            <a:r>
              <a:rPr lang="en-US" dirty="0"/>
              <a:t>Design handoff tool to instantly turn designs into code, specs and assets for developers to use</a:t>
            </a:r>
          </a:p>
          <a:p>
            <a:pPr lvl="0"/>
            <a:r>
              <a:rPr lang="en-US" dirty="0"/>
              <a:t>Integrations for </a:t>
            </a:r>
            <a:r>
              <a:rPr lang="en-US" dirty="0" err="1"/>
              <a:t>Jira</a:t>
            </a:r>
            <a:r>
              <a:rPr lang="en-US" dirty="0"/>
              <a:t>, Maze, Confluence, </a:t>
            </a:r>
            <a:r>
              <a:rPr lang="en-US" dirty="0" err="1"/>
              <a:t>Lookback</a:t>
            </a:r>
            <a:r>
              <a:rPr lang="en-US" dirty="0"/>
              <a:t>, and more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7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2" y="381000"/>
            <a:ext cx="10563648" cy="609600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Figma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struggle to find a UX/UI tools list that doesn’t mention </a:t>
            </a:r>
            <a:r>
              <a:rPr lang="en-US" dirty="0" err="1"/>
              <a:t>Figma</a:t>
            </a:r>
            <a:r>
              <a:rPr lang="en-US" dirty="0"/>
              <a:t>, and for good reason. </a:t>
            </a:r>
            <a:endParaRPr lang="en-US" dirty="0" smtClean="0"/>
          </a:p>
          <a:p>
            <a:r>
              <a:rPr lang="en-US" u="sng" dirty="0" err="1" smtClean="0">
                <a:hlinkClick r:id="rId2"/>
              </a:rPr>
              <a:t>Figma</a:t>
            </a:r>
            <a:r>
              <a:rPr lang="en-US" dirty="0"/>
              <a:t> is a browser-based interface design tool that empowers fast design and prototyping and a smooth, collaborative </a:t>
            </a:r>
            <a:r>
              <a:rPr lang="en-US" dirty="0" smtClean="0"/>
              <a:t>workflow.</a:t>
            </a:r>
          </a:p>
          <a:p>
            <a:r>
              <a:rPr lang="en-US" dirty="0"/>
              <a:t>Just like Sketch and Adobe XD, </a:t>
            </a:r>
            <a:r>
              <a:rPr lang="en-US" dirty="0" err="1"/>
              <a:t>Figma</a:t>
            </a:r>
            <a:r>
              <a:rPr lang="en-US" dirty="0"/>
              <a:t> is a vector graphics editor. </a:t>
            </a:r>
            <a:endParaRPr lang="en-US" dirty="0" smtClean="0"/>
          </a:p>
          <a:p>
            <a:r>
              <a:rPr lang="en-US" dirty="0" err="1" smtClean="0"/>
              <a:t>Figma</a:t>
            </a:r>
            <a:r>
              <a:rPr lang="en-US" dirty="0" smtClean="0"/>
              <a:t> </a:t>
            </a:r>
            <a:r>
              <a:rPr lang="en-US" dirty="0"/>
              <a:t>is ideal if you’re looking for an all-in-one tool to cover everything from ideation to interactive prototyping—wrapped up in a delightfully intuitive interface. </a:t>
            </a:r>
          </a:p>
          <a:p>
            <a:r>
              <a:rPr lang="en-US" dirty="0"/>
              <a:t>And, if you do give </a:t>
            </a:r>
            <a:r>
              <a:rPr lang="en-US" dirty="0" err="1"/>
              <a:t>Figma</a:t>
            </a:r>
            <a:r>
              <a:rPr lang="en-US" dirty="0"/>
              <a:t> a go, be sure to try out </a:t>
            </a:r>
            <a:r>
              <a:rPr lang="en-US" u="sng" dirty="0" err="1">
                <a:hlinkClick r:id="rId3"/>
              </a:rPr>
              <a:t>FigJam</a:t>
            </a:r>
            <a:r>
              <a:rPr lang="en-US" dirty="0"/>
              <a:t>, too—</a:t>
            </a:r>
            <a:r>
              <a:rPr lang="en-US" dirty="0" err="1"/>
              <a:t>Figma’s</a:t>
            </a:r>
            <a:r>
              <a:rPr lang="en-US" dirty="0"/>
              <a:t> online whiteboard tool for collaborative ideation, brainstorming and workshops.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Figma</a:t>
            </a:r>
            <a:endParaRPr lang="en-US" dirty="0"/>
          </a:p>
        </p:txBody>
      </p:sp>
      <p:pic>
        <p:nvPicPr>
          <p:cNvPr id="4" name="Content Placeholder 3" descr="Figma UI Design tool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30" y="1752600"/>
            <a:ext cx="9661365" cy="44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248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Modern </a:t>
            </a:r>
            <a:r>
              <a:rPr lang="en-US" dirty="0"/>
              <a:t>pen tool which allows you to draw in any direction with Vector Networks</a:t>
            </a:r>
          </a:p>
          <a:p>
            <a:pPr lvl="0"/>
            <a:r>
              <a:rPr lang="en-US" dirty="0"/>
              <a:t>Auto Layout for easy responsive design</a:t>
            </a:r>
          </a:p>
          <a:p>
            <a:pPr lvl="0"/>
            <a:r>
              <a:rPr lang="en-US" dirty="0"/>
              <a:t>Flexible Styles which you can apply across all your UI projects</a:t>
            </a:r>
          </a:p>
          <a:p>
            <a:pPr lvl="0"/>
            <a:r>
              <a:rPr lang="en-US" dirty="0"/>
              <a:t>Accessible libraries with ready-made assets which you can drag and drop into your design files</a:t>
            </a:r>
          </a:p>
          <a:p>
            <a:pPr lvl="0"/>
            <a:r>
              <a:rPr lang="en-US" dirty="0"/>
              <a:t>Code snippets for CSS, </a:t>
            </a:r>
            <a:r>
              <a:rPr lang="en-US" dirty="0" err="1"/>
              <a:t>iOS</a:t>
            </a:r>
            <a:r>
              <a:rPr lang="en-US" dirty="0"/>
              <a:t>, and Android, ensuring easy developer handoff</a:t>
            </a:r>
          </a:p>
          <a:p>
            <a:pPr lvl="0"/>
            <a:r>
              <a:rPr lang="en-US" dirty="0"/>
              <a:t>Plugins to automate and augment your design work</a:t>
            </a:r>
          </a:p>
          <a:p>
            <a:pPr lvl="0"/>
            <a:r>
              <a:rPr lang="en-US" dirty="0"/>
              <a:t>Interactive prototyping features including advanced transitions, dynamic overlays and animated GIFs</a:t>
            </a:r>
          </a:p>
          <a:p>
            <a:pPr lvl="0"/>
            <a:r>
              <a:rPr lang="en-US" dirty="0"/>
              <a:t>Embedded commenting functionality for a collaborative design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2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user interface tools?</a:t>
            </a:r>
          </a:p>
          <a:p>
            <a:r>
              <a:rPr lang="en-US" dirty="0"/>
              <a:t>User interface (UI) design </a:t>
            </a:r>
            <a:r>
              <a:rPr lang="en-US" b="1" dirty="0"/>
              <a:t>focuses on the visual experience of a digital product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encompasses all the </a:t>
            </a:r>
            <a:r>
              <a:rPr lang="en-US" dirty="0" err="1"/>
              <a:t>colours</a:t>
            </a:r>
            <a:r>
              <a:rPr lang="en-US" dirty="0"/>
              <a:t>, typography, and imagery you see on the screen—as well as the elements you use to navigate the interface, like buttons, scrollbars, and swiping actions</a:t>
            </a:r>
            <a:r>
              <a:rPr lang="en-US" dirty="0" smtClean="0"/>
              <a:t>.</a:t>
            </a:r>
          </a:p>
          <a:p>
            <a:r>
              <a:rPr lang="en-US" dirty="0"/>
              <a:t>What are mobile interfaces?</a:t>
            </a:r>
          </a:p>
          <a:p>
            <a:r>
              <a:rPr lang="en-US" dirty="0"/>
              <a:t>A mobile user interface (mobile UI) is the graphical and usually touch-sensitive display on a mobile device, such as a smartphone or tablet, that allows the user to interact with the device's apps, features, content and functions.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3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InVision</a:t>
            </a:r>
            <a:r>
              <a:rPr lang="en-US" dirty="0"/>
              <a:t> Studio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>
                <a:hlinkClick r:id="rId2"/>
              </a:rPr>
              <a:t>InVision</a:t>
            </a:r>
            <a:r>
              <a:rPr lang="en-US" u="sng" dirty="0">
                <a:hlinkClick r:id="rId2"/>
              </a:rPr>
              <a:t> Studio</a:t>
            </a:r>
            <a:r>
              <a:rPr lang="en-US" dirty="0"/>
              <a:t> claims to be the most powerful screen design tool in the world, providing everything you need to draw, wireframe, prototype, and animate to </a:t>
            </a:r>
            <a:r>
              <a:rPr lang="en-US" dirty="0" smtClean="0"/>
              <a:t>perfection.</a:t>
            </a:r>
          </a:p>
          <a:p>
            <a:r>
              <a:rPr lang="en-US" dirty="0"/>
              <a:t>Part of the </a:t>
            </a:r>
            <a:r>
              <a:rPr lang="en-US" u="sng" dirty="0" err="1">
                <a:hlinkClick r:id="rId3"/>
              </a:rPr>
              <a:t>InVision</a:t>
            </a:r>
            <a:r>
              <a:rPr lang="en-US" u="sng" dirty="0">
                <a:hlinkClick r:id="rId3"/>
              </a:rPr>
              <a:t> suite of collaborative design tools</a:t>
            </a:r>
            <a:r>
              <a:rPr lang="en-US" dirty="0"/>
              <a:t>, Studio comes with an intuitive vector-based drawing tool, an infinite canvas, and a multitude of impressive rapid prototyping features and built-in animations. </a:t>
            </a:r>
          </a:p>
          <a:p>
            <a:r>
              <a:rPr lang="en-US" dirty="0"/>
              <a:t>Compatible with both </a:t>
            </a:r>
            <a:r>
              <a:rPr lang="en-US" dirty="0" err="1"/>
              <a:t>MacOS</a:t>
            </a:r>
            <a:r>
              <a:rPr lang="en-US" dirty="0"/>
              <a:t> and Windows, it’s one of the most popular UX/UI tools out there for professional designers. 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7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InVision</a:t>
            </a:r>
            <a:r>
              <a:rPr lang="en-US" dirty="0"/>
              <a:t> Studio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Invision UI Design tool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153" y="1752600"/>
            <a:ext cx="8040919" cy="44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657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Vector-drawing tool for lightning-fast screen </a:t>
            </a:r>
            <a:r>
              <a:rPr lang="en-US" dirty="0" smtClean="0"/>
              <a:t>design.</a:t>
            </a:r>
            <a:endParaRPr lang="en-US" dirty="0"/>
          </a:p>
          <a:p>
            <a:pPr lvl="0"/>
            <a:r>
              <a:rPr lang="en-US" dirty="0"/>
              <a:t>Adaptive layout for responsive design, enabling you to quickly and easily adjust and scale your designs to fit any screen </a:t>
            </a:r>
            <a:r>
              <a:rPr lang="en-US" dirty="0" smtClean="0"/>
              <a:t>size.</a:t>
            </a:r>
            <a:endParaRPr lang="en-US" dirty="0"/>
          </a:p>
          <a:p>
            <a:pPr lvl="0"/>
            <a:r>
              <a:rPr lang="en-US" dirty="0"/>
              <a:t>Rapid prototyping functionality with fluid interactions, mobile device mirroring and instant </a:t>
            </a:r>
            <a:r>
              <a:rPr lang="en-US" dirty="0" smtClean="0"/>
              <a:t>playback.</a:t>
            </a:r>
            <a:endParaRPr lang="en-US" dirty="0"/>
          </a:p>
          <a:p>
            <a:pPr lvl="0"/>
            <a:r>
              <a:rPr lang="en-US" dirty="0"/>
              <a:t>Built-in animation capabilities, including smart-swipe transitions, timeline editing and auto-layer </a:t>
            </a:r>
            <a:r>
              <a:rPr lang="en-US" dirty="0" smtClean="0"/>
              <a:t>linking.</a:t>
            </a:r>
            <a:endParaRPr lang="en-US" dirty="0"/>
          </a:p>
          <a:p>
            <a:pPr lvl="0"/>
            <a:r>
              <a:rPr lang="en-US" dirty="0"/>
              <a:t>Shared component libraries with global syncing and real-time updates to ensure design </a:t>
            </a:r>
            <a:r>
              <a:rPr lang="en-US" dirty="0" smtClean="0"/>
              <a:t>consistency.</a:t>
            </a:r>
            <a:endParaRPr lang="en-US" dirty="0"/>
          </a:p>
          <a:p>
            <a:pPr lvl="0"/>
            <a:r>
              <a:rPr lang="en-US" dirty="0"/>
              <a:t>The Inspect tool for generating pixel-perfect specs for </a:t>
            </a:r>
            <a:r>
              <a:rPr lang="en-US" dirty="0" smtClean="0"/>
              <a:t>developers.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7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en-US" dirty="0" err="1"/>
              <a:t>Zeplin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 smtClean="0">
                <a:hlinkClick r:id="rId2"/>
              </a:rPr>
              <a:t>Zeplin</a:t>
            </a:r>
            <a:r>
              <a:rPr lang="en-US" dirty="0"/>
              <a:t> is a cloud-based software that bridges the gap between UX/UI designers and frontend developers.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provides an </a:t>
            </a:r>
            <a:r>
              <a:rPr lang="en-US" dirty="0" err="1"/>
              <a:t>organised</a:t>
            </a:r>
            <a:r>
              <a:rPr lang="en-US" dirty="0"/>
              <a:t> workspace to publish your designs and generate specs, assets and code snippets for a smooth developer handoff</a:t>
            </a:r>
            <a:r>
              <a:rPr lang="en-US" dirty="0" smtClean="0"/>
              <a:t>.</a:t>
            </a:r>
          </a:p>
          <a:p>
            <a:r>
              <a:rPr lang="en-US" dirty="0"/>
              <a:t>UX and UI designers work in close collaboration with developers—the people who code your designs into real, functioning websites and apps.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such, it’s essential to provide developers with the technical specs they need to develop your designs exactly as you envision them. </a:t>
            </a:r>
          </a:p>
          <a:p>
            <a:r>
              <a:rPr lang="en-US" dirty="0" err="1"/>
              <a:t>Zeplin</a:t>
            </a:r>
            <a:r>
              <a:rPr lang="en-US" dirty="0"/>
              <a:t> takes care of that whole process: you simply publish your finished designs in the platform and select what platform you’re designing for (e.g. web, </a:t>
            </a:r>
            <a:r>
              <a:rPr lang="en-US" dirty="0" err="1"/>
              <a:t>iOS</a:t>
            </a:r>
            <a:r>
              <a:rPr lang="en-US" dirty="0"/>
              <a:t>, or Android) to generate the necessary assets. 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3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en-US" dirty="0" err="1"/>
              <a:t>Zeplin</a:t>
            </a:r>
            <a:endParaRPr lang="en-US" dirty="0"/>
          </a:p>
        </p:txBody>
      </p:sp>
      <p:pic>
        <p:nvPicPr>
          <p:cNvPr id="4" name="Content Placeholder 3" descr="Zeplin UI Design tool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1835367"/>
            <a:ext cx="9447212" cy="4330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145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u="sng" dirty="0" smtClean="0">
                <a:hlinkClick r:id="rId2"/>
              </a:rPr>
              <a:t>Flows</a:t>
            </a:r>
            <a:r>
              <a:rPr lang="en-US" dirty="0"/>
              <a:t> to quickly and easily map user journeys and document your </a:t>
            </a:r>
            <a:r>
              <a:rPr lang="en-US" dirty="0" smtClean="0"/>
              <a:t>designs.</a:t>
            </a:r>
            <a:endParaRPr lang="en-US" dirty="0"/>
          </a:p>
          <a:p>
            <a:pPr lvl="0"/>
            <a:r>
              <a:rPr lang="en-US" u="sng" dirty="0">
                <a:hlinkClick r:id="rId3"/>
              </a:rPr>
              <a:t>Global </a:t>
            </a:r>
            <a:r>
              <a:rPr lang="en-US" u="sng" dirty="0" err="1">
                <a:hlinkClick r:id="rId3"/>
              </a:rPr>
              <a:t>Styleguides</a:t>
            </a:r>
            <a:r>
              <a:rPr lang="en-US" dirty="0"/>
              <a:t> to </a:t>
            </a:r>
            <a:r>
              <a:rPr lang="en-US" dirty="0" err="1"/>
              <a:t>organise</a:t>
            </a:r>
            <a:r>
              <a:rPr lang="en-US" dirty="0"/>
              <a:t> and update your design system </a:t>
            </a:r>
            <a:r>
              <a:rPr lang="en-US" dirty="0" err="1"/>
              <a:t>colours</a:t>
            </a:r>
            <a:r>
              <a:rPr lang="en-US" dirty="0"/>
              <a:t>, text styles and components in a </a:t>
            </a:r>
            <a:r>
              <a:rPr lang="en-US" dirty="0" err="1"/>
              <a:t>centralised</a:t>
            </a:r>
            <a:r>
              <a:rPr lang="en-US" dirty="0"/>
              <a:t> </a:t>
            </a:r>
            <a:r>
              <a:rPr lang="en-US" dirty="0" smtClean="0"/>
              <a:t>location.</a:t>
            </a:r>
            <a:endParaRPr lang="en-US" dirty="0"/>
          </a:p>
          <a:p>
            <a:pPr lvl="0"/>
            <a:r>
              <a:rPr lang="en-US" dirty="0"/>
              <a:t>Integrations with </a:t>
            </a:r>
            <a:r>
              <a:rPr lang="en-US" dirty="0" err="1"/>
              <a:t>Figma</a:t>
            </a:r>
            <a:r>
              <a:rPr lang="en-US" dirty="0"/>
              <a:t>, Adobe XD, Sketch, Photoshop, Slack, and </a:t>
            </a:r>
            <a:r>
              <a:rPr lang="en-US" dirty="0" smtClean="0"/>
              <a:t>more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Extensions for HTML, CSS, Swift, XML, React Native, and </a:t>
            </a:r>
            <a:r>
              <a:rPr lang="en-US" dirty="0" smtClean="0"/>
              <a:t>more.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8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Origami Studio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hlinkClick r:id="rId2"/>
              </a:rPr>
              <a:t>Origami </a:t>
            </a:r>
            <a:r>
              <a:rPr lang="en-US" u="sng" dirty="0">
                <a:hlinkClick r:id="rId2"/>
              </a:rPr>
              <a:t>Studio</a:t>
            </a:r>
            <a:r>
              <a:rPr lang="en-US" dirty="0"/>
              <a:t> is a free design tool that was created by Facebook. </a:t>
            </a:r>
            <a:endParaRPr lang="en-US" dirty="0" smtClean="0"/>
          </a:p>
          <a:p>
            <a:r>
              <a:rPr lang="en-US" dirty="0" smtClean="0"/>
              <a:t>It’s </a:t>
            </a:r>
            <a:r>
              <a:rPr lang="en-US" dirty="0"/>
              <a:t>primarily a prototyping tool, enabling designers to rapidly build and share interactive interfaces</a:t>
            </a:r>
            <a:r>
              <a:rPr lang="en-US" dirty="0" smtClean="0"/>
              <a:t>.</a:t>
            </a:r>
          </a:p>
          <a:p>
            <a:r>
              <a:rPr lang="en-US" dirty="0"/>
              <a:t>Originally built for designers at Facebook, Origami Studio is now available for free for </a:t>
            </a:r>
            <a:r>
              <a:rPr lang="en-US" dirty="0" err="1"/>
              <a:t>macOS</a:t>
            </a:r>
            <a:r>
              <a:rPr lang="en-US" dirty="0"/>
              <a:t> users. </a:t>
            </a:r>
            <a:endParaRPr lang="en-US" dirty="0" smtClean="0"/>
          </a:p>
          <a:p>
            <a:r>
              <a:rPr lang="en-US" dirty="0" smtClean="0"/>
              <a:t>It’s </a:t>
            </a:r>
            <a:r>
              <a:rPr lang="en-US" dirty="0"/>
              <a:t>a sophisticated tool with a relatively steep learning curve, so we wouldn’t recommend it as your first UX/UI design tool. </a:t>
            </a:r>
            <a:endParaRPr lang="en-US" dirty="0" smtClean="0"/>
          </a:p>
          <a:p>
            <a:r>
              <a:rPr lang="en-US" dirty="0" smtClean="0"/>
              <a:t>But</a:t>
            </a:r>
            <a:r>
              <a:rPr lang="en-US" dirty="0"/>
              <a:t>, for advanced designers looking to create life-like prototypes, it’s well worth your </a:t>
            </a:r>
            <a:r>
              <a:rPr lang="en-US" dirty="0" smtClean="0"/>
              <a:t>consideration</a:t>
            </a:r>
            <a:r>
              <a:rPr lang="en-US" dirty="0"/>
              <a:t>. 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Origami Studio</a:t>
            </a:r>
          </a:p>
        </p:txBody>
      </p:sp>
      <p:pic>
        <p:nvPicPr>
          <p:cNvPr id="4" name="Content Placeholder 3" descr="Origami UI Design tool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547" y="1752600"/>
            <a:ext cx="7356130" cy="44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329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6 main panels in Origami Studio: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The drag-and-drop canvas where you draw and edit shape layers, text and images which you’ve imported from Sketch or </a:t>
            </a:r>
            <a:r>
              <a:rPr lang="en-US" dirty="0" err="1"/>
              <a:t>Figma</a:t>
            </a:r>
            <a:endParaRPr lang="en-US" dirty="0"/>
          </a:p>
          <a:p>
            <a:pPr lvl="0"/>
            <a:r>
              <a:rPr lang="en-US" dirty="0"/>
              <a:t>The Patch Editor: add interaction and animation to your prototype using blocks called “patches”</a:t>
            </a:r>
          </a:p>
          <a:p>
            <a:pPr lvl="0"/>
            <a:r>
              <a:rPr lang="en-US" dirty="0"/>
              <a:t>Layer List—a list of layers in your prototype. In this panel, you can add new layers to your prototype and add interactions to different layers</a:t>
            </a:r>
          </a:p>
          <a:p>
            <a:pPr lvl="0"/>
            <a:r>
              <a:rPr lang="en-US" dirty="0"/>
              <a:t>Inspector which allows you to select a layer and adjust its properties</a:t>
            </a:r>
          </a:p>
          <a:p>
            <a:pPr lvl="0"/>
            <a:r>
              <a:rPr lang="en-US" dirty="0"/>
              <a:t>The Viewer panel where you can view, interact with and record your prototype</a:t>
            </a:r>
          </a:p>
          <a:p>
            <a:pPr lvl="0"/>
            <a:r>
              <a:rPr lang="en-US" dirty="0"/>
              <a:t>The Patch Library containing a list of all available patches and their descriptions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7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 dirty="0" err="1"/>
              <a:t>Uizard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 smtClean="0">
                <a:hlinkClick r:id="rId2"/>
              </a:rPr>
              <a:t>Uizard</a:t>
            </a:r>
            <a:r>
              <a:rPr lang="en-US" dirty="0"/>
              <a:t> is a UI design platform for those who want to create digital products but don’t necessarily have advanced design expertise</a:t>
            </a:r>
            <a:r>
              <a:rPr lang="en-US" dirty="0" smtClean="0"/>
              <a:t>.</a:t>
            </a:r>
          </a:p>
          <a:p>
            <a:r>
              <a:rPr lang="en-US" dirty="0"/>
              <a:t>This is a comprehensive UX and UI tool encompassing ideation, low-fidelity </a:t>
            </a:r>
            <a:r>
              <a:rPr lang="en-US" dirty="0" err="1"/>
              <a:t>wireframing</a:t>
            </a:r>
            <a:r>
              <a:rPr lang="en-US" dirty="0"/>
              <a:t>, rapid prototyping, UI styling, and real-time collaboration. </a:t>
            </a:r>
          </a:p>
          <a:p>
            <a:r>
              <a:rPr lang="en-US" dirty="0" err="1"/>
              <a:t>Uizard</a:t>
            </a:r>
            <a:r>
              <a:rPr lang="en-US" dirty="0"/>
              <a:t> stands out for its extremely low learning curve: according to their website, if you can use Google Slides, Keynote, or </a:t>
            </a:r>
            <a:r>
              <a:rPr lang="en-US" dirty="0" err="1"/>
              <a:t>Powerpoint</a:t>
            </a:r>
            <a:r>
              <a:rPr lang="en-US" dirty="0"/>
              <a:t>, you can use </a:t>
            </a:r>
            <a:r>
              <a:rPr lang="en-US" dirty="0" err="1"/>
              <a:t>Uizard</a:t>
            </a:r>
            <a:r>
              <a:rPr lang="en-US" dirty="0"/>
              <a:t> with ease! 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0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interface design tools?</a:t>
            </a:r>
          </a:p>
          <a:p>
            <a:r>
              <a:rPr lang="en-US" dirty="0"/>
              <a:t>An interface design tool (IDT) is </a:t>
            </a:r>
            <a:r>
              <a:rPr lang="en-US" b="1" dirty="0"/>
              <a:t>used for creating the user interface of a software application</a:t>
            </a:r>
            <a:r>
              <a:rPr lang="en-US" dirty="0"/>
              <a:t>. This kind of tool provides features that help in the prototyping of a software application, and the level of prototype fidelity depends on the features provided by the tool.</a:t>
            </a:r>
          </a:p>
          <a:p>
            <a:r>
              <a:rPr lang="en-US" dirty="0"/>
              <a:t>What make a good mobile interface?</a:t>
            </a:r>
          </a:p>
          <a:p>
            <a:r>
              <a:rPr lang="en-US" dirty="0"/>
              <a:t>What makes a good mobile UI? A good mobile UI is composed of many things, but its primary goal is to </a:t>
            </a:r>
            <a:r>
              <a:rPr lang="en-US" b="1" dirty="0"/>
              <a:t>make appealing and engaging designs for your target audience</a:t>
            </a:r>
            <a:r>
              <a:rPr lang="en-US" dirty="0"/>
              <a:t>. Therefore, you should watch out for the color palette, multiple design principles, consistency, clarity, and above all, good user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5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 dirty="0" err="1"/>
              <a:t>Uizard</a:t>
            </a:r>
            <a:endParaRPr lang="en-US" dirty="0"/>
          </a:p>
        </p:txBody>
      </p:sp>
      <p:pic>
        <p:nvPicPr>
          <p:cNvPr id="4" name="Content Placeholder 3" descr="Uizard UI Design tool website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092" y="1752600"/>
            <a:ext cx="7125040" cy="44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907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Drag-and-drop </a:t>
            </a:r>
            <a:r>
              <a:rPr lang="en-US" dirty="0"/>
              <a:t>components and templates for quick mobile and web design</a:t>
            </a:r>
          </a:p>
          <a:p>
            <a:pPr lvl="0"/>
            <a:r>
              <a:rPr lang="en-US" dirty="0"/>
              <a:t>Wireframe mode which allows you to render your project in low-fidelity—ideal for taking a step back and considering the user experience of your product</a:t>
            </a:r>
          </a:p>
          <a:p>
            <a:pPr lvl="0"/>
            <a:r>
              <a:rPr lang="en-US" dirty="0"/>
              <a:t>Ability to import both hand-drawn paper wireframes and wireframes created using other tools. </a:t>
            </a:r>
            <a:r>
              <a:rPr lang="en-US" dirty="0" err="1"/>
              <a:t>Uizard</a:t>
            </a:r>
            <a:r>
              <a:rPr lang="en-US" dirty="0"/>
              <a:t> will transform your imported wireframes into </a:t>
            </a:r>
            <a:r>
              <a:rPr lang="en-US" dirty="0" err="1"/>
              <a:t>customisable</a:t>
            </a:r>
            <a:r>
              <a:rPr lang="en-US" dirty="0"/>
              <a:t> digital screens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2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(UI)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interface (UI) design focuses on the visual experience of a digital product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encompasses all the </a:t>
            </a:r>
            <a:r>
              <a:rPr lang="en-US" dirty="0" err="1"/>
              <a:t>colours</a:t>
            </a:r>
            <a:r>
              <a:rPr lang="en-US" dirty="0"/>
              <a:t>, typography, and imagery you see on the screen—as well as the elements you use to navigate the interface, like buttons, scrollbars, and swiping actions. </a:t>
            </a:r>
          </a:p>
          <a:p>
            <a:r>
              <a:rPr lang="en-US" dirty="0"/>
              <a:t>Good UI design is essential to creating a delightful user experience. </a:t>
            </a:r>
            <a:endParaRPr lang="en-US" dirty="0" smtClean="0"/>
          </a:p>
          <a:p>
            <a:r>
              <a:rPr lang="en-US" dirty="0" smtClean="0"/>
              <a:t>So</a:t>
            </a:r>
            <a:r>
              <a:rPr lang="en-US" dirty="0"/>
              <a:t>, if you’re a digital designer of any kind, you’ll need some reliable UI design tools in your toolbox.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5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 of the best UI design tools worth trying in 2022.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1. Sketch</a:t>
            </a:r>
            <a:endParaRPr lang="en-US" dirty="0"/>
          </a:p>
          <a:p>
            <a:r>
              <a:rPr lang="en-US" b="1" dirty="0"/>
              <a:t>2. Adobe </a:t>
            </a:r>
            <a:r>
              <a:rPr lang="en-US" b="1" dirty="0" smtClean="0"/>
              <a:t>XD</a:t>
            </a:r>
          </a:p>
          <a:p>
            <a:r>
              <a:rPr lang="en-US" b="1" dirty="0"/>
              <a:t>3. </a:t>
            </a:r>
            <a:r>
              <a:rPr lang="en-US" b="1" dirty="0" err="1"/>
              <a:t>UXPin</a:t>
            </a:r>
            <a:endParaRPr lang="en-US" dirty="0"/>
          </a:p>
          <a:p>
            <a:r>
              <a:rPr lang="en-US" b="1" dirty="0"/>
              <a:t>4. Marvel</a:t>
            </a:r>
            <a:endParaRPr lang="en-US" dirty="0"/>
          </a:p>
          <a:p>
            <a:r>
              <a:rPr lang="en-US" b="1" dirty="0"/>
              <a:t>5. </a:t>
            </a:r>
            <a:r>
              <a:rPr lang="en-US" b="1" dirty="0" err="1"/>
              <a:t>Figma</a:t>
            </a:r>
            <a:endParaRPr lang="en-US" dirty="0"/>
          </a:p>
          <a:p>
            <a:r>
              <a:rPr lang="en-US" b="1" dirty="0"/>
              <a:t>6. </a:t>
            </a:r>
            <a:r>
              <a:rPr lang="en-US" b="1" dirty="0" err="1"/>
              <a:t>InVision</a:t>
            </a:r>
            <a:r>
              <a:rPr lang="en-US" b="1" dirty="0"/>
              <a:t> Studio</a:t>
            </a:r>
            <a:endParaRPr lang="en-US" dirty="0"/>
          </a:p>
          <a:p>
            <a:r>
              <a:rPr lang="en-US" b="1" dirty="0"/>
              <a:t>7. </a:t>
            </a:r>
            <a:r>
              <a:rPr lang="en-US" b="1" dirty="0" err="1"/>
              <a:t>Zeplin</a:t>
            </a:r>
            <a:endParaRPr lang="en-US" dirty="0"/>
          </a:p>
          <a:p>
            <a:r>
              <a:rPr lang="en-US" b="1" dirty="0"/>
              <a:t>8. Origami Studio </a:t>
            </a:r>
            <a:endParaRPr lang="en-US" dirty="0"/>
          </a:p>
          <a:p>
            <a:r>
              <a:rPr lang="en-US" b="1" dirty="0"/>
              <a:t>9. </a:t>
            </a:r>
            <a:r>
              <a:rPr lang="en-US" b="1" dirty="0" err="1"/>
              <a:t>Uizard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81000"/>
            <a:ext cx="10563648" cy="609600"/>
          </a:xfrm>
        </p:spPr>
        <p:txBody>
          <a:bodyPr/>
          <a:lstStyle/>
          <a:p>
            <a:r>
              <a:rPr lang="en-US" dirty="0"/>
              <a:t>1. Sketch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2" y="914400"/>
            <a:ext cx="10665222" cy="5334000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Sketch</a:t>
            </a:r>
            <a:r>
              <a:rPr lang="en-US" dirty="0"/>
              <a:t> is a vector graphics editor used for drawing, </a:t>
            </a:r>
            <a:r>
              <a:rPr lang="en-US" dirty="0" err="1"/>
              <a:t>wireframing</a:t>
            </a:r>
            <a:r>
              <a:rPr lang="en-US" dirty="0"/>
              <a:t>, prototyping and design handoff—essentially everything you need to bring your designs to life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 descr="Sketch's UI Design tool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1752600"/>
            <a:ext cx="9372599" cy="4357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943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Sketch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Sketch is a powerful and flexible UX and UI design platform built for collaborative design.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has long been considered an industry-standard tool, ideal for both beginner and advanced designers.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bear in mind that Sketch is only compatible with </a:t>
            </a:r>
            <a:r>
              <a:rPr lang="en-US" dirty="0" err="1"/>
              <a:t>macOS</a:t>
            </a:r>
            <a:r>
              <a:rPr lang="en-US" dirty="0"/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6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/>
              <a:t>features: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Intuitive vector editing tools and editable </a:t>
            </a:r>
            <a:r>
              <a:rPr lang="en-US" dirty="0" err="1"/>
              <a:t>boolean</a:t>
            </a:r>
            <a:r>
              <a:rPr lang="en-US" dirty="0"/>
              <a:t> operations for flexible and iterative </a:t>
            </a:r>
            <a:r>
              <a:rPr lang="en-US" dirty="0" smtClean="0"/>
              <a:t>design.</a:t>
            </a:r>
            <a:endParaRPr lang="en-US" dirty="0"/>
          </a:p>
          <a:p>
            <a:pPr lvl="0"/>
            <a:r>
              <a:rPr lang="en-US" dirty="0"/>
              <a:t>Infinite design canvas with flexible </a:t>
            </a:r>
            <a:r>
              <a:rPr lang="en-US" dirty="0" err="1"/>
              <a:t>Artboards</a:t>
            </a:r>
            <a:r>
              <a:rPr lang="en-US" dirty="0"/>
              <a:t>, design presets, </a:t>
            </a:r>
            <a:r>
              <a:rPr lang="en-US" dirty="0" err="1"/>
              <a:t>customisable</a:t>
            </a:r>
            <a:r>
              <a:rPr lang="en-US" dirty="0"/>
              <a:t> grids and simple resizing tools, allowing you to scale your designs to any screen </a:t>
            </a:r>
            <a:r>
              <a:rPr lang="en-US" dirty="0" smtClean="0"/>
              <a:t>size.</a:t>
            </a:r>
            <a:endParaRPr lang="en-US" dirty="0"/>
          </a:p>
          <a:p>
            <a:pPr lvl="0"/>
            <a:r>
              <a:rPr lang="en-US" dirty="0"/>
              <a:t>Shorthand and math operators to speed up the design </a:t>
            </a:r>
            <a:r>
              <a:rPr lang="en-US" dirty="0" smtClean="0"/>
              <a:t>process.</a:t>
            </a:r>
            <a:endParaRPr lang="en-US" dirty="0"/>
          </a:p>
          <a:p>
            <a:pPr lvl="0"/>
            <a:r>
              <a:rPr lang="en-US" dirty="0"/>
              <a:t>Variable and </a:t>
            </a:r>
            <a:r>
              <a:rPr lang="en-US" dirty="0" err="1"/>
              <a:t>OpenType</a:t>
            </a:r>
            <a:r>
              <a:rPr lang="en-US" dirty="0"/>
              <a:t> fonts for infinite control over your interface </a:t>
            </a:r>
            <a:r>
              <a:rPr lang="en-US" dirty="0" smtClean="0"/>
              <a:t>typography.</a:t>
            </a:r>
            <a:endParaRPr lang="en-US" dirty="0"/>
          </a:p>
          <a:p>
            <a:pPr lvl="0"/>
            <a:r>
              <a:rPr lang="en-US" dirty="0"/>
              <a:t>Cross-platform tools for real-time collaboration, feedback, sharing and developer </a:t>
            </a:r>
            <a:r>
              <a:rPr lang="en-US" dirty="0" smtClean="0"/>
              <a:t>handoff.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5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725" y="609600"/>
            <a:ext cx="10563648" cy="609600"/>
          </a:xfrm>
        </p:spPr>
        <p:txBody>
          <a:bodyPr/>
          <a:lstStyle/>
          <a:p>
            <a:r>
              <a:rPr lang="en-US" dirty="0"/>
              <a:t>2. Adobe XD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2" y="1143000"/>
            <a:ext cx="10665222" cy="5105400"/>
          </a:xfrm>
        </p:spPr>
        <p:txBody>
          <a:bodyPr/>
          <a:lstStyle/>
          <a:p>
            <a:r>
              <a:rPr lang="en-US" u="sng" dirty="0" smtClean="0">
                <a:hlinkClick r:id="rId2"/>
              </a:rPr>
              <a:t>Adobe </a:t>
            </a:r>
            <a:r>
              <a:rPr lang="en-US" u="sng" dirty="0">
                <a:hlinkClick r:id="rId2"/>
              </a:rPr>
              <a:t>XD</a:t>
            </a:r>
            <a:r>
              <a:rPr lang="en-US" dirty="0"/>
              <a:t> is another all-encompassing vector-based UI tool packed with features for collaborative design and prototyping.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dobe's UI Design tool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2" y="1905000"/>
            <a:ext cx="9753600" cy="419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91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RMAT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955</Words>
  <Application>Microsoft Office PowerPoint</Application>
  <PresentationFormat>Custom</PresentationFormat>
  <Paragraphs>149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Cambria</vt:lpstr>
      <vt:lpstr>Times New Roman</vt:lpstr>
      <vt:lpstr>Wingdings</vt:lpstr>
      <vt:lpstr>FORMAT_PPT</vt:lpstr>
      <vt:lpstr>Using the Tools of Mobile Interface Design</vt:lpstr>
      <vt:lpstr>Interface Tools</vt:lpstr>
      <vt:lpstr>Interface Tools</vt:lpstr>
      <vt:lpstr>User interface (UI)</vt:lpstr>
      <vt:lpstr>9 of the best UI design tools worth trying in 2022.</vt:lpstr>
      <vt:lpstr>1. Sketch </vt:lpstr>
      <vt:lpstr>1. Sketch</vt:lpstr>
      <vt:lpstr>Key features: </vt:lpstr>
      <vt:lpstr>2. Adobe XD </vt:lpstr>
      <vt:lpstr>2. Adobe XD</vt:lpstr>
      <vt:lpstr>Key features: </vt:lpstr>
      <vt:lpstr>3. UXPin </vt:lpstr>
      <vt:lpstr>3. UXPin</vt:lpstr>
      <vt:lpstr>Key features:</vt:lpstr>
      <vt:lpstr>4. Marvel </vt:lpstr>
      <vt:lpstr>Key features:</vt:lpstr>
      <vt:lpstr>5. Figma </vt:lpstr>
      <vt:lpstr>5. Figma</vt:lpstr>
      <vt:lpstr>Key features:</vt:lpstr>
      <vt:lpstr>6. InVision Studio </vt:lpstr>
      <vt:lpstr>6. InVision Studio </vt:lpstr>
      <vt:lpstr>Key features: </vt:lpstr>
      <vt:lpstr>7. Zeplin </vt:lpstr>
      <vt:lpstr>7. Zeplin</vt:lpstr>
      <vt:lpstr>Key features: </vt:lpstr>
      <vt:lpstr>8. Origami Studio  </vt:lpstr>
      <vt:lpstr>8. Origami Studio</vt:lpstr>
      <vt:lpstr>Key features: </vt:lpstr>
      <vt:lpstr>9. Uizard </vt:lpstr>
      <vt:lpstr>9. Uizard</vt:lpstr>
      <vt:lpstr>Key features: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hcl</dc:creator>
  <cp:lastModifiedBy>RAHUL KUMAR</cp:lastModifiedBy>
  <cp:revision>42</cp:revision>
  <dcterms:created xsi:type="dcterms:W3CDTF">2021-01-02T06:26:00Z</dcterms:created>
  <dcterms:modified xsi:type="dcterms:W3CDTF">2023-05-31T11:36:01Z</dcterms:modified>
</cp:coreProperties>
</file>