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60" r:id="rId3"/>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428" r:id="rId40"/>
    <p:sldId id="429" r:id="rId41"/>
    <p:sldId id="430" r:id="rId42"/>
    <p:sldId id="432" r:id="rId43"/>
    <p:sldId id="433" r:id="rId44"/>
    <p:sldId id="434" r:id="rId45"/>
    <p:sldId id="435" r:id="rId46"/>
    <p:sldId id="436" r:id="rId47"/>
    <p:sldId id="437" r:id="rId48"/>
    <p:sldId id="438" r:id="rId49"/>
    <p:sldId id="442" r:id="rId50"/>
    <p:sldId id="443" r:id="rId51"/>
    <p:sldId id="444" r:id="rId5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54" autoAdjust="0"/>
  </p:normalViewPr>
  <p:slideViewPr>
    <p:cSldViewPr>
      <p:cViewPr varScale="1">
        <p:scale>
          <a:sx n="87" d="100"/>
          <a:sy n="87" d="100"/>
        </p:scale>
        <p:origin x="499"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angularjs-tutorials/" TargetMode="External"/><Relationship Id="rId2" Type="http://schemas.openxmlformats.org/officeDocument/2006/relationships/hyperlink" Target="https://www.geeksforgeeks.org/react-js-introduction-working/" TargetMode="External"/><Relationship Id="rId1" Type="http://schemas.openxmlformats.org/officeDocument/2006/relationships/slideLayout" Target="../slideLayouts/slideLayout2.xml"/><Relationship Id="rId5" Type="http://schemas.openxmlformats.org/officeDocument/2006/relationships/hyperlink" Target="https://www.geeksforgeeks.org/kotlin-programming-language/" TargetMode="External"/><Relationship Id="rId4" Type="http://schemas.openxmlformats.org/officeDocument/2006/relationships/hyperlink" Target="https://www.geeksforgeeks.org/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s.google.com/web/tools/lighthou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lack.com/intl/en-a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lack.com/intl/en-au/"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orkingmouse.com.au/wow-development/" TargetMode="External"/><Relationship Id="rId2" Type="http://schemas.openxmlformats.org/officeDocument/2006/relationships/hyperlink" Target="https://www.statista.com/statistics/269025/worldwide-mobile-app-revenue-foreca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ss-tutorials/" TargetMode="External"/><Relationship Id="rId2" Type="http://schemas.openxmlformats.org/officeDocument/2006/relationships/hyperlink" Target="https://www.geeksforgeeks.org/html-tutorials/"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tutori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Choosing a Mobile Web Option, Adaptive Mobile Websites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Learning Curve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development and Android development both offer great and impressive learning skills</a:t>
            </a:r>
            <a:r>
              <a:rPr lang="en-US" dirty="0" smtClean="0"/>
              <a:t>.</a:t>
            </a:r>
          </a:p>
          <a:p>
            <a:r>
              <a:rPr lang="en-US" dirty="0" smtClean="0"/>
              <a:t> </a:t>
            </a:r>
            <a:r>
              <a:rPr lang="en-US" dirty="0"/>
              <a:t>Web development gives us knowledge of different languages such as HTML, CSS, JavaScript, and also frameworks such as </a:t>
            </a:r>
            <a:r>
              <a:rPr lang="en-US" u="sng" dirty="0" err="1">
                <a:hlinkClick r:id="rId2"/>
              </a:rPr>
              <a:t>ReactJS</a:t>
            </a:r>
            <a:r>
              <a:rPr lang="en-US" dirty="0"/>
              <a:t>, </a:t>
            </a:r>
            <a:r>
              <a:rPr lang="en-US" u="sng" dirty="0" err="1">
                <a:hlinkClick r:id="rId3"/>
              </a:rPr>
              <a:t>AngularJS</a:t>
            </a:r>
            <a:r>
              <a:rPr lang="en-US" dirty="0"/>
              <a:t>, and server-side frameworks like </a:t>
            </a:r>
            <a:r>
              <a:rPr lang="en-US" dirty="0" err="1"/>
              <a:t>NodeJS</a:t>
            </a:r>
            <a:r>
              <a:rPr lang="en-US" dirty="0"/>
              <a:t>. </a:t>
            </a:r>
            <a:endParaRPr lang="en-US" dirty="0" smtClean="0"/>
          </a:p>
          <a:p>
            <a:r>
              <a:rPr lang="en-US" dirty="0" smtClean="0"/>
              <a:t>In </a:t>
            </a:r>
            <a:r>
              <a:rPr lang="en-US" dirty="0"/>
              <a:t>mobile app development, you can learn about developing an </a:t>
            </a:r>
            <a:r>
              <a:rPr lang="en-US" dirty="0" err="1"/>
              <a:t>iOS</a:t>
            </a:r>
            <a:r>
              <a:rPr lang="en-US" dirty="0"/>
              <a:t> app as well as developing an android app. </a:t>
            </a:r>
            <a:endParaRPr lang="en-US" dirty="0" smtClean="0"/>
          </a:p>
          <a:p>
            <a:r>
              <a:rPr lang="en-US" dirty="0" smtClean="0"/>
              <a:t>Here</a:t>
            </a:r>
            <a:r>
              <a:rPr lang="en-US" dirty="0"/>
              <a:t>, you get a chance to learn and implement programming languages like </a:t>
            </a:r>
            <a:r>
              <a:rPr lang="en-US" u="sng" dirty="0">
                <a:hlinkClick r:id="rId4"/>
              </a:rPr>
              <a:t>Java</a:t>
            </a:r>
            <a:r>
              <a:rPr lang="en-US" dirty="0"/>
              <a:t>, </a:t>
            </a:r>
            <a:r>
              <a:rPr lang="en-US" u="sng" dirty="0" err="1">
                <a:hlinkClick r:id="rId5"/>
              </a:rPr>
              <a:t>Kotlin</a:t>
            </a:r>
            <a:r>
              <a:rPr lang="en-US" dirty="0"/>
              <a:t>, etc. </a:t>
            </a:r>
            <a:endParaRPr lang="en-US" dirty="0" smtClean="0"/>
          </a:p>
          <a:p>
            <a:r>
              <a:rPr lang="en-US" dirty="0" smtClean="0"/>
              <a:t>Learning </a:t>
            </a:r>
            <a:r>
              <a:rPr lang="en-US" dirty="0" err="1"/>
              <a:t>Git</a:t>
            </a:r>
            <a:r>
              <a:rPr lang="en-US" dirty="0"/>
              <a:t> and </a:t>
            </a:r>
            <a:r>
              <a:rPr lang="en-US" dirty="0" err="1"/>
              <a:t>GitHub</a:t>
            </a:r>
            <a:r>
              <a:rPr lang="en-US" dirty="0"/>
              <a:t> and database management systems is a common requirement for any kind of software development process.</a:t>
            </a:r>
          </a:p>
          <a:p>
            <a:endParaRPr lang="en-US" dirty="0"/>
          </a:p>
        </p:txBody>
      </p:sp>
    </p:spTree>
    <p:extLst>
      <p:ext uri="{BB962C8B-B14F-4D97-AF65-F5344CB8AC3E}">
        <p14:creationId xmlns:p14="http://schemas.microsoft.com/office/powerpoint/2010/main" val="425771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Salary &amp; Future Advancements</a:t>
            </a:r>
            <a:br>
              <a:rPr lang="en-US" dirty="0"/>
            </a:br>
            <a:endParaRPr lang="en-US" dirty="0"/>
          </a:p>
        </p:txBody>
      </p:sp>
      <p:sp>
        <p:nvSpPr>
          <p:cNvPr id="3" name="Content Placeholder 2"/>
          <p:cNvSpPr>
            <a:spLocks noGrp="1"/>
          </p:cNvSpPr>
          <p:nvPr>
            <p:ph idx="1"/>
          </p:nvPr>
        </p:nvSpPr>
        <p:spPr/>
        <p:txBody>
          <a:bodyPr/>
          <a:lstStyle/>
          <a:p>
            <a:r>
              <a:rPr lang="en-US" dirty="0" smtClean="0"/>
              <a:t>Salary </a:t>
            </a:r>
            <a:r>
              <a:rPr lang="en-US" dirty="0"/>
              <a:t>is one of the most seen requirements while deciding on career options. </a:t>
            </a:r>
            <a:endParaRPr lang="en-US" dirty="0" smtClean="0"/>
          </a:p>
          <a:p>
            <a:r>
              <a:rPr lang="en-US" dirty="0" smtClean="0"/>
              <a:t>So </a:t>
            </a:r>
            <a:r>
              <a:rPr lang="en-US" dirty="0"/>
              <a:t>for a Web developer in India, salary varies from 5 LPA to 27 LPA depending upon the experience and expertise in the development. </a:t>
            </a:r>
            <a:endParaRPr lang="en-US" dirty="0" smtClean="0"/>
          </a:p>
          <a:p>
            <a:r>
              <a:rPr lang="en-US" dirty="0" smtClean="0"/>
              <a:t>Salary </a:t>
            </a:r>
            <a:r>
              <a:rPr lang="en-US" dirty="0"/>
              <a:t>of android developer also lies somewhere in the same region, it is slightly more for </a:t>
            </a:r>
            <a:r>
              <a:rPr lang="en-US" dirty="0" err="1"/>
              <a:t>iOS</a:t>
            </a:r>
            <a:r>
              <a:rPr lang="en-US" dirty="0"/>
              <a:t> developers as skilled </a:t>
            </a:r>
            <a:r>
              <a:rPr lang="en-US" dirty="0" err="1"/>
              <a:t>iOS</a:t>
            </a:r>
            <a:r>
              <a:rPr lang="en-US" dirty="0"/>
              <a:t> developers are lesser as compared to android developers.</a:t>
            </a:r>
          </a:p>
          <a:p>
            <a:r>
              <a:rPr lang="en-US" dirty="0"/>
              <a:t>As technological advancements are growing day by day, web developers and android developers both have a great future ahead. </a:t>
            </a:r>
            <a:endParaRPr lang="en-US" dirty="0" smtClean="0"/>
          </a:p>
          <a:p>
            <a:r>
              <a:rPr lang="en-US" dirty="0" smtClean="0"/>
              <a:t>The </a:t>
            </a:r>
            <a:r>
              <a:rPr lang="en-US" dirty="0"/>
              <a:t>demand for good and user-friendly mobile and web applications is continuously going to rise in the future and not going to stop any time soon!!</a:t>
            </a:r>
          </a:p>
          <a:p>
            <a:r>
              <a:rPr lang="en-US" dirty="0"/>
              <a:t>So, as of now, you have got a clear picture of which career option suits you the best! Now, what are you waiting for? Pick up a domain and start learning!!</a:t>
            </a:r>
          </a:p>
          <a:p>
            <a:endParaRPr lang="en-US" dirty="0"/>
          </a:p>
        </p:txBody>
      </p:sp>
    </p:spTree>
    <p:extLst>
      <p:ext uri="{BB962C8B-B14F-4D97-AF65-F5344CB8AC3E}">
        <p14:creationId xmlns:p14="http://schemas.microsoft.com/office/powerpoint/2010/main" val="2672838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the dif­fer­ence be­tween a mo­bile app and a web app?</a:t>
            </a:r>
            <a:endParaRPr lang="en-US" dirty="0"/>
          </a:p>
        </p:txBody>
      </p:sp>
      <p:sp>
        <p:nvSpPr>
          <p:cNvPr id="3" name="Content Placeholder 2"/>
          <p:cNvSpPr>
            <a:spLocks noGrp="1"/>
          </p:cNvSpPr>
          <p:nvPr>
            <p:ph idx="1"/>
          </p:nvPr>
        </p:nvSpPr>
        <p:spPr/>
        <p:txBody>
          <a:bodyPr/>
          <a:lstStyle/>
          <a:p>
            <a:r>
              <a:rPr lang="en-US" dirty="0"/>
              <a:t>As a busi­ness owner, pro­ject man­ager or stake­holder, one of the crit­i­cal de­ci­sions you will make in your quest for cus­tom soft­ware will be whether to de­velop a mo­bile ap­pli­ca­tion or a web ap­pli­ca­tion</a:t>
            </a:r>
            <a:r>
              <a:rPr lang="en-US" dirty="0" smtClean="0"/>
              <a:t>.</a:t>
            </a:r>
          </a:p>
          <a:p>
            <a:r>
              <a:rPr lang="en-US" dirty="0" smtClean="0"/>
              <a:t> </a:t>
            </a:r>
            <a:r>
              <a:rPr lang="en-US" dirty="0"/>
              <a:t>Unless you are fa­mil­iar with the ba­sics of web­site de­vel­op­ment, there is a high chance you need a suit­able an­swer to this ques­tion: how do desk­top apps, web apps and mo­bile apps dif­fer?</a:t>
            </a:r>
          </a:p>
          <a:p>
            <a:r>
              <a:rPr lang="en-US" dirty="0"/>
              <a:t>This is not to say that you can’t dif­fer­en­ti­ate be­tween a mo­bile ap­pli­ca­tion and a web ap­pli­ca­tion on your own, but do you know which of the two of­fers a higher re­turn on in­vest­ment? </a:t>
            </a:r>
            <a:endParaRPr lang="en-US" dirty="0" smtClean="0"/>
          </a:p>
          <a:p>
            <a:r>
              <a:rPr lang="en-US" dirty="0" smtClean="0"/>
              <a:t>What are the fac­tors that you need to con­sider be­fore you de­cide? Which of your buyer per­sonas mo­ti­vated your choice?</a:t>
            </a:r>
          </a:p>
          <a:p>
            <a:endParaRPr lang="en-US" dirty="0" smtClean="0"/>
          </a:p>
          <a:p>
            <a:endParaRPr lang="en-US" dirty="0"/>
          </a:p>
        </p:txBody>
      </p:sp>
    </p:spTree>
    <p:extLst>
      <p:ext uri="{BB962C8B-B14F-4D97-AF65-F5344CB8AC3E}">
        <p14:creationId xmlns:p14="http://schemas.microsoft.com/office/powerpoint/2010/main" val="3108275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 </a:t>
            </a:r>
            <a:r>
              <a:rPr lang="en-US" dirty="0"/>
              <a:t>ex­plore the dif­fer­ences be­tween web apps and mo­bile </a:t>
            </a:r>
            <a:r>
              <a:rPr lang="en-US" dirty="0" smtClean="0"/>
              <a:t>apps.</a:t>
            </a:r>
            <a:endParaRPr lang="en-US" dirty="0"/>
          </a:p>
        </p:txBody>
      </p:sp>
      <p:sp>
        <p:nvSpPr>
          <p:cNvPr id="3" name="Content Placeholder 2"/>
          <p:cNvSpPr>
            <a:spLocks noGrp="1"/>
          </p:cNvSpPr>
          <p:nvPr>
            <p:ph idx="1"/>
          </p:nvPr>
        </p:nvSpPr>
        <p:spPr/>
        <p:txBody>
          <a:bodyPr/>
          <a:lstStyle/>
          <a:p>
            <a:pPr lvl="0"/>
            <a:r>
              <a:rPr lang="en-US" dirty="0"/>
              <a:t>have knowl­edge of the processes in­volved in build­ing mo­bile and web apps,</a:t>
            </a:r>
          </a:p>
          <a:p>
            <a:pPr lvl="0"/>
            <a:r>
              <a:rPr lang="en-US" dirty="0"/>
              <a:t>have knowl­edge of the tech­nol­ogy be­hind it,</a:t>
            </a:r>
          </a:p>
          <a:p>
            <a:pPr lvl="0"/>
            <a:r>
              <a:rPr lang="en-US" dirty="0"/>
              <a:t>know how to de­cide which of them is suit­able for your busi­ness and how you can link your web­site to whichever kind of ap­pli­ca­tion you choose,</a:t>
            </a:r>
          </a:p>
          <a:p>
            <a:pPr lvl="0"/>
            <a:r>
              <a:rPr lang="en-US" dirty="0"/>
              <a:t>understand the var­i­ous fac­tors to con­sider be­fore you choose one,</a:t>
            </a:r>
          </a:p>
          <a:p>
            <a:pPr lvl="0"/>
            <a:r>
              <a:rPr lang="en-US" dirty="0"/>
              <a:t>and lastly, know how you can lever­age web and mo­bile app de­vel­op­ment to achieve your busi­ness goals.</a:t>
            </a:r>
          </a:p>
          <a:p>
            <a:endParaRPr lang="en-US" dirty="0"/>
          </a:p>
        </p:txBody>
      </p:sp>
    </p:spTree>
    <p:extLst>
      <p:ext uri="{BB962C8B-B14F-4D97-AF65-F5344CB8AC3E}">
        <p14:creationId xmlns:p14="http://schemas.microsoft.com/office/powerpoint/2010/main" val="3745735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vs. Web App: Deﬁnitions, Pros and Cons</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traf­ﬁc com­ing from mo­bile apps and web apps make up a con­sid­er­able vol­ume of all or­ganic traf­ﬁc for web­sites and </a:t>
            </a:r>
            <a:r>
              <a:rPr lang="en-US" dirty="0" err="1"/>
              <a:t>eCom­merce</a:t>
            </a:r>
            <a:r>
              <a:rPr lang="en-US" dirty="0"/>
              <a:t> stores</a:t>
            </a:r>
            <a:r>
              <a:rPr lang="en-US" dirty="0" smtClean="0"/>
              <a:t>.</a:t>
            </a:r>
          </a:p>
          <a:p>
            <a:r>
              <a:rPr lang="en-US" dirty="0" smtClean="0"/>
              <a:t> </a:t>
            </a:r>
            <a:r>
              <a:rPr lang="en-US" dirty="0"/>
              <a:t>Mobile app </a:t>
            </a:r>
            <a:r>
              <a:rPr lang="en-US" dirty="0" err="1"/>
              <a:t>vs</a:t>
            </a:r>
            <a:r>
              <a:rPr lang="en-US" dirty="0"/>
              <a:t> web app sta­tis­tics are stag­ger­ing.</a:t>
            </a:r>
          </a:p>
          <a:p>
            <a:r>
              <a:rPr lang="en-US" dirty="0"/>
              <a:t>Currently, mo­bile apps are re­spon­si­ble for 50% of web traf­ﬁc glob­ally for the last four con­sec­u­tive years (2017 — 2021).</a:t>
            </a:r>
          </a:p>
          <a:p>
            <a:r>
              <a:rPr lang="en-US" dirty="0"/>
              <a:t>However, traf­ﬁc is not the sole in­di­ca­tor of busi­ness re­turn. </a:t>
            </a:r>
            <a:endParaRPr lang="en-US" dirty="0" smtClean="0"/>
          </a:p>
          <a:p>
            <a:r>
              <a:rPr lang="en-US" dirty="0" smtClean="0"/>
              <a:t>You </a:t>
            </a:r>
            <a:r>
              <a:rPr lang="en-US" dirty="0"/>
              <a:t>still need to con­sider your Click-Through Rate (CTR), sales con­ver­sion, and cus­tomer re­ten­tion.</a:t>
            </a:r>
          </a:p>
          <a:p>
            <a:r>
              <a:rPr lang="en-US" dirty="0"/>
              <a:t>So, let’s brieﬂy de­ﬁne and com­pare the pros and cons of build­ing mo­bile apps and web apps.</a:t>
            </a:r>
          </a:p>
          <a:p>
            <a:endParaRPr lang="en-US" dirty="0"/>
          </a:p>
        </p:txBody>
      </p:sp>
    </p:spTree>
    <p:extLst>
      <p:ext uri="{BB962C8B-B14F-4D97-AF65-F5344CB8AC3E}">
        <p14:creationId xmlns:p14="http://schemas.microsoft.com/office/powerpoint/2010/main" val="144755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web apps?</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ap­pli­ca­tions, short­ened as web apps, are ap­pli­ca­tion pro­grams stored re­motely on a server and de­liv­ered to a web browser in­ter­face via the in­ter­net.</a:t>
            </a:r>
          </a:p>
          <a:p>
            <a:r>
              <a:rPr lang="en-US" dirty="0"/>
              <a:t>Think about the func­tion­al­ity you can per­form on your browser. </a:t>
            </a:r>
            <a:endParaRPr lang="en-US" dirty="0" smtClean="0"/>
          </a:p>
          <a:p>
            <a:r>
              <a:rPr lang="en-US" dirty="0" smtClean="0"/>
              <a:t>These </a:t>
            </a:r>
            <a:r>
              <a:rPr lang="en-US" dirty="0"/>
              <a:t>in­clude on­line cal­cu­la­tors, word pro­cess­ing, </a:t>
            </a:r>
            <a:r>
              <a:rPr lang="en-US" dirty="0" err="1"/>
              <a:t>eCom­merce</a:t>
            </a:r>
            <a:r>
              <a:rPr lang="en-US" dirty="0"/>
              <a:t> stores, in­ter­net bank­ing, stock trad­ing, etc.</a:t>
            </a:r>
          </a:p>
          <a:p>
            <a:r>
              <a:rPr lang="en-US" dirty="0"/>
              <a:t>Some web apps only work with spe­ciﬁc browsers, while oth­ers work re­gard­less of the browser.</a:t>
            </a:r>
          </a:p>
          <a:p>
            <a:endParaRPr lang="en-US" dirty="0"/>
          </a:p>
        </p:txBody>
      </p:sp>
    </p:spTree>
    <p:extLst>
      <p:ext uri="{BB962C8B-B14F-4D97-AF65-F5344CB8AC3E}">
        <p14:creationId xmlns:p14="http://schemas.microsoft.com/office/powerpoint/2010/main" val="1635542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mo­bile apps?</a:t>
            </a:r>
            <a:br>
              <a:rPr lang="en-US" dirty="0"/>
            </a:br>
            <a:endParaRPr lang="en-US" dirty="0"/>
          </a:p>
        </p:txBody>
      </p:sp>
      <p:sp>
        <p:nvSpPr>
          <p:cNvPr id="3" name="Content Placeholder 2"/>
          <p:cNvSpPr>
            <a:spLocks noGrp="1"/>
          </p:cNvSpPr>
          <p:nvPr>
            <p:ph idx="1"/>
          </p:nvPr>
        </p:nvSpPr>
        <p:spPr/>
        <p:txBody>
          <a:bodyPr/>
          <a:lstStyle/>
          <a:p>
            <a:r>
              <a:rPr lang="en-US" dirty="0" smtClean="0"/>
              <a:t>Mobile </a:t>
            </a:r>
            <a:r>
              <a:rPr lang="en-US" dirty="0"/>
              <a:t>ap­pli­ca­tions, also known as na­tive apps, are de­signed to func­tion ex­clu­sively on mo­bile de­vices.</a:t>
            </a:r>
          </a:p>
          <a:p>
            <a:r>
              <a:rPr lang="en-US" dirty="0"/>
              <a:t>Mobile apps have ac­cess to many fea­tures of mo­bile de­vices, such as the mi­cro­phone and cam­era, and there­fore of­fer im­proved func­tion­al­ity and op­ti­mal user ex­pe­ri­ence</a:t>
            </a:r>
          </a:p>
          <a:p>
            <a:endParaRPr lang="en-US" dirty="0"/>
          </a:p>
        </p:txBody>
      </p:sp>
    </p:spTree>
    <p:extLst>
      <p:ext uri="{BB962C8B-B14F-4D97-AF65-F5344CB8AC3E}">
        <p14:creationId xmlns:p14="http://schemas.microsoft.com/office/powerpoint/2010/main" val="364755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10563648" cy="609600"/>
          </a:xfrm>
        </p:spPr>
        <p:txBody>
          <a:bodyPr/>
          <a:lstStyle/>
          <a:p>
            <a:r>
              <a:rPr lang="en-US" dirty="0"/>
              <a:t>Mobile App </a:t>
            </a:r>
            <a:r>
              <a:rPr lang="en-US" dirty="0" err="1"/>
              <a:t>Vs</a:t>
            </a:r>
            <a:r>
              <a:rPr lang="en-US" dirty="0"/>
              <a:t> Web App Pros</a:t>
            </a:r>
            <a:br>
              <a:rPr lang="en-US" dirty="0"/>
            </a:br>
            <a:endParaRPr lang="en-US" dirty="0"/>
          </a:p>
        </p:txBody>
      </p:sp>
      <p:sp>
        <p:nvSpPr>
          <p:cNvPr id="3" name="Content Placeholder 2"/>
          <p:cNvSpPr>
            <a:spLocks noGrp="1"/>
          </p:cNvSpPr>
          <p:nvPr>
            <p:ph idx="1"/>
          </p:nvPr>
        </p:nvSpPr>
        <p:spPr>
          <a:xfrm>
            <a:off x="1218882" y="1371600"/>
            <a:ext cx="10665222" cy="4876800"/>
          </a:xfrm>
        </p:spPr>
        <p:txBody>
          <a:bodyPr>
            <a:normAutofit/>
          </a:bodyPr>
          <a:lstStyle/>
          <a:p>
            <a:r>
              <a:rPr lang="en-US" dirty="0" smtClean="0"/>
              <a:t>Here </a:t>
            </a:r>
            <a:r>
              <a:rPr lang="en-US" dirty="0"/>
              <a:t>is a quick com­par­i­son be­tween mo­bile apps and web apps.</a:t>
            </a:r>
          </a:p>
          <a:p>
            <a:r>
              <a:rPr lang="en-US" b="1" dirty="0"/>
              <a:t>Mobile App</a:t>
            </a:r>
          </a:p>
          <a:p>
            <a:pPr lvl="0"/>
            <a:r>
              <a:rPr lang="en-US" dirty="0"/>
              <a:t>Higher speed and per­for­mance due to built-in fea­tures on phones such as lo­ca­tion ser­vices, cam­era and mi­cro­phone, etc</a:t>
            </a:r>
            <a:r>
              <a:rPr lang="en-US" dirty="0" smtClean="0"/>
              <a:t>.</a:t>
            </a:r>
          </a:p>
          <a:p>
            <a:pPr lvl="0"/>
            <a:r>
              <a:rPr lang="en-US" dirty="0" smtClean="0"/>
              <a:t>Superior </a:t>
            </a:r>
            <a:r>
              <a:rPr lang="en-US" dirty="0"/>
              <a:t>user ex­pe­ri­ence and </a:t>
            </a:r>
            <a:r>
              <a:rPr lang="en-US" dirty="0" smtClean="0"/>
              <a:t>optimized </a:t>
            </a:r>
            <a:r>
              <a:rPr lang="en-US" dirty="0"/>
              <a:t>per­for­mance for over­all bet­ter </a:t>
            </a:r>
            <a:r>
              <a:rPr lang="en-US" dirty="0" smtClean="0"/>
              <a:t>functionality.</a:t>
            </a:r>
          </a:p>
          <a:p>
            <a:pPr lvl="0"/>
            <a:r>
              <a:rPr lang="en-US" dirty="0" smtClean="0"/>
              <a:t> Push </a:t>
            </a:r>
            <a:r>
              <a:rPr lang="en-US" dirty="0"/>
              <a:t>no­ti­ﬁ­ca­tions that en­hance con­ver­sion on the go for bet­ter </a:t>
            </a:r>
            <a:r>
              <a:rPr lang="en-US" dirty="0" smtClean="0"/>
              <a:t>engagement. </a:t>
            </a:r>
          </a:p>
          <a:p>
            <a:pPr lvl="0"/>
            <a:r>
              <a:rPr lang="en-US" dirty="0" smtClean="0"/>
              <a:t>Ability </a:t>
            </a:r>
            <a:r>
              <a:rPr lang="en-US" dirty="0"/>
              <a:t>to reach a broader au­di­ence by lever­ag­ing stores (App Store </a:t>
            </a:r>
            <a:r>
              <a:rPr lang="en-US" dirty="0" smtClean="0"/>
              <a:t>vs. </a:t>
            </a:r>
            <a:r>
              <a:rPr lang="en-US" dirty="0"/>
              <a:t>Google Play).</a:t>
            </a:r>
          </a:p>
          <a:p>
            <a:r>
              <a:rPr lang="en-US" b="1" dirty="0"/>
              <a:t>Web App</a:t>
            </a:r>
          </a:p>
          <a:p>
            <a:pPr lvl="0"/>
            <a:r>
              <a:rPr lang="en-US" dirty="0"/>
              <a:t>Cost-efﬁcient in its de­vel­op­ment, re­sult­ing in a smaller amount of time and re­sources re­quired to </a:t>
            </a:r>
            <a:r>
              <a:rPr lang="en-US" dirty="0" smtClean="0"/>
              <a:t>build. </a:t>
            </a:r>
          </a:p>
          <a:p>
            <a:pPr lvl="0"/>
            <a:r>
              <a:rPr lang="en-US" dirty="0" smtClean="0"/>
              <a:t>Easily </a:t>
            </a:r>
            <a:r>
              <a:rPr lang="en-US" dirty="0"/>
              <a:t>ac­ces­si­ble to the mar­ket as it re­quires no ap­proval from mar­ket­places and app </a:t>
            </a:r>
            <a:r>
              <a:rPr lang="en-US" dirty="0" smtClean="0"/>
              <a:t>stores. </a:t>
            </a:r>
          </a:p>
          <a:p>
            <a:pPr lvl="0"/>
            <a:r>
              <a:rPr lang="en-US" dirty="0" smtClean="0"/>
              <a:t>Wider </a:t>
            </a:r>
            <a:r>
              <a:rPr lang="en-US" dirty="0"/>
              <a:t>cov­er­age to users re­gard­less of the type of de­vice or op­er­at­ing </a:t>
            </a:r>
            <a:r>
              <a:rPr lang="en-US" dirty="0" smtClean="0"/>
              <a:t>system.</a:t>
            </a:r>
          </a:p>
          <a:p>
            <a:pPr lvl="0"/>
            <a:r>
              <a:rPr lang="en-US" dirty="0" smtClean="0"/>
              <a:t> Instant </a:t>
            </a:r>
            <a:r>
              <a:rPr lang="en-US" dirty="0"/>
              <a:t>up­dates since it uses a com­mon code base al­low­ing for sim­pler and faster up­grades.</a:t>
            </a:r>
          </a:p>
          <a:p>
            <a:endParaRPr lang="en-US" dirty="0"/>
          </a:p>
        </p:txBody>
      </p:sp>
    </p:spTree>
    <p:extLst>
      <p:ext uri="{BB962C8B-B14F-4D97-AF65-F5344CB8AC3E}">
        <p14:creationId xmlns:p14="http://schemas.microsoft.com/office/powerpoint/2010/main" val="127882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a:t>
            </a:r>
            <a:r>
              <a:rPr lang="en-US" dirty="0" err="1"/>
              <a:t>vs</a:t>
            </a:r>
            <a:r>
              <a:rPr lang="en-US" dirty="0"/>
              <a:t> Web Apps Cons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t>
            </a:r>
            <a:r>
              <a:rPr lang="en-US" dirty="0"/>
              <a:t>is a quick com­par­i­son of a mo­bile app </a:t>
            </a:r>
            <a:r>
              <a:rPr lang="en-US" dirty="0" err="1"/>
              <a:t>vs</a:t>
            </a:r>
            <a:r>
              <a:rPr lang="en-US" dirty="0"/>
              <a:t> web app cons</a:t>
            </a:r>
          </a:p>
          <a:p>
            <a:r>
              <a:rPr lang="en-US" b="1" dirty="0"/>
              <a:t>Mobile App</a:t>
            </a:r>
          </a:p>
          <a:p>
            <a:pPr lvl="0"/>
            <a:r>
              <a:rPr lang="en-US" dirty="0"/>
              <a:t>Requires high in­vest­ment as the cost of de­vel­op­ing across var­i­ous op­er­at­ing sys­tems can be ex­pen­sive</a:t>
            </a:r>
            <a:r>
              <a:rPr lang="en-US" dirty="0" smtClean="0"/>
              <a:t>.</a:t>
            </a:r>
          </a:p>
          <a:p>
            <a:pPr lvl="0"/>
            <a:r>
              <a:rPr lang="en-US" dirty="0" smtClean="0"/>
              <a:t> </a:t>
            </a:r>
            <a:r>
              <a:rPr lang="en-US" dirty="0"/>
              <a:t>For in­stance, Android apps can­not work on Apple prod­ucts and vice </a:t>
            </a:r>
            <a:r>
              <a:rPr lang="en-US" dirty="0" smtClean="0"/>
              <a:t>versa. </a:t>
            </a:r>
          </a:p>
          <a:p>
            <a:pPr lvl="0"/>
            <a:r>
              <a:rPr lang="en-US" dirty="0" smtClean="0"/>
              <a:t>The </a:t>
            </a:r>
            <a:r>
              <a:rPr lang="en-US" dirty="0"/>
              <a:t>need to down­load, in­stall and grant ac­cess can be a turn off for po­ten­tial cus­tomers and, as such re­sult in a loss of </a:t>
            </a:r>
            <a:r>
              <a:rPr lang="en-US" dirty="0" smtClean="0"/>
              <a:t>revenue. </a:t>
            </a:r>
          </a:p>
          <a:p>
            <a:pPr lvl="0"/>
            <a:r>
              <a:rPr lang="en-US" dirty="0" smtClean="0"/>
              <a:t>High </a:t>
            </a:r>
            <a:r>
              <a:rPr lang="en-US" dirty="0"/>
              <a:t>cost of main­te­nance due to con­stant plat­form hard­ware and soft­ware up­grades. E.g. new phones or op­er­at­ing </a:t>
            </a:r>
            <a:r>
              <a:rPr lang="en-US" dirty="0" smtClean="0"/>
              <a:t>systems. </a:t>
            </a:r>
          </a:p>
          <a:p>
            <a:pPr lvl="0"/>
            <a:r>
              <a:rPr lang="en-US" dirty="0" smtClean="0"/>
              <a:t>Getting </a:t>
            </a:r>
            <a:r>
              <a:rPr lang="en-US" dirty="0"/>
              <a:t>ap­proval from the app store can take time, and bad ex­pe­ri­ences/ rat­ings from users can kill the app and have se­vere neg­a­tive con­se­quences on the busi­ness.</a:t>
            </a:r>
          </a:p>
          <a:p>
            <a:r>
              <a:rPr lang="en-US" b="1" dirty="0"/>
              <a:t>Web App</a:t>
            </a:r>
          </a:p>
          <a:p>
            <a:pPr lvl="0"/>
            <a:r>
              <a:rPr lang="en-US" dirty="0"/>
              <a:t>Dependence on in­ter­net avail­abil­ity means the app is al­most use­less where there is no in­ter­net </a:t>
            </a:r>
            <a:r>
              <a:rPr lang="en-US" dirty="0" smtClean="0"/>
              <a:t>access.</a:t>
            </a:r>
          </a:p>
          <a:p>
            <a:pPr lvl="0"/>
            <a:r>
              <a:rPr lang="en-US" dirty="0" smtClean="0"/>
              <a:t> Limited </a:t>
            </a:r>
            <a:r>
              <a:rPr lang="en-US" dirty="0"/>
              <a:t>ac­cess to de­fault mo­bile de­vices fea­tures such as GPS, cam­era, mi­cro­phone, etc</a:t>
            </a:r>
            <a:r>
              <a:rPr lang="en-US" dirty="0" smtClean="0"/>
              <a:t>.</a:t>
            </a:r>
          </a:p>
          <a:p>
            <a:pPr lvl="0"/>
            <a:r>
              <a:rPr lang="en-US" dirty="0" smtClean="0"/>
              <a:t>Non-uniform </a:t>
            </a:r>
            <a:r>
              <a:rPr lang="en-US" dirty="0"/>
              <a:t>ex­pe­ri­ence for users as dif­fer­ent web browsers can af­fect the smooth run­ning of the web </a:t>
            </a:r>
            <a:r>
              <a:rPr lang="en-US" dirty="0" err="1"/>
              <a:t>appMost</a:t>
            </a:r>
            <a:r>
              <a:rPr lang="en-US" dirty="0"/>
              <a:t> browsers do not sup­port push no­ti­ﬁ­ca­tions, which trans­lates to po­ten­tial loss of en­gage­ment and cus­tomers.</a:t>
            </a:r>
          </a:p>
          <a:p>
            <a:endParaRPr lang="en-US" dirty="0"/>
          </a:p>
        </p:txBody>
      </p:sp>
    </p:spTree>
    <p:extLst>
      <p:ext uri="{BB962C8B-B14F-4D97-AF65-F5344CB8AC3E}">
        <p14:creationId xmlns:p14="http://schemas.microsoft.com/office/powerpoint/2010/main" val="576295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tech­nol­ogy be­hind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de­vel­op­ment has a lot of tech­ni­cal jar­gon that many busi­ness lead­ers will ﬁnd bor­ing</a:t>
            </a:r>
            <a:r>
              <a:rPr lang="en-US" dirty="0" smtClean="0"/>
              <a:t>.</a:t>
            </a:r>
          </a:p>
          <a:p>
            <a:r>
              <a:rPr lang="en-US" dirty="0" smtClean="0"/>
              <a:t> </a:t>
            </a:r>
            <a:r>
              <a:rPr lang="en-US" dirty="0"/>
              <a:t>It re­ally sucks read­ing tech­ni­cal terms when you can’t wrap your head around them</a:t>
            </a:r>
            <a:r>
              <a:rPr lang="en-US" dirty="0" smtClean="0"/>
              <a:t>.</a:t>
            </a:r>
          </a:p>
          <a:p>
            <a:r>
              <a:rPr lang="en-US" dirty="0" smtClean="0"/>
              <a:t> </a:t>
            </a:r>
            <a:r>
              <a:rPr lang="en-US" dirty="0"/>
              <a:t>However, we’ll cover the ba­sics and sim­plify it for you as much as pos­si­ble. </a:t>
            </a:r>
            <a:endParaRPr lang="en-US" dirty="0" smtClean="0"/>
          </a:p>
          <a:p>
            <a:r>
              <a:rPr lang="en-US" dirty="0" smtClean="0"/>
              <a:t>Having </a:t>
            </a:r>
            <a:r>
              <a:rPr lang="en-US" dirty="0"/>
              <a:t>the ba­sic knowl­edge be­hind the tech­nol­ogy we lever­age will give you an in­sight into which one is the most suit­able for your busi­ness.</a:t>
            </a:r>
          </a:p>
          <a:p>
            <a:r>
              <a:rPr lang="en-US" dirty="0"/>
              <a:t>Full-stack de­vel­op­ment is broadly di­vided into two main cat­e­gories; front-end and back-end.</a:t>
            </a:r>
          </a:p>
          <a:p>
            <a:r>
              <a:rPr lang="en-US" dirty="0"/>
              <a:t>The front-end deals with con­vert­ing data into a graph­i­cal in­ter­face with the use of pro­gram­ming lan­guages such as JavaScript (JS), Hypertext Markup Language (HTML), and Cascading Style Sheet (CSS).</a:t>
            </a:r>
          </a:p>
          <a:p>
            <a:r>
              <a:rPr lang="en-US" dirty="0"/>
              <a:t> Used by al­most all web de­vel­op­ers to code cus­tomer </a:t>
            </a:r>
            <a:r>
              <a:rPr lang="en-US" dirty="0" err="1"/>
              <a:t>be­hav­iours</a:t>
            </a:r>
            <a:r>
              <a:rPr lang="en-US" dirty="0"/>
              <a:t> into web­sites, web apps or mo­bile apps.</a:t>
            </a:r>
          </a:p>
          <a:p>
            <a:endParaRPr lang="en-US" dirty="0"/>
          </a:p>
        </p:txBody>
      </p:sp>
    </p:spTree>
    <p:extLst>
      <p:ext uri="{BB962C8B-B14F-4D97-AF65-F5344CB8AC3E}">
        <p14:creationId xmlns:p14="http://schemas.microsoft.com/office/powerpoint/2010/main" val="148746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Developer or Android Developer – Which One is Better Career Choice?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development and Android development are the two most emerging career sectors for developers</a:t>
            </a:r>
            <a:r>
              <a:rPr lang="en-US" dirty="0" smtClean="0"/>
              <a:t>.</a:t>
            </a:r>
          </a:p>
          <a:p>
            <a:r>
              <a:rPr lang="en-US" dirty="0" smtClean="0"/>
              <a:t> </a:t>
            </a:r>
            <a:r>
              <a:rPr lang="en-US" dirty="0"/>
              <a:t>Both of these sectors require different skills, have different markets, and most important have diversified usability. </a:t>
            </a:r>
            <a:endParaRPr lang="en-US" dirty="0" smtClean="0"/>
          </a:p>
          <a:p>
            <a:r>
              <a:rPr lang="en-US" dirty="0" smtClean="0"/>
              <a:t>While </a:t>
            </a:r>
            <a:r>
              <a:rPr lang="en-US" dirty="0"/>
              <a:t>making choice, we need to compare them on the basis of the frameworks required for development steps in learning Web Development and Android development, level of difficulty, career opportunities, salaries, and future trends of android and web development.</a:t>
            </a:r>
          </a:p>
          <a:p>
            <a:endParaRPr lang="en-US" dirty="0"/>
          </a:p>
        </p:txBody>
      </p:sp>
    </p:spTree>
    <p:extLst>
      <p:ext uri="{BB962C8B-B14F-4D97-AF65-F5344CB8AC3E}">
        <p14:creationId xmlns:p14="http://schemas.microsoft.com/office/powerpoint/2010/main" val="1784735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tech­nol­ogy be­hind de­vel­op­ment</a:t>
            </a:r>
            <a:br>
              <a:rPr lang="en-US" dirty="0"/>
            </a:br>
            <a:endParaRPr lang="en-US" dirty="0"/>
          </a:p>
        </p:txBody>
      </p:sp>
      <p:sp>
        <p:nvSpPr>
          <p:cNvPr id="3" name="Content Placeholder 2"/>
          <p:cNvSpPr>
            <a:spLocks noGrp="1"/>
          </p:cNvSpPr>
          <p:nvPr>
            <p:ph idx="1"/>
          </p:nvPr>
        </p:nvSpPr>
        <p:spPr/>
        <p:txBody>
          <a:bodyPr/>
          <a:lstStyle/>
          <a:p>
            <a:r>
              <a:rPr lang="en-US" b="1" dirty="0"/>
              <a:t>HTML:</a:t>
            </a:r>
            <a:r>
              <a:rPr lang="en-US" dirty="0"/>
              <a:t> Hypertext Markup Language han­dles the struc­tur­ing of your web page.</a:t>
            </a:r>
          </a:p>
          <a:p>
            <a:r>
              <a:rPr lang="en-US" b="1" dirty="0"/>
              <a:t>CSS:</a:t>
            </a:r>
            <a:r>
              <a:rPr lang="en-US" dirty="0"/>
              <a:t> The Cascading Style Sheet is a pro­gram­ming lan­guage that con­trols the pre­sen­ta­tion of your web page. It re­mains the foun­da­tion of the World Wide Web to­day, along­side </a:t>
            </a:r>
            <a:r>
              <a:rPr lang="en-US" dirty="0" smtClean="0"/>
              <a:t>JavaScript </a:t>
            </a:r>
            <a:r>
              <a:rPr lang="en-US" dirty="0"/>
              <a:t>and HTML.</a:t>
            </a:r>
          </a:p>
          <a:p>
            <a:r>
              <a:rPr lang="en-US" dirty="0"/>
              <a:t>Back-end de­vel­op­ment in­volves </a:t>
            </a:r>
            <a:r>
              <a:rPr lang="en-US" dirty="0" smtClean="0"/>
              <a:t>utilizing </a:t>
            </a:r>
            <a:r>
              <a:rPr lang="en-US" dirty="0"/>
              <a:t>data­bases to trans­fer and re­ceive data from one end to an­other.</a:t>
            </a:r>
          </a:p>
          <a:p>
            <a:r>
              <a:rPr lang="en-US" dirty="0"/>
              <a:t>It also en­com­passes the man­age­ment of user con­nec­tions, se­cure con­nec­tion and every­thing that em­pow­ers your web ap­pli­ca­tion to per­form op­ti­mally</a:t>
            </a:r>
            <a:r>
              <a:rPr lang="en-US" dirty="0" smtClean="0"/>
              <a:t>.</a:t>
            </a:r>
          </a:p>
          <a:p>
            <a:r>
              <a:rPr lang="en-US" dirty="0" smtClean="0"/>
              <a:t> </a:t>
            </a:r>
            <a:r>
              <a:rPr lang="en-US" dirty="0"/>
              <a:t>Popular pro­gram­ming lan­guages such as Python, Java, PHP and Ruby are used for back-end de­vel­op­ment.</a:t>
            </a:r>
          </a:p>
          <a:p>
            <a:endParaRPr lang="en-US" dirty="0"/>
          </a:p>
        </p:txBody>
      </p:sp>
    </p:spTree>
    <p:extLst>
      <p:ext uri="{BB962C8B-B14F-4D97-AF65-F5344CB8AC3E}">
        <p14:creationId xmlns:p14="http://schemas.microsoft.com/office/powerpoint/2010/main" val="367656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web app frame­works and other tech­nolo­gies</a:t>
            </a:r>
            <a:br>
              <a:rPr lang="en-US" dirty="0"/>
            </a:br>
            <a:endParaRPr lang="en-US" dirty="0"/>
          </a:p>
        </p:txBody>
      </p:sp>
      <p:sp>
        <p:nvSpPr>
          <p:cNvPr id="3" name="Content Placeholder 2"/>
          <p:cNvSpPr>
            <a:spLocks noGrp="1"/>
          </p:cNvSpPr>
          <p:nvPr>
            <p:ph idx="1"/>
          </p:nvPr>
        </p:nvSpPr>
        <p:spPr/>
        <p:txBody>
          <a:bodyPr/>
          <a:lstStyle/>
          <a:p>
            <a:r>
              <a:rPr lang="en-US" dirty="0" smtClean="0"/>
              <a:t>Every </a:t>
            </a:r>
            <a:r>
              <a:rPr lang="en-US" dirty="0"/>
              <a:t>busi­ness is unique, and so are the tech­nolo­gies that power their ap­pli­ca­tions. </a:t>
            </a:r>
            <a:endParaRPr lang="en-US" dirty="0" smtClean="0"/>
          </a:p>
          <a:p>
            <a:r>
              <a:rPr lang="en-US" dirty="0"/>
              <a:t>A</a:t>
            </a:r>
            <a:r>
              <a:rPr lang="en-US" dirty="0" smtClean="0"/>
              <a:t>nalyzed </a:t>
            </a:r>
            <a:r>
              <a:rPr lang="en-US" dirty="0"/>
              <a:t>var­i­ous fac­tors that are im­por­tant to con­sider when choos­ing be­tween mo­bile apps and web apps</a:t>
            </a:r>
            <a:r>
              <a:rPr lang="en-US" dirty="0" smtClean="0"/>
              <a:t>.</a:t>
            </a:r>
          </a:p>
          <a:p>
            <a:r>
              <a:rPr lang="en-US" dirty="0" smtClean="0"/>
              <a:t> </a:t>
            </a:r>
            <a:r>
              <a:rPr lang="en-US" dirty="0"/>
              <a:t>However, the tech­nol­ogy de­ployed also de­pends on some fac­tors.</a:t>
            </a:r>
          </a:p>
          <a:p>
            <a:endParaRPr lang="en-US" dirty="0"/>
          </a:p>
        </p:txBody>
      </p:sp>
    </p:spTree>
    <p:extLst>
      <p:ext uri="{BB962C8B-B14F-4D97-AF65-F5344CB8AC3E}">
        <p14:creationId xmlns:p14="http://schemas.microsoft.com/office/powerpoint/2010/main" val="760204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smtClean="0"/>
              <a:t>Some </a:t>
            </a:r>
            <a:r>
              <a:rPr lang="en-US" dirty="0"/>
              <a:t>fac­tors.</a:t>
            </a:r>
            <a:br>
              <a:rPr lang="en-US" dirty="0"/>
            </a:br>
            <a:endParaRPr lang="en-US" dirty="0"/>
          </a:p>
        </p:txBody>
      </p:sp>
      <p:sp>
        <p:nvSpPr>
          <p:cNvPr id="3" name="Content Placeholder 2"/>
          <p:cNvSpPr>
            <a:spLocks noGrp="1"/>
          </p:cNvSpPr>
          <p:nvPr>
            <p:ph idx="1"/>
          </p:nvPr>
        </p:nvSpPr>
        <p:spPr>
          <a:xfrm>
            <a:off x="1218882" y="990600"/>
            <a:ext cx="10665222" cy="5257800"/>
          </a:xfrm>
        </p:spPr>
        <p:txBody>
          <a:bodyPr/>
          <a:lstStyle/>
          <a:p>
            <a:r>
              <a:rPr lang="en-US" dirty="0" smtClean="0"/>
              <a:t>Website</a:t>
            </a:r>
            <a:endParaRPr lang="en-US" b="1" dirty="0" smtClean="0"/>
          </a:p>
          <a:p>
            <a:r>
              <a:rPr lang="en-US" dirty="0" smtClean="0"/>
              <a:t>Speed </a:t>
            </a:r>
            <a:r>
              <a:rPr lang="en-US" dirty="0"/>
              <a:t>of in­for­ma­tion mat­ters in web­site de­vel­op­ment. </a:t>
            </a:r>
            <a:endParaRPr lang="en-US" dirty="0" smtClean="0"/>
          </a:p>
          <a:p>
            <a:r>
              <a:rPr lang="en-US" dirty="0" smtClean="0"/>
              <a:t>Many </a:t>
            </a:r>
            <a:r>
              <a:rPr lang="en-US" dirty="0"/>
              <a:t>web de­vel­op­ers of­ten </a:t>
            </a:r>
            <a:r>
              <a:rPr lang="en-US" dirty="0" err="1"/>
              <a:t>pri­ori­tise</a:t>
            </a:r>
            <a:r>
              <a:rPr lang="en-US" dirty="0"/>
              <a:t> vi­sual ap­peal over load­ing speed. </a:t>
            </a:r>
            <a:r>
              <a:rPr lang="en-US" dirty="0" smtClean="0"/>
              <a:t>According </a:t>
            </a:r>
            <a:r>
              <a:rPr lang="en-US" dirty="0"/>
              <a:t>to sev­eral re­ports, 40% of users leave web­sites that take longer than 2 - 3 sec­onds to load.</a:t>
            </a:r>
          </a:p>
          <a:p>
            <a:r>
              <a:rPr lang="en-US" dirty="0"/>
              <a:t>The lighter and softer your web­site, the faster it shows data, and the higher Google will score it on </a:t>
            </a:r>
            <a:r>
              <a:rPr lang="en-US" b="1" u="sng" dirty="0">
                <a:hlinkClick r:id="rId2"/>
              </a:rPr>
              <a:t>Google Lighthouse.</a:t>
            </a:r>
            <a:endParaRPr lang="en-US" dirty="0"/>
          </a:p>
          <a:p>
            <a:endParaRPr lang="en-US" dirty="0"/>
          </a:p>
        </p:txBody>
      </p:sp>
      <p:pic>
        <p:nvPicPr>
          <p:cNvPr id="4" name="Picture 3" descr="A screen clipping of Google Lighthouse showing a website that is performing highly. Each metric shows a green curcle with a high-ranking number in it. Overall performance shows '93/1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7812" y="2971800"/>
            <a:ext cx="6553200" cy="3457575"/>
          </a:xfrm>
          <a:prstGeom prst="rect">
            <a:avLst/>
          </a:prstGeom>
          <a:noFill/>
          <a:ln>
            <a:noFill/>
          </a:ln>
        </p:spPr>
      </p:pic>
    </p:spTree>
    <p:extLst>
      <p:ext uri="{BB962C8B-B14F-4D97-AF65-F5344CB8AC3E}">
        <p14:creationId xmlns:p14="http://schemas.microsoft.com/office/powerpoint/2010/main" val="1586505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When </a:t>
            </a:r>
            <a:r>
              <a:rPr lang="en-US" dirty="0"/>
              <a:t>we say web app, we are re­fer­ring to re­spon­sive web apps. </a:t>
            </a:r>
            <a:endParaRPr lang="en-US" dirty="0" smtClean="0"/>
          </a:p>
          <a:p>
            <a:r>
              <a:rPr lang="en-US" dirty="0" smtClean="0"/>
              <a:t>For </a:t>
            </a:r>
            <a:r>
              <a:rPr lang="en-US" dirty="0"/>
              <a:t>busi­nesses that want to save both money and time, we usu­ally rec­om­mend de­vel­op­ing re­spon­sive web apps ﬁrst be­fore build­ing mo­bile apps.</a:t>
            </a:r>
          </a:p>
          <a:p>
            <a:r>
              <a:rPr lang="en-US" dirty="0"/>
              <a:t>An ex­am­ple of this is when you have one app that works on a desk­top as well as through a mo­bile browser, such as </a:t>
            </a:r>
            <a:r>
              <a:rPr lang="en-US" b="1" u="sng" dirty="0">
                <a:hlinkClick r:id="rId2"/>
              </a:rPr>
              <a:t>Slack</a:t>
            </a:r>
            <a:r>
              <a:rPr lang="en-US" dirty="0" smtClean="0"/>
              <a:t>.</a:t>
            </a:r>
          </a:p>
          <a:p>
            <a:r>
              <a:rPr lang="en-US" b="1" u="sng" dirty="0">
                <a:hlinkClick r:id="rId2"/>
              </a:rPr>
              <a:t>Slack</a:t>
            </a:r>
            <a:r>
              <a:rPr lang="en-US" dirty="0"/>
              <a:t>.</a:t>
            </a:r>
          </a:p>
          <a:p>
            <a:r>
              <a:rPr lang="en-US" dirty="0" smtClean="0"/>
              <a:t>Slack </a:t>
            </a:r>
            <a:r>
              <a:rPr lang="en-US" dirty="0"/>
              <a:t>makes it easy to contact your colleagues – you can message anyone inside or outside your </a:t>
            </a:r>
            <a:r>
              <a:rPr lang="en-US" dirty="0" smtClean="0"/>
              <a:t>organization </a:t>
            </a:r>
            <a:r>
              <a:rPr lang="en-US" dirty="0"/>
              <a:t>and collaborate just as you would in person</a:t>
            </a:r>
            <a:r>
              <a:rPr lang="en-US" dirty="0" smtClean="0"/>
              <a:t>.</a:t>
            </a:r>
          </a:p>
          <a:p>
            <a:r>
              <a:rPr lang="en-US" dirty="0" smtClean="0"/>
              <a:t> </a:t>
            </a:r>
            <a:r>
              <a:rPr lang="en-US" dirty="0"/>
              <a:t>People can work in dedicated spaces called channels, which bring the right people and information together</a:t>
            </a:r>
            <a:r>
              <a:rPr lang="en-US" dirty="0" smtClean="0"/>
              <a:t>.</a:t>
            </a:r>
          </a:p>
          <a:p>
            <a:r>
              <a:rPr lang="en-US" dirty="0"/>
              <a:t>What is the purpose of Slack?</a:t>
            </a:r>
          </a:p>
          <a:p>
            <a:r>
              <a:rPr lang="en-US" dirty="0"/>
              <a:t>Slack is a messaging app for business that </a:t>
            </a:r>
            <a:r>
              <a:rPr lang="en-US" b="1" dirty="0"/>
              <a:t>connects people to the information they need</a:t>
            </a:r>
            <a:r>
              <a:rPr lang="en-US" dirty="0"/>
              <a:t>. By bringing people together to work as one unified team, Slack transforms the way organizations communicate.</a:t>
            </a:r>
          </a:p>
          <a:p>
            <a:endParaRPr lang="en-US" dirty="0"/>
          </a:p>
          <a:p>
            <a:endParaRPr lang="en-US" dirty="0"/>
          </a:p>
        </p:txBody>
      </p:sp>
    </p:spTree>
    <p:extLst>
      <p:ext uri="{BB962C8B-B14F-4D97-AF65-F5344CB8AC3E}">
        <p14:creationId xmlns:p14="http://schemas.microsoft.com/office/powerpoint/2010/main" val="3893476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857" y="457200"/>
            <a:ext cx="10563648" cy="609600"/>
          </a:xfrm>
        </p:spPr>
        <p:txBody>
          <a:bodyPr/>
          <a:lstStyle/>
          <a:p>
            <a:r>
              <a:rPr lang="en-US" u="sng" dirty="0">
                <a:hlinkClick r:id="rId2"/>
              </a:rPr>
              <a:t>Slack</a:t>
            </a:r>
            <a:r>
              <a:rPr lang="en-US" dirty="0"/>
              <a:t>.</a:t>
            </a:r>
            <a:br>
              <a:rPr lang="en-US" dirty="0"/>
            </a:br>
            <a:endParaRPr lang="en-US" dirty="0"/>
          </a:p>
        </p:txBody>
      </p:sp>
      <p:pic>
        <p:nvPicPr>
          <p:cNvPr id="4" name="Content Placeholder 3" descr="Features | Slack"/>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7212" y="1524000"/>
            <a:ext cx="6019799" cy="4724400"/>
          </a:xfrm>
          <a:prstGeom prst="rect">
            <a:avLst/>
          </a:prstGeom>
          <a:noFill/>
          <a:ln>
            <a:noFill/>
          </a:ln>
        </p:spPr>
      </p:pic>
      <p:pic>
        <p:nvPicPr>
          <p:cNvPr id="6" name="Picture 5" descr="Slack is your digital HQ | Slack"/>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212" y="1524000"/>
            <a:ext cx="4343400" cy="4114800"/>
          </a:xfrm>
          <a:prstGeom prst="rect">
            <a:avLst/>
          </a:prstGeom>
          <a:noFill/>
          <a:ln>
            <a:noFill/>
          </a:ln>
        </p:spPr>
      </p:pic>
    </p:spTree>
    <p:extLst>
      <p:ext uri="{BB962C8B-B14F-4D97-AF65-F5344CB8AC3E}">
        <p14:creationId xmlns:p14="http://schemas.microsoft.com/office/powerpoint/2010/main" val="2534926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85800"/>
            <a:ext cx="10563648" cy="609600"/>
          </a:xfrm>
        </p:spPr>
        <p:txBody>
          <a:bodyPr/>
          <a:lstStyle/>
          <a:p>
            <a:r>
              <a:rPr lang="en-US" dirty="0"/>
              <a:t>Mobile App</a:t>
            </a:r>
            <a:br>
              <a:rPr lang="en-US" dirty="0"/>
            </a:br>
            <a:endParaRPr lang="en-US" dirty="0"/>
          </a:p>
        </p:txBody>
      </p:sp>
      <p:sp>
        <p:nvSpPr>
          <p:cNvPr id="3" name="Content Placeholder 2"/>
          <p:cNvSpPr>
            <a:spLocks noGrp="1"/>
          </p:cNvSpPr>
          <p:nvPr>
            <p:ph idx="1"/>
          </p:nvPr>
        </p:nvSpPr>
        <p:spPr>
          <a:xfrm>
            <a:off x="1218882" y="1219200"/>
            <a:ext cx="10665222" cy="5029200"/>
          </a:xfrm>
        </p:spPr>
        <p:txBody>
          <a:bodyPr/>
          <a:lstStyle/>
          <a:p>
            <a:r>
              <a:rPr lang="en-US" dirty="0" smtClean="0"/>
              <a:t>There </a:t>
            </a:r>
            <a:r>
              <a:rPr lang="en-US" dirty="0"/>
              <a:t>are many tech­nolo­gies mo­bile de­vel­op­ers de­ploy for app de­vel­op­ment</a:t>
            </a:r>
            <a:r>
              <a:rPr lang="en-US" dirty="0" smtClean="0"/>
              <a:t>.</a:t>
            </a:r>
          </a:p>
          <a:p>
            <a:r>
              <a:rPr lang="en-US" dirty="0" smtClean="0"/>
              <a:t> </a:t>
            </a:r>
            <a:r>
              <a:rPr lang="en-US" dirty="0"/>
              <a:t>However, we rec­om­mend us­ing React Native due to its re­spon­sive user in­ter­face and fast load time.</a:t>
            </a:r>
          </a:p>
          <a:p>
            <a:r>
              <a:rPr lang="en-US" dirty="0"/>
              <a:t>One ques­tion that most busi­ness own­ers ask is, can we in­te­grate mo­bile ap­pli­ca­tions to web ap­pli­ca­tions? The quick an­swer is, yes!</a:t>
            </a:r>
          </a:p>
          <a:p>
            <a:r>
              <a:rPr lang="en-US" dirty="0"/>
              <a:t>Mobile ap­pli­ca­tion in­te­gra­tion can be car­ried out us­ing ap­pli­ca­tion pro­gram­ming in­ter­face (API) tools and by us­ing a shared data­base</a:t>
            </a:r>
            <a:r>
              <a:rPr lang="en-US" dirty="0" smtClean="0"/>
              <a:t>.</a:t>
            </a:r>
          </a:p>
          <a:p>
            <a:r>
              <a:rPr lang="en-US" dirty="0" smtClean="0"/>
              <a:t> </a:t>
            </a:r>
            <a:r>
              <a:rPr lang="en-US" dirty="0"/>
              <a:t>So yes, mo­bile apps de­vel­oped with React Native can be linked to web apps. However, con­sider what the in­ten­tion of the prod­uct is. </a:t>
            </a:r>
            <a:endParaRPr lang="en-US" dirty="0" smtClean="0"/>
          </a:p>
          <a:p>
            <a:r>
              <a:rPr lang="en-US" dirty="0" smtClean="0"/>
              <a:t>If </a:t>
            </a:r>
            <a:r>
              <a:rPr lang="en-US" dirty="0"/>
              <a:t>it is im­por­tant to be across all de­vices, note that you only need a mo­bile app and a min­i­mum vi­able prod­uct (MVP) to get started cre­at­ing the ap­pli­ca­tion ecosys­tem</a:t>
            </a:r>
            <a:r>
              <a:rPr lang="en-US" dirty="0" smtClean="0"/>
              <a:t>.</a:t>
            </a:r>
          </a:p>
          <a:p>
            <a:r>
              <a:rPr lang="en-US" dirty="0" smtClean="0"/>
              <a:t> </a:t>
            </a:r>
            <a:r>
              <a:rPr lang="en-US" dirty="0"/>
              <a:t>If the prod­uct re­quired na­tive de­vice ac­cess, such as </a:t>
            </a:r>
            <a:r>
              <a:rPr lang="en-US" dirty="0" err="1"/>
              <a:t>ge­olo­ca­tion</a:t>
            </a:r>
            <a:r>
              <a:rPr lang="en-US" dirty="0"/>
              <a:t>, that can’t be ac­cessed through a web app - that func­tion­al­ity would­n’t be avail­able across all plat­forms.</a:t>
            </a:r>
          </a:p>
          <a:p>
            <a:endParaRPr lang="en-US" dirty="0"/>
          </a:p>
        </p:txBody>
      </p:sp>
    </p:spTree>
    <p:extLst>
      <p:ext uri="{BB962C8B-B14F-4D97-AF65-F5344CB8AC3E}">
        <p14:creationId xmlns:p14="http://schemas.microsoft.com/office/powerpoint/2010/main" val="3763029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build­ing a mo­bile app</a:t>
            </a:r>
            <a:br>
              <a:rPr lang="en-US" dirty="0"/>
            </a:br>
            <a:endParaRPr lang="en-US" dirty="0"/>
          </a:p>
        </p:txBody>
      </p:sp>
      <p:sp>
        <p:nvSpPr>
          <p:cNvPr id="3" name="Content Placeholder 2"/>
          <p:cNvSpPr>
            <a:spLocks noGrp="1"/>
          </p:cNvSpPr>
          <p:nvPr>
            <p:ph idx="1"/>
          </p:nvPr>
        </p:nvSpPr>
        <p:spPr/>
        <p:txBody>
          <a:bodyPr/>
          <a:lstStyle/>
          <a:p>
            <a:r>
              <a:rPr lang="en-US" dirty="0" smtClean="0"/>
              <a:t>According </a:t>
            </a:r>
            <a:r>
              <a:rPr lang="en-US" dirty="0"/>
              <a:t>to </a:t>
            </a:r>
            <a:r>
              <a:rPr lang="en-US" dirty="0" err="1"/>
              <a:t>Statista</a:t>
            </a:r>
            <a:r>
              <a:rPr lang="en-US" dirty="0"/>
              <a:t>, </a:t>
            </a:r>
            <a:r>
              <a:rPr lang="en-US" b="1" u="sng" dirty="0">
                <a:hlinkClick r:id="rId2"/>
              </a:rPr>
              <a:t>mo­bile apps’ rev­enue through</a:t>
            </a:r>
            <a:r>
              <a:rPr lang="en-US" dirty="0"/>
              <a:t> app stores and in-app ad­ver­tis­ing stands at $693 bil­lion, while en­ter­prise mo­bil­ity has a pro­jected value of $510.39 bil­lion by 2022. </a:t>
            </a:r>
            <a:endParaRPr lang="en-US" dirty="0" smtClean="0"/>
          </a:p>
          <a:p>
            <a:r>
              <a:rPr lang="en-US" dirty="0" smtClean="0"/>
              <a:t>As </a:t>
            </a:r>
            <a:r>
              <a:rPr lang="en-US" dirty="0"/>
              <a:t>a busi­ness owner or stake­holder, your com­pany should take ad­van­tage of these grow­ing trends.</a:t>
            </a:r>
          </a:p>
          <a:p>
            <a:r>
              <a:rPr lang="en-US" dirty="0"/>
              <a:t>Beyond app cre­ation, </a:t>
            </a:r>
            <a:r>
              <a:rPr lang="en-US" b="1" u="sng" dirty="0">
                <a:hlinkClick r:id="rId3"/>
              </a:rPr>
              <a:t>the mo­bile app de­vel­op­ment processes </a:t>
            </a:r>
            <a:r>
              <a:rPr lang="en-US" dirty="0"/>
              <a:t>your de­vel­op­ers adopt will de­ter­mine the suc­cess or oth­er­wise fail­ure of your app.</a:t>
            </a:r>
          </a:p>
          <a:p>
            <a:r>
              <a:rPr lang="en-US" dirty="0"/>
              <a:t>At </a:t>
            </a:r>
            <a:r>
              <a:rPr lang="en-US" dirty="0" err="1"/>
              <a:t>WorkingMouse</a:t>
            </a:r>
            <a:r>
              <a:rPr lang="en-US" dirty="0"/>
              <a:t>, we fol­low a de­vel­op­ment process we call the Way of Working that en­sures all your scope re­quire­ments are fully met. </a:t>
            </a:r>
          </a:p>
        </p:txBody>
      </p:sp>
    </p:spTree>
    <p:extLst>
      <p:ext uri="{BB962C8B-B14F-4D97-AF65-F5344CB8AC3E}">
        <p14:creationId xmlns:p14="http://schemas.microsoft.com/office/powerpoint/2010/main" val="230334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build­ing a mo­bile app</a:t>
            </a:r>
            <a:br>
              <a:rPr lang="en-US" dirty="0"/>
            </a:br>
            <a:endParaRPr lang="en-US" dirty="0"/>
          </a:p>
        </p:txBody>
      </p:sp>
      <p:pic>
        <p:nvPicPr>
          <p:cNvPr id="4" name="Content Placeholder 3" descr="An illustrated graphic depicting two mobile phones. Around the phones are icons showing the various elements included in building an app such as data, code, ideas etc"/>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0612" y="2209800"/>
            <a:ext cx="7696200" cy="3886199"/>
          </a:xfrm>
          <a:prstGeom prst="rect">
            <a:avLst/>
          </a:prstGeom>
          <a:noFill/>
          <a:ln>
            <a:noFill/>
          </a:ln>
        </p:spPr>
      </p:pic>
    </p:spTree>
    <p:extLst>
      <p:ext uri="{BB962C8B-B14F-4D97-AF65-F5344CB8AC3E}">
        <p14:creationId xmlns:p14="http://schemas.microsoft.com/office/powerpoint/2010/main" val="1762301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Vs. Mobile App: Which is bet­ter for my busi­ness?</a:t>
            </a:r>
            <a:br>
              <a:rPr lang="en-US" dirty="0"/>
            </a:br>
            <a:endParaRPr lang="en-US" dirty="0"/>
          </a:p>
        </p:txBody>
      </p:sp>
      <p:sp>
        <p:nvSpPr>
          <p:cNvPr id="3" name="Content Placeholder 2"/>
          <p:cNvSpPr>
            <a:spLocks noGrp="1"/>
          </p:cNvSpPr>
          <p:nvPr>
            <p:ph idx="1"/>
          </p:nvPr>
        </p:nvSpPr>
        <p:spPr/>
        <p:txBody>
          <a:bodyPr/>
          <a:lstStyle/>
          <a:p>
            <a:r>
              <a:rPr lang="en-US" dirty="0" smtClean="0"/>
              <a:t>How </a:t>
            </a:r>
            <a:r>
              <a:rPr lang="en-US" dirty="0"/>
              <a:t>would you feel if we told you that so­lu­tion A is bet­ter than so­lu­tion B?</a:t>
            </a:r>
          </a:p>
          <a:p>
            <a:r>
              <a:rPr lang="en-US" dirty="0"/>
              <a:t>You might take our word for it. Unfortunately, though, we can’t make that de­ci­sion for you.</a:t>
            </a:r>
          </a:p>
          <a:p>
            <a:r>
              <a:rPr lang="en-US" dirty="0"/>
              <a:t>No two busi­nesses are the same, ir­re­spec­tive of their level of sim­i­lar­i­ties. </a:t>
            </a:r>
            <a:endParaRPr lang="en-US" dirty="0" smtClean="0"/>
          </a:p>
          <a:p>
            <a:r>
              <a:rPr lang="en-US" dirty="0" smtClean="0"/>
              <a:t>Even </a:t>
            </a:r>
            <a:r>
              <a:rPr lang="en-US" dirty="0"/>
              <a:t>if you be­long to the same in­dus­try and serve the same au­di­ence, your busi­ness strate­gies and cus­tomer ser­vice is ex­clu­sively your as­set.</a:t>
            </a:r>
          </a:p>
          <a:p>
            <a:r>
              <a:rPr lang="en-US" dirty="0"/>
              <a:t>As such, your de­ci­sion to opt for a web app or na­tive app de­pends on sev­eral fac­tors, which we’ve cov­ered off be­low:</a:t>
            </a:r>
          </a:p>
          <a:p>
            <a:endParaRPr lang="en-US" dirty="0"/>
          </a:p>
        </p:txBody>
      </p:sp>
    </p:spTree>
    <p:extLst>
      <p:ext uri="{BB962C8B-B14F-4D97-AF65-F5344CB8AC3E}">
        <p14:creationId xmlns:p14="http://schemas.microsoft.com/office/powerpoint/2010/main" val="2929517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6 Factors to con­sider while choos­ing web app </a:t>
            </a:r>
            <a:r>
              <a:rPr lang="en-US" dirty="0" err="1"/>
              <a:t>vs</a:t>
            </a:r>
            <a:r>
              <a:rPr lang="en-US" dirty="0"/>
              <a:t> mo­bile app</a:t>
            </a:r>
            <a:br>
              <a:rPr lang="en-US" dirty="0"/>
            </a:br>
            <a:endParaRPr lang="en-US" dirty="0"/>
          </a:p>
        </p:txBody>
      </p:sp>
      <p:sp>
        <p:nvSpPr>
          <p:cNvPr id="3" name="Content Placeholder 2"/>
          <p:cNvSpPr>
            <a:spLocks noGrp="1"/>
          </p:cNvSpPr>
          <p:nvPr>
            <p:ph idx="1"/>
          </p:nvPr>
        </p:nvSpPr>
        <p:spPr/>
        <p:txBody>
          <a:bodyPr/>
          <a:lstStyle/>
          <a:p>
            <a:r>
              <a:rPr lang="en-US" dirty="0" smtClean="0"/>
              <a:t>Here </a:t>
            </a:r>
            <a:r>
              <a:rPr lang="en-US" dirty="0"/>
              <a:t>are some of the fac­tors to con­sider in the web app vs. mo­bile app de­bate:</a:t>
            </a:r>
          </a:p>
          <a:p>
            <a:r>
              <a:rPr lang="en-US" dirty="0"/>
              <a:t>1. Target Audience</a:t>
            </a:r>
            <a:endParaRPr lang="en-US" b="1" dirty="0"/>
          </a:p>
          <a:p>
            <a:r>
              <a:rPr lang="en-US" dirty="0"/>
              <a:t>2. Functionality and user ex­pe­ri­ence (UX)</a:t>
            </a:r>
            <a:endParaRPr lang="en-US" b="1" dirty="0"/>
          </a:p>
          <a:p>
            <a:r>
              <a:rPr lang="en-US" dirty="0" smtClean="0"/>
              <a:t>3. </a:t>
            </a:r>
            <a:r>
              <a:rPr lang="en-US" dirty="0"/>
              <a:t>Development and launch </a:t>
            </a:r>
            <a:r>
              <a:rPr lang="en-US" dirty="0" smtClean="0"/>
              <a:t>time</a:t>
            </a:r>
          </a:p>
          <a:p>
            <a:r>
              <a:rPr lang="en-US" dirty="0"/>
              <a:t>4. Organic reach and ease of dis­cov­er­abil­ity</a:t>
            </a:r>
            <a:endParaRPr lang="en-US" b="1" dirty="0"/>
          </a:p>
          <a:p>
            <a:r>
              <a:rPr lang="en-US" dirty="0"/>
              <a:t>5. Privacy Concerns</a:t>
            </a:r>
            <a:endParaRPr lang="en-US" b="1" dirty="0"/>
          </a:p>
          <a:p>
            <a:r>
              <a:rPr lang="en-US" dirty="0"/>
              <a:t>6. Budget</a:t>
            </a:r>
            <a:endParaRPr lang="en-US" b="1" dirty="0"/>
          </a:p>
          <a:p>
            <a:endParaRPr lang="en-US" b="1" dirty="0"/>
          </a:p>
          <a:p>
            <a:endParaRPr lang="en-US" dirty="0"/>
          </a:p>
        </p:txBody>
      </p:sp>
    </p:spTree>
    <p:extLst>
      <p:ext uri="{BB962C8B-B14F-4D97-AF65-F5344CB8AC3E}">
        <p14:creationId xmlns:p14="http://schemas.microsoft.com/office/powerpoint/2010/main" val="141461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10563648" cy="609600"/>
          </a:xfrm>
        </p:spPr>
        <p:txBody>
          <a:bodyPr/>
          <a:lstStyle/>
          <a:p>
            <a:r>
              <a:rPr lang="en-US" dirty="0"/>
              <a:t>1. Understand Difference Between Web Development and Android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Development involves coding, designing, and operating web applications and websites. </a:t>
            </a:r>
            <a:endParaRPr lang="en-US" dirty="0" smtClean="0"/>
          </a:p>
          <a:p>
            <a:r>
              <a:rPr lang="en-US" dirty="0" smtClean="0"/>
              <a:t>A </a:t>
            </a:r>
            <a:r>
              <a:rPr lang="en-US" dirty="0"/>
              <a:t>proficient Web Developer is expected to design and develop a user-friendly website with easy navigation. </a:t>
            </a:r>
            <a:endParaRPr lang="en-US" dirty="0" smtClean="0"/>
          </a:p>
          <a:p>
            <a:r>
              <a:rPr lang="en-US" dirty="0" smtClean="0"/>
              <a:t>The </a:t>
            </a:r>
            <a:r>
              <a:rPr lang="en-US" dirty="0"/>
              <a:t>programming languages needed for web development are </a:t>
            </a:r>
            <a:r>
              <a:rPr lang="en-US" b="1" dirty="0">
                <a:hlinkClick r:id="rId2"/>
              </a:rPr>
              <a:t>HTML</a:t>
            </a:r>
            <a:r>
              <a:rPr lang="en-US" dirty="0"/>
              <a:t>, </a:t>
            </a:r>
            <a:r>
              <a:rPr lang="en-US" b="1" dirty="0">
                <a:hlinkClick r:id="rId3"/>
              </a:rPr>
              <a:t>CSS</a:t>
            </a:r>
            <a:r>
              <a:rPr lang="en-US" dirty="0"/>
              <a:t>, </a:t>
            </a:r>
            <a:r>
              <a:rPr lang="en-US" b="1" dirty="0">
                <a:hlinkClick r:id="rId4"/>
              </a:rPr>
              <a:t>JavaScript</a:t>
            </a:r>
            <a:r>
              <a:rPr lang="en-US" dirty="0"/>
              <a:t>, etc. Web development can further be divided into 3 categories:</a:t>
            </a:r>
          </a:p>
          <a:p>
            <a:pPr lvl="0"/>
            <a:r>
              <a:rPr lang="en-US" b="1" dirty="0"/>
              <a:t>Front-End Web </a:t>
            </a:r>
            <a:r>
              <a:rPr lang="en-US" b="1" dirty="0" smtClean="0"/>
              <a:t>Development.</a:t>
            </a:r>
            <a:endParaRPr lang="en-US" dirty="0" smtClean="0"/>
          </a:p>
          <a:p>
            <a:pPr lvl="0"/>
            <a:r>
              <a:rPr lang="en-US" b="1" dirty="0" smtClean="0"/>
              <a:t>Back-End </a:t>
            </a:r>
            <a:r>
              <a:rPr lang="en-US" b="1" dirty="0"/>
              <a:t>Web </a:t>
            </a:r>
            <a:r>
              <a:rPr lang="en-US" b="1" dirty="0" smtClean="0"/>
              <a:t>Development.</a:t>
            </a:r>
          </a:p>
          <a:p>
            <a:pPr lvl="0"/>
            <a:r>
              <a:rPr lang="en-US" b="1" dirty="0" smtClean="0"/>
              <a:t>Full </a:t>
            </a:r>
            <a:r>
              <a:rPr lang="en-US" b="1" dirty="0"/>
              <a:t>Stack Web </a:t>
            </a:r>
            <a:r>
              <a:rPr lang="en-US" b="1" dirty="0" smtClean="0"/>
              <a:t>Development.</a:t>
            </a:r>
            <a:endParaRPr lang="en-US" dirty="0"/>
          </a:p>
        </p:txBody>
      </p:sp>
    </p:spTree>
    <p:extLst>
      <p:ext uri="{BB962C8B-B14F-4D97-AF65-F5344CB8AC3E}">
        <p14:creationId xmlns:p14="http://schemas.microsoft.com/office/powerpoint/2010/main" val="3768143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Target Audience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Your </a:t>
            </a:r>
            <a:r>
              <a:rPr lang="en-US" dirty="0"/>
              <a:t>cus­tomers are the most crit­i­cal de­ter­mi­nant of most of your busi­ness de­ci­sions. </a:t>
            </a:r>
            <a:endParaRPr lang="en-US" dirty="0" smtClean="0"/>
          </a:p>
          <a:p>
            <a:r>
              <a:rPr lang="en-US" dirty="0" smtClean="0"/>
              <a:t>You </a:t>
            </a:r>
            <a:r>
              <a:rPr lang="en-US" dirty="0"/>
              <a:t>need to un­der­stand your buyer per­sonas, de­mo­graph­ics, psy­cho­me­t­ric, pur­chase power and pref­er­ences.</a:t>
            </a:r>
          </a:p>
          <a:p>
            <a:r>
              <a:rPr lang="en-US" dirty="0"/>
              <a:t>Comparing web apps and mo­bile apps sta­tis­ti­cally will al­ways </a:t>
            </a:r>
            <a:r>
              <a:rPr lang="en-US" dirty="0" err="1"/>
              <a:t>favour</a:t>
            </a:r>
            <a:r>
              <a:rPr lang="en-US" dirty="0"/>
              <a:t> the lat­ter. </a:t>
            </a:r>
            <a:endParaRPr lang="en-US" dirty="0" smtClean="0"/>
          </a:p>
          <a:p>
            <a:r>
              <a:rPr lang="en-US" dirty="0" smtClean="0"/>
              <a:t>This </a:t>
            </a:r>
            <a:r>
              <a:rPr lang="en-US" dirty="0"/>
              <a:t>is be­cause, for every 1% in­crease in web app au­di­ence, there is a 41% in­crease in mo­bile users. </a:t>
            </a:r>
            <a:endParaRPr lang="en-US" dirty="0" smtClean="0"/>
          </a:p>
          <a:p>
            <a:r>
              <a:rPr lang="en-US" dirty="0" smtClean="0"/>
              <a:t>However</a:t>
            </a:r>
            <a:r>
              <a:rPr lang="en-US" dirty="0"/>
              <a:t>, a di­rect com­par­i­son might not be log­i­cal busi­ness-wise. </a:t>
            </a:r>
            <a:endParaRPr lang="en-US" dirty="0" smtClean="0"/>
          </a:p>
          <a:p>
            <a:r>
              <a:rPr lang="en-US" dirty="0" smtClean="0"/>
              <a:t>You </a:t>
            </a:r>
            <a:r>
              <a:rPr lang="en-US" dirty="0"/>
              <a:t>need to know which of the two your au­di­ence is more com­fort­able work­ing with. </a:t>
            </a:r>
            <a:endParaRPr lang="en-US" dirty="0" smtClean="0"/>
          </a:p>
          <a:p>
            <a:endParaRPr lang="en-US" dirty="0"/>
          </a:p>
        </p:txBody>
      </p:sp>
    </p:spTree>
    <p:extLst>
      <p:ext uri="{BB962C8B-B14F-4D97-AF65-F5344CB8AC3E}">
        <p14:creationId xmlns:p14="http://schemas.microsoft.com/office/powerpoint/2010/main" val="1660968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Target Audience</a:t>
            </a:r>
          </a:p>
        </p:txBody>
      </p:sp>
      <p:sp>
        <p:nvSpPr>
          <p:cNvPr id="3" name="Content Placeholder 2"/>
          <p:cNvSpPr>
            <a:spLocks noGrp="1"/>
          </p:cNvSpPr>
          <p:nvPr>
            <p:ph idx="1"/>
          </p:nvPr>
        </p:nvSpPr>
        <p:spPr/>
        <p:txBody>
          <a:bodyPr/>
          <a:lstStyle/>
          <a:p>
            <a:r>
              <a:rPr lang="en-US" dirty="0"/>
              <a:t>For in­stance, if your busi­ness serves the mil­len­nial, choos­ing a web app over a mo­bile app spells dis­as­ter right from the start.</a:t>
            </a:r>
          </a:p>
          <a:p>
            <a:r>
              <a:rPr lang="en-US" dirty="0"/>
              <a:t>In con­trast, if your cus­tomers are busy pro­fes­sion­als such as bankers, ac­coun­tants, or busi­ness lead­ers, there is a chance that they will not have time to op­er­ate mo­bile de­vices as they are al­ways glued to their lap­tops.</a:t>
            </a:r>
          </a:p>
          <a:p>
            <a:r>
              <a:rPr lang="en-US" dirty="0"/>
              <a:t>In that case, a web app may be an in­tel­li­gent choice</a:t>
            </a:r>
            <a:r>
              <a:rPr lang="en-US" dirty="0" smtClean="0"/>
              <a:t>.</a:t>
            </a:r>
          </a:p>
          <a:p>
            <a:r>
              <a:rPr lang="en-US" dirty="0" smtClean="0"/>
              <a:t> </a:t>
            </a:r>
            <a:r>
              <a:rPr lang="en-US" dirty="0"/>
              <a:t>Also, if you need to up­date your ap­pli­ca­tion fre­quently, it will be best to in­vest in a web app over a na­tive app. </a:t>
            </a:r>
            <a:endParaRPr lang="en-US" dirty="0" smtClean="0"/>
          </a:p>
          <a:p>
            <a:r>
              <a:rPr lang="en-US" dirty="0" smtClean="0"/>
              <a:t>However</a:t>
            </a:r>
            <a:r>
              <a:rPr lang="en-US" dirty="0"/>
              <a:t>, if your ser­vices re­quire cus­tomers to use your app of­ﬂine with full func­tion­al­ity, a mo­bile app is the pre­ferred choice.</a:t>
            </a:r>
          </a:p>
          <a:p>
            <a:endParaRPr lang="en-US" dirty="0"/>
          </a:p>
        </p:txBody>
      </p:sp>
    </p:spTree>
    <p:extLst>
      <p:ext uri="{BB962C8B-B14F-4D97-AF65-F5344CB8AC3E}">
        <p14:creationId xmlns:p14="http://schemas.microsoft.com/office/powerpoint/2010/main" val="1267869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Functionality and user ex­pe­ri­ence (UX)</a:t>
            </a:r>
          </a:p>
        </p:txBody>
      </p:sp>
      <p:sp>
        <p:nvSpPr>
          <p:cNvPr id="3" name="Content Placeholder 2"/>
          <p:cNvSpPr>
            <a:spLocks noGrp="1"/>
          </p:cNvSpPr>
          <p:nvPr>
            <p:ph idx="1"/>
          </p:nvPr>
        </p:nvSpPr>
        <p:spPr/>
        <p:txBody>
          <a:bodyPr/>
          <a:lstStyle/>
          <a:p>
            <a:r>
              <a:rPr lang="en-US" dirty="0" smtClean="0"/>
              <a:t>As </a:t>
            </a:r>
            <a:r>
              <a:rPr lang="en-US" dirty="0"/>
              <a:t>we ex­plained ear­lier, mo­bile apps al­low the user to use mo­bile de­vices with in­built func­tion­al­i­ties such as cam­era, mi­cro­phone, lo­ca­tion and so on. </a:t>
            </a:r>
            <a:endParaRPr lang="en-US" dirty="0" smtClean="0"/>
          </a:p>
          <a:p>
            <a:r>
              <a:rPr lang="en-US" dirty="0" smtClean="0"/>
              <a:t>Therefore</a:t>
            </a:r>
            <a:r>
              <a:rPr lang="en-US" dirty="0"/>
              <a:t>, if the prod­ucts or ser­vices you mar­ket re­quire that your cus­tomers use these fea­tures, then you should con­sider na­tive app de­vel­op­ment</a:t>
            </a:r>
            <a:r>
              <a:rPr lang="en-US" dirty="0" smtClean="0"/>
              <a:t>.</a:t>
            </a:r>
            <a:endParaRPr lang="en-US" dirty="0"/>
          </a:p>
        </p:txBody>
      </p:sp>
    </p:spTree>
    <p:extLst>
      <p:ext uri="{BB962C8B-B14F-4D97-AF65-F5344CB8AC3E}">
        <p14:creationId xmlns:p14="http://schemas.microsoft.com/office/powerpoint/2010/main" val="711714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and launch time</a:t>
            </a:r>
            <a:br>
              <a:rPr lang="en-US" dirty="0"/>
            </a:br>
            <a:endParaRPr lang="en-US" dirty="0"/>
          </a:p>
        </p:txBody>
      </p:sp>
      <p:sp>
        <p:nvSpPr>
          <p:cNvPr id="3" name="Content Placeholder 2"/>
          <p:cNvSpPr>
            <a:spLocks noGrp="1"/>
          </p:cNvSpPr>
          <p:nvPr>
            <p:ph idx="1"/>
          </p:nvPr>
        </p:nvSpPr>
        <p:spPr/>
        <p:txBody>
          <a:bodyPr/>
          <a:lstStyle/>
          <a:p>
            <a:r>
              <a:rPr lang="en-US" dirty="0" smtClean="0"/>
              <a:t>Time </a:t>
            </a:r>
            <a:r>
              <a:rPr lang="en-US" dirty="0"/>
              <a:t>is al­ways a crit­i­cal fac­tor for the suc­cess of your busi­ness</a:t>
            </a:r>
            <a:r>
              <a:rPr lang="en-US" dirty="0" smtClean="0"/>
              <a:t>.</a:t>
            </a:r>
          </a:p>
          <a:p>
            <a:r>
              <a:rPr lang="en-US" dirty="0" smtClean="0"/>
              <a:t> </a:t>
            </a:r>
            <a:r>
              <a:rPr lang="en-US" dirty="0"/>
              <a:t>If you need to reach your cus­tomers within the short­est pos­si­ble time, a web app is def­i­nitely your best op­tion.</a:t>
            </a:r>
          </a:p>
          <a:p>
            <a:r>
              <a:rPr lang="en-US" dirty="0"/>
              <a:t>This is be­cause mo­bile app de­vel­op­ment is time-con­sum­ing from a tech­ni­cal per­spec­tive. </a:t>
            </a:r>
            <a:endParaRPr lang="en-US" dirty="0" smtClean="0"/>
          </a:p>
          <a:p>
            <a:r>
              <a:rPr lang="en-US" dirty="0" smtClean="0"/>
              <a:t>Additionally</a:t>
            </a:r>
            <a:r>
              <a:rPr lang="en-US" dirty="0"/>
              <a:t>, you will need to de­velop dif­fer­ent apps for the var­i­ous op­er­at­ing sys­tems, Android and </a:t>
            </a:r>
            <a:r>
              <a:rPr lang="en-US" dirty="0" err="1"/>
              <a:t>iOS</a:t>
            </a:r>
            <a:r>
              <a:rPr lang="en-US" dirty="0"/>
              <a:t>. </a:t>
            </a:r>
            <a:endParaRPr lang="en-US" dirty="0" smtClean="0"/>
          </a:p>
          <a:p>
            <a:r>
              <a:rPr lang="en-US" dirty="0" smtClean="0"/>
              <a:t>Furthermore</a:t>
            </a:r>
            <a:r>
              <a:rPr lang="en-US" dirty="0"/>
              <a:t>, the mar­ket­place re­quires ap­proval be­fore you can pub­lish it for users to down­load.</a:t>
            </a:r>
          </a:p>
          <a:p>
            <a:endParaRPr lang="en-US" dirty="0"/>
          </a:p>
          <a:p>
            <a:endParaRPr lang="en-US" dirty="0"/>
          </a:p>
        </p:txBody>
      </p:sp>
    </p:spTree>
    <p:extLst>
      <p:ext uri="{BB962C8B-B14F-4D97-AF65-F5344CB8AC3E}">
        <p14:creationId xmlns:p14="http://schemas.microsoft.com/office/powerpoint/2010/main" val="1517702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Organic reach and ease of dis­cov­er­abil­ity</a:t>
            </a:r>
            <a:br>
              <a:rPr lang="en-US" dirty="0"/>
            </a:br>
            <a:endParaRPr lang="en-US" dirty="0"/>
          </a:p>
        </p:txBody>
      </p:sp>
      <p:sp>
        <p:nvSpPr>
          <p:cNvPr id="3" name="Content Placeholder 2"/>
          <p:cNvSpPr>
            <a:spLocks noGrp="1"/>
          </p:cNvSpPr>
          <p:nvPr>
            <p:ph idx="1"/>
          </p:nvPr>
        </p:nvSpPr>
        <p:spPr/>
        <p:txBody>
          <a:bodyPr/>
          <a:lstStyle/>
          <a:p>
            <a:r>
              <a:rPr lang="en-US" dirty="0" smtClean="0"/>
              <a:t>Despite </a:t>
            </a:r>
            <a:r>
              <a:rPr lang="en-US" dirty="0"/>
              <a:t>the num­ber of users, mo­bile apps rely en­tirely on busi­ness­es’ ef­forts in let­ting their cus­tomers know about their app.</a:t>
            </a:r>
          </a:p>
          <a:p>
            <a:r>
              <a:rPr lang="en-US" dirty="0"/>
              <a:t>Some users as­sume that every busi­ness owns a mo­bile app. </a:t>
            </a:r>
            <a:endParaRPr lang="en-US" dirty="0" smtClean="0"/>
          </a:p>
          <a:p>
            <a:r>
              <a:rPr lang="en-US" dirty="0" smtClean="0"/>
              <a:t>Thus</a:t>
            </a:r>
            <a:r>
              <a:rPr lang="en-US" dirty="0"/>
              <a:t>, many of them will pos­si­bly check you out on the Play or App Store to see what they can ﬁnd. On the other hand, web apps are ranked or­gan­i­cally through web­site pages. </a:t>
            </a:r>
            <a:endParaRPr lang="en-US" dirty="0" smtClean="0"/>
          </a:p>
          <a:p>
            <a:r>
              <a:rPr lang="en-US" dirty="0" smtClean="0"/>
              <a:t>Therefore</a:t>
            </a:r>
            <a:r>
              <a:rPr lang="en-US" dirty="0"/>
              <a:t>, your SEO ef­fort will ben­e­ﬁt web apps over mo­bile apps</a:t>
            </a:r>
            <a:r>
              <a:rPr lang="en-US" dirty="0" smtClean="0"/>
              <a:t>.</a:t>
            </a:r>
          </a:p>
          <a:p>
            <a:r>
              <a:rPr lang="en-US" b="1" dirty="0"/>
              <a:t>What does SEO means?</a:t>
            </a:r>
          </a:p>
          <a:p>
            <a:r>
              <a:rPr lang="en-US" b="1" dirty="0"/>
              <a:t>Search Engine Optimization</a:t>
            </a:r>
          </a:p>
          <a:p>
            <a:r>
              <a:rPr lang="en-US" b="1" dirty="0"/>
              <a:t>SEO means Search Engine Optimization and is the process used to optimize a website's technical configuration, content relevance and link popularity so its pages can become easily findable, more relevant and popular towards user search queries, and as a consequence, search engines rank them better.</a:t>
            </a:r>
          </a:p>
          <a:p>
            <a:endParaRPr lang="en-US" dirty="0"/>
          </a:p>
          <a:p>
            <a:endParaRPr lang="en-US" dirty="0"/>
          </a:p>
        </p:txBody>
      </p:sp>
    </p:spTree>
    <p:extLst>
      <p:ext uri="{BB962C8B-B14F-4D97-AF65-F5344CB8AC3E}">
        <p14:creationId xmlns:p14="http://schemas.microsoft.com/office/powerpoint/2010/main" val="3510419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Privacy Concerns</a:t>
            </a:r>
            <a:br>
              <a:rPr lang="en-US" dirty="0"/>
            </a:br>
            <a:endParaRPr lang="en-US" dirty="0"/>
          </a:p>
        </p:txBody>
      </p:sp>
      <p:sp>
        <p:nvSpPr>
          <p:cNvPr id="3" name="Content Placeholder 2"/>
          <p:cNvSpPr>
            <a:spLocks noGrp="1"/>
          </p:cNvSpPr>
          <p:nvPr>
            <p:ph idx="1"/>
          </p:nvPr>
        </p:nvSpPr>
        <p:spPr/>
        <p:txBody>
          <a:bodyPr/>
          <a:lstStyle/>
          <a:p>
            <a:r>
              <a:rPr lang="en-US" dirty="0" smtClean="0"/>
              <a:t>With </a:t>
            </a:r>
            <a:r>
              <a:rPr lang="en-US" dirty="0"/>
              <a:t>cy­ber­crime grow­ing and the con­tin­u­ous aware­ness of the need for pri­vacy, many cus­tomers are con­scious of the apps they in­stall on their phones</a:t>
            </a:r>
            <a:r>
              <a:rPr lang="en-US" dirty="0" smtClean="0"/>
              <a:t>.</a:t>
            </a:r>
          </a:p>
          <a:p>
            <a:r>
              <a:rPr lang="en-US" dirty="0" smtClean="0"/>
              <a:t> </a:t>
            </a:r>
            <a:r>
              <a:rPr lang="en-US" dirty="0"/>
              <a:t>If users need to grant ac­cess to use some of your ap­pli­ca­tion fea­tures, they may be dis­cour­aged from in­stalling the app. </a:t>
            </a:r>
            <a:endParaRPr lang="en-US" dirty="0" smtClean="0"/>
          </a:p>
          <a:p>
            <a:r>
              <a:rPr lang="en-US" dirty="0" smtClean="0"/>
              <a:t>This </a:t>
            </a:r>
            <a:r>
              <a:rPr lang="en-US" dirty="0"/>
              <a:t>gives web apps an edge over na­tive apps.</a:t>
            </a:r>
          </a:p>
          <a:p>
            <a:endParaRPr lang="en-US" dirty="0"/>
          </a:p>
        </p:txBody>
      </p:sp>
    </p:spTree>
    <p:extLst>
      <p:ext uri="{BB962C8B-B14F-4D97-AF65-F5344CB8AC3E}">
        <p14:creationId xmlns:p14="http://schemas.microsoft.com/office/powerpoint/2010/main" val="831126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Budget</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apps are more bud­get-friendly com­pared to mo­bile apps. </a:t>
            </a:r>
            <a:endParaRPr lang="en-US" dirty="0" smtClean="0"/>
          </a:p>
          <a:p>
            <a:r>
              <a:rPr lang="en-US" dirty="0" smtClean="0"/>
              <a:t>If </a:t>
            </a:r>
            <a:r>
              <a:rPr lang="en-US" dirty="0"/>
              <a:t>your busi­ness seeks to </a:t>
            </a:r>
            <a:r>
              <a:rPr lang="en-US" dirty="0" smtClean="0"/>
              <a:t>minimize </a:t>
            </a:r>
            <a:r>
              <a:rPr lang="en-US" dirty="0"/>
              <a:t>ex­penses, a web app is a more cost-friendly choice</a:t>
            </a:r>
            <a:r>
              <a:rPr lang="en-US" dirty="0" smtClean="0"/>
              <a:t>.</a:t>
            </a:r>
          </a:p>
          <a:p>
            <a:r>
              <a:rPr lang="en-US" dirty="0" smtClean="0"/>
              <a:t> </a:t>
            </a:r>
            <a:r>
              <a:rPr lang="en-US" dirty="0"/>
              <a:t>However, you need to be care­ful not to </a:t>
            </a:r>
            <a:r>
              <a:rPr lang="en-US" dirty="0" smtClean="0"/>
              <a:t>priorities </a:t>
            </a:r>
            <a:r>
              <a:rPr lang="en-US" dirty="0"/>
              <a:t>bud­get over achiev­ing your busi­ness ob­jec­tives.</a:t>
            </a:r>
          </a:p>
          <a:p>
            <a:endParaRPr lang="en-US" dirty="0"/>
          </a:p>
        </p:txBody>
      </p:sp>
    </p:spTree>
    <p:extLst>
      <p:ext uri="{BB962C8B-B14F-4D97-AF65-F5344CB8AC3E}">
        <p14:creationId xmlns:p14="http://schemas.microsoft.com/office/powerpoint/2010/main" val="2545774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Adaptive Web Design</a:t>
            </a:r>
          </a:p>
        </p:txBody>
      </p:sp>
      <p:sp>
        <p:nvSpPr>
          <p:cNvPr id="3" name="Content Placeholder 2"/>
          <p:cNvSpPr>
            <a:spLocks noGrp="1"/>
          </p:cNvSpPr>
          <p:nvPr>
            <p:ph idx="1"/>
          </p:nvPr>
        </p:nvSpPr>
        <p:spPr/>
        <p:txBody>
          <a:bodyPr>
            <a:normAutofit lnSpcReduction="10000"/>
          </a:bodyPr>
          <a:lstStyle/>
          <a:p>
            <a:endParaRPr lang="en-US" b="1" dirty="0"/>
          </a:p>
          <a:p>
            <a:r>
              <a:rPr lang="en-US" dirty="0"/>
              <a:t>Adaptive web design is especially developed to adjust to size of browser or screen. In adaptive web designing, different website layouts are created to fit best to specific screen sizes of different devices. </a:t>
            </a:r>
          </a:p>
          <a:p>
            <a:r>
              <a:rPr lang="en-US" dirty="0"/>
              <a:t>Basically, two versions of websites are generally created, one is created for small screen i.e., mobile version and other one is created for large screen i.e., desktop version</a:t>
            </a:r>
            <a:r>
              <a:rPr lang="en-US" dirty="0" smtClean="0"/>
              <a:t>.</a:t>
            </a:r>
          </a:p>
          <a:p>
            <a:r>
              <a:rPr lang="en-US" dirty="0" smtClean="0"/>
              <a:t> </a:t>
            </a:r>
            <a:r>
              <a:rPr lang="en-US" dirty="0"/>
              <a:t>Mobile versions are used for smartphones, tablets, etc., and desktop versions are used for laptop, desktop. </a:t>
            </a:r>
            <a:endParaRPr lang="en-US" dirty="0" smtClean="0"/>
          </a:p>
          <a:p>
            <a:r>
              <a:rPr lang="en-US" dirty="0" smtClean="0"/>
              <a:t>Website </a:t>
            </a:r>
            <a:r>
              <a:rPr lang="en-US" dirty="0"/>
              <a:t>or server detect size of device screen and then choose website layout that fit best on device screen. </a:t>
            </a:r>
          </a:p>
          <a:p>
            <a:r>
              <a:rPr lang="en-US" dirty="0"/>
              <a:t>Choosing right website design will lead to better performance and positive result because different business has different needs and requirements. </a:t>
            </a:r>
            <a:endParaRPr lang="en-US" dirty="0" smtClean="0"/>
          </a:p>
          <a:p>
            <a:r>
              <a:rPr lang="en-US" dirty="0" smtClean="0"/>
              <a:t>Therefore</a:t>
            </a:r>
            <a:r>
              <a:rPr lang="en-US" dirty="0"/>
              <a:t>, before choosing any web design, determine what are your needs and web design can be beneficial or not. </a:t>
            </a:r>
          </a:p>
          <a:p>
            <a:endParaRPr lang="en-US" dirty="0"/>
          </a:p>
        </p:txBody>
      </p:sp>
    </p:spTree>
    <p:extLst>
      <p:ext uri="{BB962C8B-B14F-4D97-AF65-F5344CB8AC3E}">
        <p14:creationId xmlns:p14="http://schemas.microsoft.com/office/powerpoint/2010/main" val="4289120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10563648" cy="609600"/>
          </a:xfrm>
        </p:spPr>
        <p:txBody>
          <a:bodyPr/>
          <a:lstStyle/>
          <a:p>
            <a:r>
              <a:rPr lang="en-US" dirty="0"/>
              <a:t>There are several advantages and disadvantages of adaptive web design that can help in making decision. Some of them are given below:    </a:t>
            </a:r>
            <a:br>
              <a:rPr lang="en-US" dirty="0"/>
            </a:b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1612" y="1905000"/>
            <a:ext cx="6477000" cy="3962400"/>
          </a:xfrm>
          <a:prstGeom prst="rect">
            <a:avLst/>
          </a:prstGeom>
          <a:noFill/>
          <a:ln>
            <a:noFill/>
          </a:ln>
        </p:spPr>
      </p:pic>
    </p:spTree>
    <p:extLst>
      <p:ext uri="{BB962C8B-B14F-4D97-AF65-F5344CB8AC3E}">
        <p14:creationId xmlns:p14="http://schemas.microsoft.com/office/powerpoint/2010/main" val="3599522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advantages of adaptive web design</a:t>
            </a:r>
          </a:p>
        </p:txBody>
      </p:sp>
      <p:sp>
        <p:nvSpPr>
          <p:cNvPr id="3" name="Content Placeholder 2"/>
          <p:cNvSpPr>
            <a:spLocks noGrp="1"/>
          </p:cNvSpPr>
          <p:nvPr>
            <p:ph idx="1"/>
          </p:nvPr>
        </p:nvSpPr>
        <p:spPr/>
        <p:txBody>
          <a:bodyPr>
            <a:normAutofit/>
          </a:bodyPr>
          <a:lstStyle/>
          <a:p>
            <a:pPr lvl="0"/>
            <a:r>
              <a:rPr lang="en-US" b="1" dirty="0"/>
              <a:t>Targeted for each user: </a:t>
            </a:r>
            <a:r>
              <a:rPr lang="en-US" dirty="0"/>
              <a:t>Adaptive web design create different versions of website for different devices for increasing user experience at individual devices. </a:t>
            </a:r>
            <a:endParaRPr lang="en-US" dirty="0" smtClean="0"/>
          </a:p>
          <a:p>
            <a:pPr lvl="0"/>
            <a:r>
              <a:rPr lang="en-US" dirty="0" smtClean="0"/>
              <a:t>On </a:t>
            </a:r>
            <a:r>
              <a:rPr lang="en-US" dirty="0"/>
              <a:t>each device, users should have a positive experience. In this web design, one can customize and change page content, layout to best fit screen and improve user experience.</a:t>
            </a:r>
            <a:br>
              <a:rPr lang="en-US" dirty="0"/>
            </a:br>
            <a:r>
              <a:rPr lang="en-US" dirty="0"/>
              <a:t> </a:t>
            </a:r>
          </a:p>
          <a:p>
            <a:pPr lvl="0"/>
            <a:r>
              <a:rPr lang="en-US" b="1" dirty="0"/>
              <a:t>Increase load time: </a:t>
            </a:r>
            <a:r>
              <a:rPr lang="en-US" dirty="0"/>
              <a:t>Adaptive web design create different layout for different devices and display features that are best for specific website. </a:t>
            </a:r>
            <a:endParaRPr lang="en-US" dirty="0" smtClean="0"/>
          </a:p>
          <a:p>
            <a:pPr lvl="0"/>
            <a:r>
              <a:rPr lang="en-US" dirty="0" smtClean="0"/>
              <a:t>Whenever </a:t>
            </a:r>
            <a:r>
              <a:rPr lang="en-US" dirty="0"/>
              <a:t>user load website on their device, then layout that fit best on device screen gets loaded</a:t>
            </a:r>
            <a:r>
              <a:rPr lang="en-US" dirty="0" smtClean="0"/>
              <a:t>.</a:t>
            </a:r>
          </a:p>
          <a:p>
            <a:pPr lvl="0"/>
            <a:r>
              <a:rPr lang="en-US" dirty="0" smtClean="0"/>
              <a:t> </a:t>
            </a:r>
            <a:r>
              <a:rPr lang="en-US" dirty="0"/>
              <a:t>This increase loading speed as traffic is decreased. </a:t>
            </a:r>
            <a:endParaRPr lang="en-US" dirty="0" smtClean="0"/>
          </a:p>
          <a:p>
            <a:pPr lvl="0"/>
            <a:r>
              <a:rPr lang="en-US" dirty="0" smtClean="0"/>
              <a:t>Even</a:t>
            </a:r>
            <a:r>
              <a:rPr lang="en-US" dirty="0"/>
              <a:t>, server detect device size and then provide layout that will fit best on device screen</a:t>
            </a:r>
            <a:r>
              <a:rPr lang="en-US" dirty="0" smtClean="0"/>
              <a:t>.</a:t>
            </a:r>
          </a:p>
          <a:p>
            <a:pPr lvl="0"/>
            <a:r>
              <a:rPr lang="en-US" dirty="0" smtClean="0"/>
              <a:t> </a:t>
            </a:r>
            <a:r>
              <a:rPr lang="en-US" dirty="0"/>
              <a:t>It provides high resolution graphics only when it detects high-density screen.</a:t>
            </a:r>
            <a:br>
              <a:rPr lang="en-US" dirty="0"/>
            </a:br>
            <a:r>
              <a:rPr lang="en-US" dirty="0"/>
              <a:t> </a:t>
            </a:r>
          </a:p>
          <a:p>
            <a:endParaRPr lang="en-US" dirty="0"/>
          </a:p>
        </p:txBody>
      </p:sp>
    </p:spTree>
    <p:extLst>
      <p:ext uri="{BB962C8B-B14F-4D97-AF65-F5344CB8AC3E}">
        <p14:creationId xmlns:p14="http://schemas.microsoft.com/office/powerpoint/2010/main" val="35107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can further be divided into 3 categories:</a:t>
            </a:r>
            <a:br>
              <a:rPr lang="en-US" dirty="0"/>
            </a:br>
            <a:endParaRPr lang="en-US" dirty="0"/>
          </a:p>
        </p:txBody>
      </p:sp>
      <p:sp>
        <p:nvSpPr>
          <p:cNvPr id="3" name="Content Placeholder 2"/>
          <p:cNvSpPr>
            <a:spLocks noGrp="1"/>
          </p:cNvSpPr>
          <p:nvPr>
            <p:ph idx="1"/>
          </p:nvPr>
        </p:nvSpPr>
        <p:spPr/>
        <p:txBody>
          <a:bodyPr/>
          <a:lstStyle/>
          <a:p>
            <a:pPr lvl="0"/>
            <a:r>
              <a:rPr lang="en-US" b="1" dirty="0" smtClean="0"/>
              <a:t>Front-End </a:t>
            </a:r>
            <a:r>
              <a:rPr lang="en-US" b="1" dirty="0"/>
              <a:t>Web Development:</a:t>
            </a:r>
            <a:r>
              <a:rPr lang="en-US" dirty="0"/>
              <a:t> It involves designing the webpage i.e. how the website looks, inserting the content as well as specifying different navigation.</a:t>
            </a:r>
          </a:p>
          <a:p>
            <a:pPr lvl="0"/>
            <a:r>
              <a:rPr lang="en-US" b="1" dirty="0"/>
              <a:t>Back-End Web Development: </a:t>
            </a:r>
            <a:r>
              <a:rPr lang="en-US" dirty="0"/>
              <a:t>It involves dealing with the database and server-side programming. It basically maintains all the data that is being entered and processes the data to display the output to the users.</a:t>
            </a:r>
          </a:p>
          <a:p>
            <a:pPr lvl="0"/>
            <a:r>
              <a:rPr lang="en-US" b="1" dirty="0"/>
              <a:t>Full Stack Web Development: </a:t>
            </a:r>
            <a:r>
              <a:rPr lang="en-US" dirty="0"/>
              <a:t>It is a combination of front end development as well as back end development. </a:t>
            </a:r>
            <a:endParaRPr lang="en-US" dirty="0" smtClean="0"/>
          </a:p>
          <a:p>
            <a:pPr lvl="0"/>
            <a:r>
              <a:rPr lang="en-US" dirty="0" smtClean="0"/>
              <a:t>The </a:t>
            </a:r>
            <a:r>
              <a:rPr lang="en-US" dirty="0"/>
              <a:t>full stack developer takes care of the designing of the websites as well as maintaining and processing the data entered.</a:t>
            </a:r>
          </a:p>
          <a:p>
            <a:r>
              <a:rPr lang="en-US" dirty="0"/>
              <a:t>Android Development involving the designing of mobile applications</a:t>
            </a:r>
            <a:r>
              <a:rPr lang="en-US" dirty="0" smtClean="0"/>
              <a:t>.</a:t>
            </a:r>
          </a:p>
          <a:p>
            <a:r>
              <a:rPr lang="en-US" dirty="0" smtClean="0"/>
              <a:t> </a:t>
            </a:r>
            <a:r>
              <a:rPr lang="en-US" dirty="0"/>
              <a:t>Here the developer is required to build the applications for android devices. In general, the most popular languages used for android development are Java and </a:t>
            </a:r>
            <a:r>
              <a:rPr lang="en-US" dirty="0" err="1"/>
              <a:t>Kotlin</a:t>
            </a:r>
            <a:r>
              <a:rPr lang="en-US" dirty="0"/>
              <a:t>.</a:t>
            </a:r>
          </a:p>
          <a:p>
            <a:endParaRPr lang="en-US" dirty="0"/>
          </a:p>
        </p:txBody>
      </p:sp>
    </p:spTree>
    <p:extLst>
      <p:ext uri="{BB962C8B-B14F-4D97-AF65-F5344CB8AC3E}">
        <p14:creationId xmlns:p14="http://schemas.microsoft.com/office/powerpoint/2010/main" val="3458989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advantages of adaptive web design</a:t>
            </a:r>
          </a:p>
        </p:txBody>
      </p:sp>
      <p:sp>
        <p:nvSpPr>
          <p:cNvPr id="3" name="Content Placeholder 2"/>
          <p:cNvSpPr>
            <a:spLocks noGrp="1"/>
          </p:cNvSpPr>
          <p:nvPr>
            <p:ph idx="1"/>
          </p:nvPr>
        </p:nvSpPr>
        <p:spPr/>
        <p:txBody>
          <a:bodyPr>
            <a:normAutofit fontScale="92500" lnSpcReduction="10000"/>
          </a:bodyPr>
          <a:lstStyle/>
          <a:p>
            <a:pPr lvl="0"/>
            <a:r>
              <a:rPr lang="en-US" b="1" dirty="0"/>
              <a:t>Reusable existing websites: </a:t>
            </a:r>
            <a:r>
              <a:rPr lang="en-US" dirty="0"/>
              <a:t>Some of complex websites are developed using legacy code i.e., source code written using outdated technology or is no longer supported and is incomprehensible</a:t>
            </a:r>
            <a:r>
              <a:rPr lang="en-US" dirty="0" smtClean="0"/>
              <a:t>.</a:t>
            </a:r>
          </a:p>
          <a:p>
            <a:pPr lvl="0"/>
            <a:r>
              <a:rPr lang="en-US" dirty="0" smtClean="0"/>
              <a:t> </a:t>
            </a:r>
            <a:r>
              <a:rPr lang="en-US" dirty="0"/>
              <a:t>Adaptive websites have different versions of layout for different devices. </a:t>
            </a:r>
            <a:endParaRPr lang="en-US" dirty="0" smtClean="0"/>
          </a:p>
          <a:p>
            <a:pPr lvl="0"/>
            <a:r>
              <a:rPr lang="en-US" dirty="0" smtClean="0"/>
              <a:t>So</a:t>
            </a:r>
            <a:r>
              <a:rPr lang="en-US" dirty="0"/>
              <a:t>, if one wants to change or update something, then they do not need to go back to drawing board and again re-code existing website from starting point.</a:t>
            </a:r>
            <a:br>
              <a:rPr lang="en-US" dirty="0"/>
            </a:br>
            <a:r>
              <a:rPr lang="en-US" dirty="0"/>
              <a:t> </a:t>
            </a:r>
          </a:p>
          <a:p>
            <a:pPr lvl="0"/>
            <a:r>
              <a:rPr lang="en-US" b="1" dirty="0"/>
              <a:t>Advertising monetization:</a:t>
            </a:r>
            <a:r>
              <a:rPr lang="en-US" dirty="0"/>
              <a:t> Monetizing websites with ads will only lead to more money and give more opportunities for earning</a:t>
            </a:r>
            <a:r>
              <a:rPr lang="en-US" dirty="0" smtClean="0"/>
              <a:t>.</a:t>
            </a:r>
          </a:p>
          <a:p>
            <a:pPr lvl="0"/>
            <a:r>
              <a:rPr lang="en-US" dirty="0" smtClean="0"/>
              <a:t> </a:t>
            </a:r>
            <a:r>
              <a:rPr lang="en-US" dirty="0"/>
              <a:t>Adaptive website is the best way to optimize advertise options as adaptive websites are designed to fit best on device it is viewed on. </a:t>
            </a:r>
            <a:endParaRPr lang="en-US" dirty="0" smtClean="0"/>
          </a:p>
          <a:p>
            <a:pPr lvl="0"/>
            <a:r>
              <a:rPr lang="en-US" dirty="0" smtClean="0"/>
              <a:t>There </a:t>
            </a:r>
            <a:r>
              <a:rPr lang="en-US" dirty="0"/>
              <a:t>is no need to chan5ge or replace ratio of banners, images, etc., for smaller resolutions to display best on screen because smaller versions of websites are available.</a:t>
            </a:r>
          </a:p>
          <a:p>
            <a:r>
              <a:rPr lang="en-US" b="1" dirty="0"/>
              <a:t>Ad monetization is the practice of taking the existing traffic you drive to your website or digital property and monetizing that traffic by presenting advertisements to those viewers in exchange for payment from advertisers.</a:t>
            </a:r>
          </a:p>
        </p:txBody>
      </p:sp>
    </p:spTree>
    <p:extLst>
      <p:ext uri="{BB962C8B-B14F-4D97-AF65-F5344CB8AC3E}">
        <p14:creationId xmlns:p14="http://schemas.microsoft.com/office/powerpoint/2010/main" val="4693009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a:t>
            </a:r>
            <a:r>
              <a:rPr lang="en-US" dirty="0" smtClean="0"/>
              <a:t>disadvantages </a:t>
            </a:r>
            <a:r>
              <a:rPr lang="en-US" dirty="0"/>
              <a:t>of adaptive web design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0612" y="1981200"/>
            <a:ext cx="7696200" cy="3448050"/>
          </a:xfrm>
          <a:prstGeom prst="rect">
            <a:avLst/>
          </a:prstGeom>
          <a:noFill/>
          <a:ln>
            <a:noFill/>
          </a:ln>
        </p:spPr>
      </p:pic>
    </p:spTree>
    <p:extLst>
      <p:ext uri="{BB962C8B-B14F-4D97-AF65-F5344CB8AC3E}">
        <p14:creationId xmlns:p14="http://schemas.microsoft.com/office/powerpoint/2010/main" val="348400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762000"/>
          </a:xfrm>
        </p:spPr>
        <p:txBody>
          <a:bodyPr/>
          <a:lstStyle/>
          <a:p>
            <a:r>
              <a:rPr lang="en-US" dirty="0"/>
              <a:t>Several disadvantages of adaptive web design</a:t>
            </a:r>
          </a:p>
        </p:txBody>
      </p:sp>
      <p:sp>
        <p:nvSpPr>
          <p:cNvPr id="3" name="Content Placeholder 2"/>
          <p:cNvSpPr>
            <a:spLocks noGrp="1"/>
          </p:cNvSpPr>
          <p:nvPr>
            <p:ph idx="1"/>
          </p:nvPr>
        </p:nvSpPr>
        <p:spPr>
          <a:xfrm>
            <a:off x="1218882" y="1371600"/>
            <a:ext cx="10665222" cy="4876800"/>
          </a:xfrm>
        </p:spPr>
        <p:txBody>
          <a:bodyPr>
            <a:normAutofit lnSpcReduction="10000"/>
          </a:bodyPr>
          <a:lstStyle/>
          <a:p>
            <a:pPr lvl="0"/>
            <a:r>
              <a:rPr lang="en-US" b="1" dirty="0"/>
              <a:t>Labor intensive to create:</a:t>
            </a:r>
            <a:r>
              <a:rPr lang="en-US" dirty="0"/>
              <a:t> Adaptive web design are not easy to create. </a:t>
            </a:r>
            <a:endParaRPr lang="en-US" dirty="0" smtClean="0"/>
          </a:p>
          <a:p>
            <a:pPr lvl="0"/>
            <a:r>
              <a:rPr lang="en-US" dirty="0" smtClean="0"/>
              <a:t>It </a:t>
            </a:r>
            <a:r>
              <a:rPr lang="en-US" dirty="0"/>
              <a:t>requires great thinking skills and more labors to create. </a:t>
            </a:r>
            <a:endParaRPr lang="en-US" dirty="0" smtClean="0"/>
          </a:p>
          <a:p>
            <a:pPr lvl="0"/>
            <a:r>
              <a:rPr lang="en-US" dirty="0" smtClean="0"/>
              <a:t>Adaptive </a:t>
            </a:r>
            <a:r>
              <a:rPr lang="en-US" dirty="0"/>
              <a:t>web design requires more time and effort as different website layouts are created to best fit on screen. </a:t>
            </a:r>
            <a:endParaRPr lang="en-US" dirty="0" smtClean="0"/>
          </a:p>
          <a:p>
            <a:pPr lvl="0"/>
            <a:r>
              <a:rPr lang="en-US" dirty="0" smtClean="0"/>
              <a:t>Different </a:t>
            </a:r>
            <a:r>
              <a:rPr lang="en-US" dirty="0"/>
              <a:t>website layout means different html code, and more will be code, then more will be labors required to develop it.</a:t>
            </a:r>
            <a:br>
              <a:rPr lang="en-US" dirty="0"/>
            </a:br>
            <a:r>
              <a:rPr lang="en-US" dirty="0"/>
              <a:t> </a:t>
            </a:r>
          </a:p>
          <a:p>
            <a:pPr lvl="0"/>
            <a:r>
              <a:rPr lang="en-US" b="1" dirty="0"/>
              <a:t>Harder to maintain and is complex: </a:t>
            </a:r>
            <a:r>
              <a:rPr lang="en-US" dirty="0"/>
              <a:t>Adaptive websites are not easy to maintain as it is not easy to maintain all website versions at same level. </a:t>
            </a:r>
            <a:endParaRPr lang="en-US" dirty="0" smtClean="0"/>
          </a:p>
          <a:p>
            <a:pPr lvl="0"/>
            <a:r>
              <a:rPr lang="en-US" dirty="0" smtClean="0"/>
              <a:t>One </a:t>
            </a:r>
            <a:r>
              <a:rPr lang="en-US" dirty="0"/>
              <a:t>has to update and maintain each version of website individually whenever required.</a:t>
            </a:r>
            <a:br>
              <a:rPr lang="en-US" dirty="0"/>
            </a:br>
            <a:r>
              <a:rPr lang="en-US" dirty="0"/>
              <a:t> </a:t>
            </a:r>
          </a:p>
          <a:p>
            <a:pPr lvl="0"/>
            <a:r>
              <a:rPr lang="en-US" b="1" dirty="0"/>
              <a:t>Expensive: </a:t>
            </a:r>
            <a:r>
              <a:rPr lang="en-US" dirty="0"/>
              <a:t>Adaptive web design is labor intensive I.e., requires a greater number of developers or labors to create it and also requires a lot of budgets to handle complexity</a:t>
            </a:r>
            <a:r>
              <a:rPr lang="en-US" dirty="0" smtClean="0"/>
              <a:t>.</a:t>
            </a:r>
          </a:p>
          <a:p>
            <a:pPr lvl="0"/>
            <a:r>
              <a:rPr lang="en-US" dirty="0" smtClean="0"/>
              <a:t> </a:t>
            </a:r>
            <a:r>
              <a:rPr lang="en-US" dirty="0"/>
              <a:t>Adaptive design is complex and complicated and therefore it is expensive. It is more expensive to build and maintain.</a:t>
            </a:r>
          </a:p>
          <a:p>
            <a:endParaRPr lang="en-US" dirty="0"/>
          </a:p>
        </p:txBody>
      </p:sp>
    </p:spTree>
    <p:extLst>
      <p:ext uri="{BB962C8B-B14F-4D97-AF65-F5344CB8AC3E}">
        <p14:creationId xmlns:p14="http://schemas.microsoft.com/office/powerpoint/2010/main" val="34485946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responsive design and adaptive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earlier times, web designers design the user interface of the website by considering the size of the desktop</a:t>
            </a:r>
            <a:r>
              <a:rPr lang="en-US" dirty="0" smtClean="0"/>
              <a:t>.</a:t>
            </a:r>
          </a:p>
          <a:p>
            <a:r>
              <a:rPr lang="en-US" dirty="0" smtClean="0"/>
              <a:t> </a:t>
            </a:r>
            <a:r>
              <a:rPr lang="en-US" dirty="0"/>
              <a:t>but nowadays we use websites for Mobile, Tablet, laptops, Wearable devices, and many more devices so the size of the screen differs for each device. </a:t>
            </a:r>
            <a:endParaRPr lang="en-US" dirty="0" smtClean="0"/>
          </a:p>
          <a:p>
            <a:r>
              <a:rPr lang="en-US" dirty="0" smtClean="0"/>
              <a:t>Considering </a:t>
            </a:r>
            <a:r>
              <a:rPr lang="en-US" dirty="0"/>
              <a:t>these things in mind web designer wants to design a user interface in such a way that it works properly and fully functionally on all types of devices. </a:t>
            </a:r>
            <a:endParaRPr lang="en-US" dirty="0" smtClean="0"/>
          </a:p>
          <a:p>
            <a:r>
              <a:rPr lang="en-US" dirty="0" smtClean="0"/>
              <a:t>So </a:t>
            </a:r>
            <a:r>
              <a:rPr lang="en-US" dirty="0"/>
              <a:t>Responsive Design and Adaptive Design come into play, Both provide a better user interface for all types of devices but both follow a different path.</a:t>
            </a:r>
          </a:p>
          <a:p>
            <a:endParaRPr lang="en-US" dirty="0"/>
          </a:p>
        </p:txBody>
      </p:sp>
    </p:spTree>
    <p:extLst>
      <p:ext uri="{BB962C8B-B14F-4D97-AF65-F5344CB8AC3E}">
        <p14:creationId xmlns:p14="http://schemas.microsoft.com/office/powerpoint/2010/main" val="591463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design web designers design the user interface of a website in such a manner that whatever device you are using you can access comfortably web page</a:t>
            </a:r>
            <a:r>
              <a:rPr lang="en-US" dirty="0" smtClean="0"/>
              <a:t>.</a:t>
            </a:r>
          </a:p>
          <a:p>
            <a:r>
              <a:rPr lang="en-US" dirty="0" smtClean="0"/>
              <a:t> </a:t>
            </a:r>
            <a:r>
              <a:rPr lang="en-US" dirty="0"/>
              <a:t>if we use a web page on the laptop then it splits into a large view but if you use the same web page on mobile then it synchronizes itself. </a:t>
            </a:r>
            <a:endParaRPr lang="en-US" dirty="0" smtClean="0"/>
          </a:p>
          <a:p>
            <a:r>
              <a:rPr lang="en-US" dirty="0" smtClean="0"/>
              <a:t>web </a:t>
            </a:r>
            <a:r>
              <a:rPr lang="en-US" dirty="0"/>
              <a:t>designers simply design it by using only HTML &amp; CSS. designer works with the developer for a better user experience.</a:t>
            </a:r>
          </a:p>
          <a:p>
            <a:endParaRPr lang="en-US" dirty="0"/>
          </a:p>
        </p:txBody>
      </p:sp>
    </p:spTree>
    <p:extLst>
      <p:ext uri="{BB962C8B-B14F-4D97-AF65-F5344CB8AC3E}">
        <p14:creationId xmlns:p14="http://schemas.microsoft.com/office/powerpoint/2010/main" val="42901077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Design:</a:t>
            </a:r>
            <a:br>
              <a:rPr lang="en-US" dirty="0"/>
            </a:b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5812" y="1752600"/>
            <a:ext cx="8305800" cy="3962400"/>
          </a:xfrm>
          <a:prstGeom prst="rect">
            <a:avLst/>
          </a:prstGeom>
          <a:noFill/>
          <a:ln>
            <a:noFill/>
          </a:ln>
        </p:spPr>
      </p:pic>
    </p:spTree>
    <p:extLst>
      <p:ext uri="{BB962C8B-B14F-4D97-AF65-F5344CB8AC3E}">
        <p14:creationId xmlns:p14="http://schemas.microsoft.com/office/powerpoint/2010/main" val="659089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Design: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design web designers design the user interface of a website in such a manner that it creates different layouts of the web page for the different devices. </a:t>
            </a:r>
            <a:endParaRPr lang="en-US" dirty="0" smtClean="0"/>
          </a:p>
          <a:p>
            <a:r>
              <a:rPr lang="en-US" dirty="0" smtClean="0"/>
              <a:t>so </a:t>
            </a:r>
            <a:r>
              <a:rPr lang="en-US" dirty="0"/>
              <a:t>based on the screen size of the device it loads the layout of the page. it creates the different layouts for different devices like screen size as for 320px, 480px, 760px, 960px, 1200px, 1600px. </a:t>
            </a:r>
            <a:endParaRPr lang="en-US" dirty="0" smtClean="0"/>
          </a:p>
          <a:p>
            <a:r>
              <a:rPr lang="en-US" dirty="0" smtClean="0"/>
              <a:t>for </a:t>
            </a:r>
            <a:r>
              <a:rPr lang="en-US" dirty="0"/>
              <a:t>different sizes of mobile screens, tablet screens, and many more devices it depicts the size of layouts of the screen and displays the content of the page. web designers have to work more because they have to develop six different pages.</a:t>
            </a:r>
          </a:p>
          <a:p>
            <a:endParaRPr lang="en-US" dirty="0"/>
          </a:p>
        </p:txBody>
      </p:sp>
    </p:spTree>
    <p:extLst>
      <p:ext uri="{BB962C8B-B14F-4D97-AF65-F5344CB8AC3E}">
        <p14:creationId xmlns:p14="http://schemas.microsoft.com/office/powerpoint/2010/main" val="3563801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Design: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5812" y="1752600"/>
            <a:ext cx="8382000" cy="3886200"/>
          </a:xfrm>
          <a:prstGeom prst="rect">
            <a:avLst/>
          </a:prstGeom>
          <a:noFill/>
          <a:ln>
            <a:noFill/>
          </a:ln>
        </p:spPr>
      </p:pic>
    </p:spTree>
    <p:extLst>
      <p:ext uri="{BB962C8B-B14F-4D97-AF65-F5344CB8AC3E}">
        <p14:creationId xmlns:p14="http://schemas.microsoft.com/office/powerpoint/2010/main" val="829617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81000"/>
            <a:ext cx="10563648" cy="4572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70501374"/>
              </p:ext>
            </p:extLst>
          </p:nvPr>
        </p:nvGraphicFramePr>
        <p:xfrm>
          <a:off x="1979612" y="990600"/>
          <a:ext cx="9752012" cy="4663440"/>
        </p:xfrm>
        <a:graphic>
          <a:graphicData uri="http://schemas.openxmlformats.org/drawingml/2006/table">
            <a:tbl>
              <a:tblPr firstRow="1" bandRow="1">
                <a:tableStyleId>{5C22544A-7EE6-4342-B048-85BDC9FD1C3A}</a:tableStyleId>
              </a:tblPr>
              <a:tblGrid>
                <a:gridCol w="1322429">
                  <a:extLst>
                    <a:ext uri="{9D8B030D-6E8A-4147-A177-3AD203B41FA5}">
                      <a16:colId xmlns:a16="http://schemas.microsoft.com/office/drawing/2014/main" val="20000"/>
                    </a:ext>
                  </a:extLst>
                </a:gridCol>
                <a:gridCol w="3832288">
                  <a:extLst>
                    <a:ext uri="{9D8B030D-6E8A-4147-A177-3AD203B41FA5}">
                      <a16:colId xmlns:a16="http://schemas.microsoft.com/office/drawing/2014/main" val="20001"/>
                    </a:ext>
                  </a:extLst>
                </a:gridCol>
                <a:gridCol w="4597295">
                  <a:extLst>
                    <a:ext uri="{9D8B030D-6E8A-4147-A177-3AD203B41FA5}">
                      <a16:colId xmlns:a16="http://schemas.microsoft.com/office/drawing/2014/main" val="20002"/>
                    </a:ext>
                  </a:extLst>
                </a:gridCol>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extLst>
                  <a:ext uri="{0D108BD9-81ED-4DB2-BD59-A6C34878D82A}">
                    <a16:rowId xmlns:a16="http://schemas.microsoft.com/office/drawing/2014/main" val="10000"/>
                  </a:ext>
                </a:extLst>
              </a:tr>
              <a:tr h="601980">
                <a:tc>
                  <a:txBody>
                    <a:bodyPr/>
                    <a:lstStyle/>
                    <a:p>
                      <a:r>
                        <a:rPr lang="en-US" dirty="0" smtClean="0"/>
                        <a:t>1</a:t>
                      </a:r>
                      <a:endParaRPr lang="en-US" dirty="0"/>
                    </a:p>
                  </a:txBody>
                  <a:tcPr/>
                </a:tc>
                <a:tc>
                  <a:txBody>
                    <a:bodyPr/>
                    <a:lstStyle/>
                    <a:p>
                      <a:r>
                        <a:rPr lang="en-US" sz="1800" kern="1200" dirty="0" smtClean="0">
                          <a:solidFill>
                            <a:schemeClr val="dk1"/>
                          </a:solidFill>
                          <a:effectLst/>
                          <a:latin typeface="+mn-lt"/>
                          <a:ea typeface="+mn-ea"/>
                          <a:cs typeface="+mn-cs"/>
                        </a:rPr>
                        <a:t>It adjusts its content and width according to the device.</a:t>
                      </a:r>
                      <a:endParaRPr lang="en-US" dirty="0"/>
                    </a:p>
                  </a:txBody>
                  <a:tcPr/>
                </a:tc>
                <a:tc>
                  <a:txBody>
                    <a:bodyPr/>
                    <a:lstStyle/>
                    <a:p>
                      <a:r>
                        <a:rPr lang="en-US" sz="1800" kern="1200" dirty="0" smtClean="0">
                          <a:solidFill>
                            <a:schemeClr val="dk1"/>
                          </a:solidFill>
                          <a:effectLst/>
                          <a:latin typeface="+mn-lt"/>
                          <a:ea typeface="+mn-ea"/>
                          <a:cs typeface="+mn-cs"/>
                        </a:rPr>
                        <a:t>According to the device, it loads the content of the web page that was already designed.</a:t>
                      </a:r>
                      <a:endParaRPr lang="en-US" dirty="0"/>
                    </a:p>
                  </a:txBody>
                  <a:tcPr/>
                </a:tc>
                <a:extLst>
                  <a:ext uri="{0D108BD9-81ED-4DB2-BD59-A6C34878D82A}">
                    <a16:rowId xmlns:a16="http://schemas.microsoft.com/office/drawing/2014/main" val="10001"/>
                  </a:ext>
                </a:extLst>
              </a:tr>
              <a:tr h="859971">
                <a:tc>
                  <a:txBody>
                    <a:bodyPr/>
                    <a:lstStyle/>
                    <a:p>
                      <a:r>
                        <a:rPr lang="en-US" dirty="0" smtClean="0"/>
                        <a:t>2</a:t>
                      </a:r>
                      <a:endParaRPr lang="en-US" dirty="0"/>
                    </a:p>
                  </a:txBody>
                  <a:tcPr/>
                </a:tc>
                <a:tc>
                  <a:txBody>
                    <a:bodyPr/>
                    <a:lstStyle/>
                    <a:p>
                      <a:r>
                        <a:rPr lang="en-US" sz="1800" kern="1200" dirty="0" smtClean="0">
                          <a:solidFill>
                            <a:schemeClr val="dk1"/>
                          </a:solidFill>
                          <a:effectLst/>
                          <a:latin typeface="+mn-lt"/>
                          <a:ea typeface="+mn-ea"/>
                          <a:cs typeface="+mn-cs"/>
                        </a:rPr>
                        <a:t>Designers have to work less because they have to create the single layout of the page designers.</a:t>
                      </a:r>
                      <a:endParaRPr lang="en-US" dirty="0"/>
                    </a:p>
                  </a:txBody>
                  <a:tcPr/>
                </a:tc>
                <a:tc>
                  <a:txBody>
                    <a:bodyPr/>
                    <a:lstStyle/>
                    <a:p>
                      <a:r>
                        <a:rPr lang="en-US" sz="1800" kern="1200" dirty="0" smtClean="0">
                          <a:solidFill>
                            <a:schemeClr val="dk1"/>
                          </a:solidFill>
                          <a:effectLst/>
                          <a:latin typeface="+mn-lt"/>
                          <a:ea typeface="+mn-ea"/>
                          <a:cs typeface="+mn-cs"/>
                        </a:rPr>
                        <a:t>Designers have to work more because they have to create six different versions of the site to handle different screen sizes.</a:t>
                      </a:r>
                      <a:endParaRPr lang="en-US" dirty="0"/>
                    </a:p>
                  </a:txBody>
                  <a:tcPr/>
                </a:tc>
                <a:extLst>
                  <a:ext uri="{0D108BD9-81ED-4DB2-BD59-A6C34878D82A}">
                    <a16:rowId xmlns:a16="http://schemas.microsoft.com/office/drawing/2014/main" val="10002"/>
                  </a:ext>
                </a:extLst>
              </a:tr>
              <a:tr h="859971">
                <a:tc>
                  <a:txBody>
                    <a:bodyPr/>
                    <a:lstStyle/>
                    <a:p>
                      <a:r>
                        <a:rPr lang="en-US" dirty="0" smtClean="0"/>
                        <a:t>3</a:t>
                      </a:r>
                      <a:endParaRPr lang="en-US" dirty="0"/>
                    </a:p>
                  </a:txBody>
                  <a:tcPr/>
                </a:tc>
                <a:tc>
                  <a:txBody>
                    <a:bodyPr/>
                    <a:lstStyle/>
                    <a:p>
                      <a:r>
                        <a:rPr lang="en-US" sz="1800" kern="1200" dirty="0" smtClean="0">
                          <a:solidFill>
                            <a:schemeClr val="dk1"/>
                          </a:solidFill>
                          <a:effectLst/>
                          <a:latin typeface="+mn-lt"/>
                          <a:ea typeface="+mn-ea"/>
                          <a:cs typeface="+mn-cs"/>
                        </a:rPr>
                        <a:t>If there is any new layout of the screen comes into the market, the content is adjusted according to them.</a:t>
                      </a:r>
                      <a:endParaRPr lang="en-US" dirty="0"/>
                    </a:p>
                  </a:txBody>
                  <a:tcPr/>
                </a:tc>
                <a:tc>
                  <a:txBody>
                    <a:bodyPr/>
                    <a:lstStyle/>
                    <a:p>
                      <a:r>
                        <a:rPr lang="en-US" sz="1800" kern="1200" dirty="0" smtClean="0">
                          <a:solidFill>
                            <a:schemeClr val="dk1"/>
                          </a:solidFill>
                          <a:effectLst/>
                          <a:latin typeface="+mn-lt"/>
                          <a:ea typeface="+mn-ea"/>
                          <a:cs typeface="+mn-cs"/>
                        </a:rPr>
                        <a:t>Designers have to develop a completely new page if the new layout of the screen has come into the market.</a:t>
                      </a:r>
                      <a:endParaRPr lang="en-US" dirty="0"/>
                    </a:p>
                  </a:txBody>
                  <a:tcPr/>
                </a:tc>
                <a:extLst>
                  <a:ext uri="{0D108BD9-81ED-4DB2-BD59-A6C34878D82A}">
                    <a16:rowId xmlns:a16="http://schemas.microsoft.com/office/drawing/2014/main" val="10003"/>
                  </a:ext>
                </a:extLst>
              </a:tr>
              <a:tr h="601980">
                <a:tc>
                  <a:txBody>
                    <a:bodyPr/>
                    <a:lstStyle/>
                    <a:p>
                      <a:r>
                        <a:rPr lang="en-US" dirty="0" smtClean="0"/>
                        <a:t>4</a:t>
                      </a:r>
                      <a:endParaRPr lang="en-US" dirty="0"/>
                    </a:p>
                  </a:txBody>
                  <a:tcPr/>
                </a:tc>
                <a:tc>
                  <a:txBody>
                    <a:bodyPr/>
                    <a:lstStyle/>
                    <a:p>
                      <a:r>
                        <a:rPr lang="en-US" sz="1800" kern="1200" dirty="0" smtClean="0">
                          <a:solidFill>
                            <a:schemeClr val="dk1"/>
                          </a:solidFill>
                          <a:effectLst/>
                          <a:latin typeface="+mn-lt"/>
                          <a:ea typeface="+mn-ea"/>
                          <a:cs typeface="+mn-cs"/>
                        </a:rPr>
                        <a:t>Responsive Design works well for larger sites that are being built from the scratch.</a:t>
                      </a:r>
                      <a:endParaRPr lang="en-US" dirty="0"/>
                    </a:p>
                  </a:txBody>
                  <a:tcPr/>
                </a:tc>
                <a:tc>
                  <a:txBody>
                    <a:bodyPr/>
                    <a:lstStyle/>
                    <a:p>
                      <a:r>
                        <a:rPr lang="en-US" sz="1800" kern="1200" dirty="0" smtClean="0">
                          <a:solidFill>
                            <a:schemeClr val="dk1"/>
                          </a:solidFill>
                          <a:effectLst/>
                          <a:latin typeface="+mn-lt"/>
                          <a:ea typeface="+mn-ea"/>
                          <a:cs typeface="+mn-cs"/>
                        </a:rPr>
                        <a:t>Adaptive Design works well for smaller sites that are being refreshed.</a:t>
                      </a:r>
                      <a:endParaRPr lang="en-US" dirty="0"/>
                    </a:p>
                  </a:txBody>
                  <a:tcPr/>
                </a:tc>
                <a:extLst>
                  <a:ext uri="{0D108BD9-81ED-4DB2-BD59-A6C34878D82A}">
                    <a16:rowId xmlns:a16="http://schemas.microsoft.com/office/drawing/2014/main" val="10004"/>
                  </a:ext>
                </a:extLst>
              </a:tr>
              <a:tr h="859971">
                <a:tc>
                  <a:txBody>
                    <a:bodyPr/>
                    <a:lstStyle/>
                    <a:p>
                      <a:r>
                        <a:rPr lang="en-US" dirty="0" smtClean="0"/>
                        <a:t>5</a:t>
                      </a:r>
                      <a:endParaRPr lang="en-US" dirty="0"/>
                    </a:p>
                  </a:txBody>
                  <a:tcPr/>
                </a:tc>
                <a:tc>
                  <a:txBody>
                    <a:bodyPr/>
                    <a:lstStyle/>
                    <a:p>
                      <a:r>
                        <a:rPr lang="en-US" sz="1800" kern="1200" dirty="0" smtClean="0">
                          <a:solidFill>
                            <a:schemeClr val="dk1"/>
                          </a:solidFill>
                          <a:effectLst/>
                          <a:latin typeface="+mn-lt"/>
                          <a:ea typeface="+mn-ea"/>
                          <a:cs typeface="+mn-cs"/>
                        </a:rPr>
                        <a:t>Responsive design is smooth because the layout adjusts in the flow regardless of the device being viewed. </a:t>
                      </a:r>
                      <a:endParaRPr lang="en-US" dirty="0"/>
                    </a:p>
                  </a:txBody>
                  <a:tcPr/>
                </a:tc>
                <a:tc>
                  <a:txBody>
                    <a:bodyPr/>
                    <a:lstStyle/>
                    <a:p>
                      <a:r>
                        <a:rPr lang="en-US" sz="1800" kern="1200" dirty="0" smtClean="0">
                          <a:solidFill>
                            <a:schemeClr val="dk1"/>
                          </a:solidFill>
                          <a:effectLst/>
                          <a:latin typeface="+mn-lt"/>
                          <a:ea typeface="+mn-ea"/>
                          <a:cs typeface="+mn-cs"/>
                        </a:rPr>
                        <a:t>Adaptive design snaps into place since the website is serving something different which relies on device or browser used to view it.</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8678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334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2905098"/>
              </p:ext>
            </p:extLst>
          </p:nvPr>
        </p:nvGraphicFramePr>
        <p:xfrm>
          <a:off x="1827212" y="2133600"/>
          <a:ext cx="9752012" cy="2651760"/>
        </p:xfrm>
        <a:graphic>
          <a:graphicData uri="http://schemas.openxmlformats.org/drawingml/2006/table">
            <a:tbl>
              <a:tblPr firstRow="1" bandRow="1">
                <a:tableStyleId>{5C22544A-7EE6-4342-B048-85BDC9FD1C3A}</a:tableStyleId>
              </a:tblPr>
              <a:tblGrid>
                <a:gridCol w="1322429">
                  <a:extLst>
                    <a:ext uri="{9D8B030D-6E8A-4147-A177-3AD203B41FA5}">
                      <a16:colId xmlns:a16="http://schemas.microsoft.com/office/drawing/2014/main" val="20000"/>
                    </a:ext>
                  </a:extLst>
                </a:gridCol>
                <a:gridCol w="3832288">
                  <a:extLst>
                    <a:ext uri="{9D8B030D-6E8A-4147-A177-3AD203B41FA5}">
                      <a16:colId xmlns:a16="http://schemas.microsoft.com/office/drawing/2014/main" val="20001"/>
                    </a:ext>
                  </a:extLst>
                </a:gridCol>
                <a:gridCol w="4597295">
                  <a:extLst>
                    <a:ext uri="{9D8B030D-6E8A-4147-A177-3AD203B41FA5}">
                      <a16:colId xmlns:a16="http://schemas.microsoft.com/office/drawing/2014/main" val="20002"/>
                    </a:ext>
                  </a:extLst>
                </a:gridCol>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extLst>
                  <a:ext uri="{0D108BD9-81ED-4DB2-BD59-A6C34878D82A}">
                    <a16:rowId xmlns:a16="http://schemas.microsoft.com/office/drawing/2014/main" val="10000"/>
                  </a:ext>
                </a:extLst>
              </a:tr>
              <a:tr h="1891937">
                <a:tc>
                  <a:txBody>
                    <a:bodyPr/>
                    <a:lstStyle/>
                    <a:p>
                      <a:r>
                        <a:rPr lang="en-US" dirty="0" smtClean="0"/>
                        <a:t>6</a:t>
                      </a:r>
                      <a:endParaRPr lang="en-US" dirty="0"/>
                    </a:p>
                  </a:txBody>
                  <a:tcPr/>
                </a:tc>
                <a:tc>
                  <a:txBody>
                    <a:bodyPr/>
                    <a:lstStyle/>
                    <a:p>
                      <a:pPr fontAlgn="base"/>
                      <a:r>
                        <a:rPr lang="en-US" sz="1800" b="1" kern="1200" dirty="0" smtClean="0">
                          <a:solidFill>
                            <a:schemeClr val="dk1"/>
                          </a:solidFill>
                          <a:effectLst/>
                          <a:latin typeface="+mn-lt"/>
                          <a:ea typeface="+mn-ea"/>
                          <a:cs typeface="+mn-cs"/>
                        </a:rPr>
                        <a:t>Use of Responsive Design</a:t>
                      </a:r>
                      <a:endParaRPr lang="en-US" sz="1800" kern="1200" dirty="0" smtClean="0">
                        <a:solidFill>
                          <a:schemeClr val="dk1"/>
                        </a:solidFill>
                        <a:effectLst/>
                        <a:latin typeface="+mn-lt"/>
                        <a:ea typeface="+mn-ea"/>
                        <a:cs typeface="+mn-cs"/>
                      </a:endParaRPr>
                    </a:p>
                    <a:p>
                      <a:pPr fontAlgn="base"/>
                      <a:r>
                        <a:rPr lang="en-US" sz="1800" kern="1200" dirty="0" smtClean="0">
                          <a:solidFill>
                            <a:schemeClr val="dk1"/>
                          </a:solidFill>
                          <a:effectLst/>
                          <a:latin typeface="+mn-lt"/>
                          <a:ea typeface="+mn-ea"/>
                          <a:cs typeface="+mn-cs"/>
                        </a:rPr>
                        <a:t>It has been made easier for less experienced designers and developers to use Responsive Design with the availability of themes via CMS systems such as </a:t>
                      </a:r>
                      <a:r>
                        <a:rPr lang="en-US" sz="1800" kern="1200" dirty="0" err="1" smtClean="0">
                          <a:solidFill>
                            <a:schemeClr val="dk1"/>
                          </a:solidFill>
                          <a:effectLst/>
                          <a:latin typeface="+mn-lt"/>
                          <a:ea typeface="+mn-ea"/>
                          <a:cs typeface="+mn-cs"/>
                        </a:rPr>
                        <a:t>WordPress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Joomla</a:t>
                      </a:r>
                      <a:r>
                        <a:rPr lang="en-US" sz="1800" kern="1200" dirty="0" smtClean="0">
                          <a:solidFill>
                            <a:schemeClr val="dk1"/>
                          </a:solidFill>
                          <a:effectLst/>
                          <a:latin typeface="+mn-lt"/>
                          <a:ea typeface="+mn-ea"/>
                          <a:cs typeface="+mn-cs"/>
                        </a:rPr>
                        <a:t>, and many more.</a:t>
                      </a:r>
                    </a:p>
                    <a:p>
                      <a:endParaRPr lang="en-US" dirty="0"/>
                    </a:p>
                  </a:txBody>
                  <a:tcPr/>
                </a:tc>
                <a:tc>
                  <a:txBody>
                    <a:bodyPr/>
                    <a:lstStyle/>
                    <a:p>
                      <a:pPr fontAlgn="base"/>
                      <a:r>
                        <a:rPr lang="en-US" sz="1800" b="1" kern="1200" dirty="0" smtClean="0">
                          <a:solidFill>
                            <a:schemeClr val="dk1"/>
                          </a:solidFill>
                          <a:effectLst/>
                          <a:latin typeface="+mn-lt"/>
                          <a:ea typeface="+mn-ea"/>
                          <a:cs typeface="+mn-cs"/>
                        </a:rPr>
                        <a:t>Use of Adaptive Design</a:t>
                      </a:r>
                      <a:endParaRPr lang="en-US" sz="1800" kern="1200" dirty="0" smtClean="0">
                        <a:solidFill>
                          <a:schemeClr val="dk1"/>
                        </a:solidFill>
                        <a:effectLst/>
                        <a:latin typeface="+mn-lt"/>
                        <a:ea typeface="+mn-ea"/>
                        <a:cs typeface="+mn-cs"/>
                      </a:endParaRPr>
                    </a:p>
                    <a:p>
                      <a:pPr fontAlgn="base"/>
                      <a:r>
                        <a:rPr lang="en-US" sz="1800" kern="1200" dirty="0" smtClean="0">
                          <a:solidFill>
                            <a:schemeClr val="dk1"/>
                          </a:solidFill>
                          <a:effectLst/>
                          <a:latin typeface="+mn-lt"/>
                          <a:ea typeface="+mn-ea"/>
                          <a:cs typeface="+mn-cs"/>
                        </a:rPr>
                        <a:t>Adaptive is handy for updating an existing site to make it more mobile-friendly.</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479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Steps to Learn: Web Development and Android Development</a:t>
            </a:r>
          </a:p>
        </p:txBody>
      </p:sp>
      <p:sp>
        <p:nvSpPr>
          <p:cNvPr id="3" name="Content Placeholder 2"/>
          <p:cNvSpPr>
            <a:spLocks noGrp="1"/>
          </p:cNvSpPr>
          <p:nvPr>
            <p:ph idx="1"/>
          </p:nvPr>
        </p:nvSpPr>
        <p:spPr/>
        <p:txBody>
          <a:bodyPr>
            <a:normAutofit/>
          </a:bodyPr>
          <a:lstStyle/>
          <a:p>
            <a:endParaRPr lang="en-US" b="1" dirty="0"/>
          </a:p>
          <a:p>
            <a:r>
              <a:rPr lang="en-US" b="1" dirty="0"/>
              <a:t>Web Development:</a:t>
            </a:r>
            <a:endParaRPr lang="en-US" dirty="0"/>
          </a:p>
          <a:p>
            <a:r>
              <a:rPr lang="en-US" b="1" dirty="0"/>
              <a:t>Step 1:</a:t>
            </a:r>
            <a:r>
              <a:rPr lang="en-US" dirty="0"/>
              <a:t> Select your field of interest among Front End and Backend Development</a:t>
            </a:r>
          </a:p>
          <a:p>
            <a:r>
              <a:rPr lang="en-US" b="1" dirty="0"/>
              <a:t>Step 2:</a:t>
            </a:r>
            <a:r>
              <a:rPr lang="en-US" dirty="0"/>
              <a:t> Front End Developers need to learn the skills required such as</a:t>
            </a:r>
          </a:p>
          <a:p>
            <a:pPr lvl="0"/>
            <a:r>
              <a:rPr lang="en-US" dirty="0"/>
              <a:t>Creating the layout using HTML (Hypertext Markup Language)</a:t>
            </a:r>
          </a:p>
          <a:p>
            <a:pPr lvl="0"/>
            <a:r>
              <a:rPr lang="en-US" dirty="0"/>
              <a:t>Styling your web page using different attributes in CSS (Cascading Style Sheet)</a:t>
            </a:r>
          </a:p>
          <a:p>
            <a:pPr lvl="0"/>
            <a:r>
              <a:rPr lang="en-US" dirty="0"/>
              <a:t>How JavaScript fetches queries and responds to them and helps in adding interactive features such as audio, video, and images.</a:t>
            </a:r>
          </a:p>
          <a:p>
            <a:endParaRPr lang="en-US" dirty="0"/>
          </a:p>
        </p:txBody>
      </p:sp>
    </p:spTree>
    <p:extLst>
      <p:ext uri="{BB962C8B-B14F-4D97-AF65-F5344CB8AC3E}">
        <p14:creationId xmlns:p14="http://schemas.microsoft.com/office/powerpoint/2010/main" val="3995948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334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2486913"/>
              </p:ext>
            </p:extLst>
          </p:nvPr>
        </p:nvGraphicFramePr>
        <p:xfrm>
          <a:off x="1979612" y="1752600"/>
          <a:ext cx="9752012" cy="3749040"/>
        </p:xfrm>
        <a:graphic>
          <a:graphicData uri="http://schemas.openxmlformats.org/drawingml/2006/table">
            <a:tbl>
              <a:tblPr firstRow="1" bandRow="1">
                <a:tableStyleId>{5C22544A-7EE6-4342-B048-85BDC9FD1C3A}</a:tableStyleId>
              </a:tblPr>
              <a:tblGrid>
                <a:gridCol w="1322429">
                  <a:extLst>
                    <a:ext uri="{9D8B030D-6E8A-4147-A177-3AD203B41FA5}">
                      <a16:colId xmlns:a16="http://schemas.microsoft.com/office/drawing/2014/main" val="20000"/>
                    </a:ext>
                  </a:extLst>
                </a:gridCol>
                <a:gridCol w="3832288">
                  <a:extLst>
                    <a:ext uri="{9D8B030D-6E8A-4147-A177-3AD203B41FA5}">
                      <a16:colId xmlns:a16="http://schemas.microsoft.com/office/drawing/2014/main" val="20001"/>
                    </a:ext>
                  </a:extLst>
                </a:gridCol>
                <a:gridCol w="4597295">
                  <a:extLst>
                    <a:ext uri="{9D8B030D-6E8A-4147-A177-3AD203B41FA5}">
                      <a16:colId xmlns:a16="http://schemas.microsoft.com/office/drawing/2014/main" val="20002"/>
                    </a:ext>
                  </a:extLst>
                </a:gridCol>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extLst>
                  <a:ext uri="{0D108BD9-81ED-4DB2-BD59-A6C34878D82A}">
                    <a16:rowId xmlns:a16="http://schemas.microsoft.com/office/drawing/2014/main" val="10000"/>
                  </a:ext>
                </a:extLst>
              </a:tr>
              <a:tr h="1891937">
                <a:tc>
                  <a:txBody>
                    <a:bodyPr/>
                    <a:lstStyle/>
                    <a:p>
                      <a:r>
                        <a:rPr lang="en-US" dirty="0" smtClean="0"/>
                        <a:t>7</a:t>
                      </a:r>
                      <a:endParaRPr lang="en-US" dirty="0"/>
                    </a:p>
                  </a:txBody>
                  <a:tcPr/>
                </a:tc>
                <a:tc>
                  <a:txBody>
                    <a:bodyPr/>
                    <a:lstStyle/>
                    <a:p>
                      <a:pPr fontAlgn="base"/>
                      <a:r>
                        <a:rPr lang="en-US" sz="1800" b="1" kern="1200" dirty="0" smtClean="0">
                          <a:solidFill>
                            <a:schemeClr val="dk1"/>
                          </a:solidFill>
                          <a:effectLst/>
                          <a:latin typeface="+mn-lt"/>
                          <a:ea typeface="+mn-ea"/>
                          <a:cs typeface="+mn-cs"/>
                        </a:rPr>
                        <a:t>Pros-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Search Engine friendly</a:t>
                      </a:r>
                    </a:p>
                    <a:p>
                      <a:pPr lvl="0" fontAlgn="base"/>
                      <a:r>
                        <a:rPr lang="en-US" sz="1800" kern="1200" dirty="0" smtClean="0">
                          <a:solidFill>
                            <a:schemeClr val="dk1"/>
                          </a:solidFill>
                          <a:effectLst/>
                          <a:latin typeface="+mn-lt"/>
                          <a:ea typeface="+mn-ea"/>
                          <a:cs typeface="+mn-cs"/>
                        </a:rPr>
                        <a:t>There are numerous templates to choose from.</a:t>
                      </a:r>
                    </a:p>
                    <a:p>
                      <a:pPr lvl="0" fontAlgn="base"/>
                      <a:r>
                        <a:rPr lang="en-US" sz="1800" kern="1200" dirty="0" smtClean="0">
                          <a:solidFill>
                            <a:schemeClr val="dk1"/>
                          </a:solidFill>
                          <a:effectLst/>
                          <a:latin typeface="+mn-lt"/>
                          <a:ea typeface="+mn-ea"/>
                          <a:cs typeface="+mn-cs"/>
                        </a:rPr>
                        <a:t>Flexibility</a:t>
                      </a:r>
                    </a:p>
                    <a:p>
                      <a:pPr lvl="0" fontAlgn="base"/>
                      <a:r>
                        <a:rPr lang="en-US" sz="1800" kern="1200" dirty="0" smtClean="0">
                          <a:solidFill>
                            <a:schemeClr val="dk1"/>
                          </a:solidFill>
                          <a:effectLst/>
                          <a:latin typeface="+mn-lt"/>
                          <a:ea typeface="+mn-ea"/>
                          <a:cs typeface="+mn-cs"/>
                        </a:rPr>
                        <a:t>The design process takes a shorter amount of time.</a:t>
                      </a:r>
                    </a:p>
                    <a:p>
                      <a:pPr lvl="0" fontAlgn="base"/>
                      <a:r>
                        <a:rPr lang="en-US" sz="1800" kern="1200" dirty="0" smtClean="0">
                          <a:solidFill>
                            <a:schemeClr val="dk1"/>
                          </a:solidFill>
                          <a:effectLst/>
                          <a:latin typeface="+mn-lt"/>
                          <a:ea typeface="+mn-ea"/>
                          <a:cs typeface="+mn-cs"/>
                        </a:rPr>
                        <a:t>Availability of design for all screen resolutions and sizes</a:t>
                      </a:r>
                    </a:p>
                    <a:p>
                      <a:pPr lvl="0" fontAlgn="base"/>
                      <a:r>
                        <a:rPr lang="en-US" sz="1800" kern="1200" dirty="0" smtClean="0">
                          <a:solidFill>
                            <a:schemeClr val="dk1"/>
                          </a:solidFill>
                          <a:effectLst/>
                          <a:latin typeface="+mn-lt"/>
                          <a:ea typeface="+mn-ea"/>
                          <a:cs typeface="+mn-cs"/>
                        </a:rPr>
                        <a:t>Widely used </a:t>
                      </a:r>
                    </a:p>
                    <a:p>
                      <a:pPr lvl="0" fontAlgn="base"/>
                      <a:r>
                        <a:rPr lang="en-US" sz="1800" kern="1200" dirty="0" smtClean="0">
                          <a:solidFill>
                            <a:schemeClr val="dk1"/>
                          </a:solidFill>
                          <a:effectLst/>
                          <a:latin typeface="+mn-lt"/>
                          <a:ea typeface="+mn-ea"/>
                          <a:cs typeface="+mn-cs"/>
                        </a:rPr>
                        <a:t>Easier implementation</a:t>
                      </a:r>
                    </a:p>
                    <a:p>
                      <a:endParaRPr lang="en-US" dirty="0"/>
                    </a:p>
                  </a:txBody>
                  <a:tcPr/>
                </a:tc>
                <a:tc>
                  <a:txBody>
                    <a:bodyPr/>
                    <a:lstStyle/>
                    <a:p>
                      <a:pPr fontAlgn="base"/>
                      <a:r>
                        <a:rPr lang="en-US" sz="1800" b="1" kern="1200" dirty="0" smtClean="0">
                          <a:solidFill>
                            <a:schemeClr val="dk1"/>
                          </a:solidFill>
                          <a:effectLst/>
                          <a:latin typeface="+mn-lt"/>
                          <a:ea typeface="+mn-ea"/>
                          <a:cs typeface="+mn-cs"/>
                        </a:rPr>
                        <a:t>Pros- </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A company with an adaptive website outperforms on speed tests.</a:t>
                      </a:r>
                    </a:p>
                    <a:p>
                      <a:pPr lvl="0" fontAlgn="base"/>
                      <a:r>
                        <a:rPr lang="en-US" sz="1800" kern="1200" dirty="0" smtClean="0">
                          <a:solidFill>
                            <a:schemeClr val="dk1"/>
                          </a:solidFill>
                          <a:effectLst/>
                          <a:latin typeface="+mn-lt"/>
                          <a:ea typeface="+mn-ea"/>
                          <a:cs typeface="+mn-cs"/>
                        </a:rPr>
                        <a:t>Best user experience irrespective to device used.</a:t>
                      </a:r>
                    </a:p>
                    <a:p>
                      <a:pPr lvl="0" fontAlgn="base"/>
                      <a:r>
                        <a:rPr lang="en-US" sz="1800" kern="1200" dirty="0" smtClean="0">
                          <a:solidFill>
                            <a:schemeClr val="dk1"/>
                          </a:solidFill>
                          <a:effectLst/>
                          <a:latin typeface="+mn-lt"/>
                          <a:ea typeface="+mn-ea"/>
                          <a:cs typeface="+mn-cs"/>
                        </a:rPr>
                        <a:t>Mobile devices can detect their users’ surroundings.</a:t>
                      </a:r>
                    </a:p>
                    <a:p>
                      <a:pPr lvl="0" fontAlgn="base"/>
                      <a:r>
                        <a:rPr lang="en-US" sz="1800" kern="1200" dirty="0" smtClean="0">
                          <a:solidFill>
                            <a:schemeClr val="dk1"/>
                          </a:solidFill>
                          <a:effectLst/>
                          <a:latin typeface="+mn-lt"/>
                          <a:ea typeface="+mn-ea"/>
                          <a:cs typeface="+mn-cs"/>
                        </a:rPr>
                        <a:t>Optimization of advertisements can be carried out through user data from smart gadgets.</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4184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228600"/>
            <a:ext cx="10563648" cy="609600"/>
          </a:xfrm>
        </p:spPr>
        <p:txBody>
          <a:bodyPr/>
          <a:lstStyle/>
          <a:p>
            <a:r>
              <a:rPr lang="en-US" dirty="0"/>
              <a:t>The major difference between these two are: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042864"/>
              </p:ext>
            </p:extLst>
          </p:nvPr>
        </p:nvGraphicFramePr>
        <p:xfrm>
          <a:off x="1827212" y="1066800"/>
          <a:ext cx="9752012" cy="5092337"/>
        </p:xfrm>
        <a:graphic>
          <a:graphicData uri="http://schemas.openxmlformats.org/drawingml/2006/table">
            <a:tbl>
              <a:tblPr firstRow="1" bandRow="1">
                <a:tableStyleId>{5C22544A-7EE6-4342-B048-85BDC9FD1C3A}</a:tableStyleId>
              </a:tblPr>
              <a:tblGrid>
                <a:gridCol w="1322429">
                  <a:extLst>
                    <a:ext uri="{9D8B030D-6E8A-4147-A177-3AD203B41FA5}">
                      <a16:colId xmlns:a16="http://schemas.microsoft.com/office/drawing/2014/main" val="20000"/>
                    </a:ext>
                  </a:extLst>
                </a:gridCol>
                <a:gridCol w="3832288">
                  <a:extLst>
                    <a:ext uri="{9D8B030D-6E8A-4147-A177-3AD203B41FA5}">
                      <a16:colId xmlns:a16="http://schemas.microsoft.com/office/drawing/2014/main" val="20001"/>
                    </a:ext>
                  </a:extLst>
                </a:gridCol>
                <a:gridCol w="4597295">
                  <a:extLst>
                    <a:ext uri="{9D8B030D-6E8A-4147-A177-3AD203B41FA5}">
                      <a16:colId xmlns:a16="http://schemas.microsoft.com/office/drawing/2014/main" val="20002"/>
                    </a:ext>
                  </a:extLst>
                </a:gridCol>
              </a:tblGrid>
              <a:tr h="228600">
                <a:tc>
                  <a:txBody>
                    <a:bodyPr/>
                    <a:lstStyle/>
                    <a:p>
                      <a:r>
                        <a:rPr lang="en-US" sz="1800" b="1" kern="1200" dirty="0" smtClean="0">
                          <a:solidFill>
                            <a:schemeClr val="lt1"/>
                          </a:solidFill>
                          <a:effectLst/>
                          <a:latin typeface="+mn-lt"/>
                          <a:ea typeface="+mn-ea"/>
                          <a:cs typeface="+mn-cs"/>
                        </a:rPr>
                        <a:t>S. No.</a:t>
                      </a:r>
                      <a:endParaRPr lang="en-US" dirty="0"/>
                    </a:p>
                  </a:txBody>
                  <a:tcPr/>
                </a:tc>
                <a:tc>
                  <a:txBody>
                    <a:bodyPr/>
                    <a:lstStyle/>
                    <a:p>
                      <a:r>
                        <a:rPr lang="en-US" sz="1800" b="1" kern="1200" dirty="0" smtClean="0">
                          <a:solidFill>
                            <a:schemeClr val="lt1"/>
                          </a:solidFill>
                          <a:effectLst/>
                          <a:latin typeface="+mn-lt"/>
                          <a:ea typeface="+mn-ea"/>
                          <a:cs typeface="+mn-cs"/>
                        </a:rPr>
                        <a:t>Responsive Design</a:t>
                      </a:r>
                      <a:endParaRPr lang="en-US" dirty="0"/>
                    </a:p>
                  </a:txBody>
                  <a:tcPr/>
                </a:tc>
                <a:tc>
                  <a:txBody>
                    <a:bodyPr/>
                    <a:lstStyle/>
                    <a:p>
                      <a:r>
                        <a:rPr lang="en-US" sz="1800" b="1" kern="1200" dirty="0" smtClean="0">
                          <a:solidFill>
                            <a:schemeClr val="lt1"/>
                          </a:solidFill>
                          <a:effectLst/>
                          <a:latin typeface="+mn-lt"/>
                          <a:ea typeface="+mn-ea"/>
                          <a:cs typeface="+mn-cs"/>
                        </a:rPr>
                        <a:t>Adaptive Design</a:t>
                      </a:r>
                      <a:endParaRPr lang="en-US" dirty="0"/>
                    </a:p>
                  </a:txBody>
                  <a:tcPr/>
                </a:tc>
                <a:extLst>
                  <a:ext uri="{0D108BD9-81ED-4DB2-BD59-A6C34878D82A}">
                    <a16:rowId xmlns:a16="http://schemas.microsoft.com/office/drawing/2014/main" val="10000"/>
                  </a:ext>
                </a:extLst>
              </a:tr>
              <a:tr h="1891937">
                <a:tc>
                  <a:txBody>
                    <a:bodyPr/>
                    <a:lstStyle/>
                    <a:p>
                      <a:r>
                        <a:rPr lang="en-US" dirty="0" smtClean="0"/>
                        <a:t>8</a:t>
                      </a:r>
                      <a:endParaRPr lang="en-US" dirty="0"/>
                    </a:p>
                  </a:txBody>
                  <a:tcPr/>
                </a:tc>
                <a:tc>
                  <a:txBody>
                    <a:bodyPr/>
                    <a:lstStyle/>
                    <a:p>
                      <a:pPr fontAlgn="base"/>
                      <a:r>
                        <a:rPr lang="en-US" sz="1800" b="1" kern="1200" dirty="0" smtClean="0">
                          <a:solidFill>
                            <a:schemeClr val="dk1"/>
                          </a:solidFill>
                          <a:effectLst/>
                          <a:latin typeface="+mn-lt"/>
                          <a:ea typeface="+mn-ea"/>
                          <a:cs typeface="+mn-cs"/>
                        </a:rPr>
                        <a:t>Cons-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More Coding</a:t>
                      </a:r>
                    </a:p>
                    <a:p>
                      <a:pPr lvl="0" fontAlgn="base"/>
                      <a:r>
                        <a:rPr lang="en-US" sz="1800" kern="1200" dirty="0" smtClean="0">
                          <a:solidFill>
                            <a:schemeClr val="dk1"/>
                          </a:solidFill>
                          <a:effectLst/>
                          <a:latin typeface="+mn-lt"/>
                          <a:ea typeface="+mn-ea"/>
                          <a:cs typeface="+mn-cs"/>
                        </a:rPr>
                        <a:t>Advertisements can disappear from the screen</a:t>
                      </a:r>
                    </a:p>
                    <a:p>
                      <a:pPr lvl="0" fontAlgn="base"/>
                      <a:r>
                        <a:rPr lang="en-US" sz="1800" kern="1200" dirty="0" smtClean="0">
                          <a:solidFill>
                            <a:schemeClr val="dk1"/>
                          </a:solidFill>
                          <a:effectLst/>
                          <a:latin typeface="+mn-lt"/>
                          <a:ea typeface="+mn-ea"/>
                          <a:cs typeface="+mn-cs"/>
                        </a:rPr>
                        <a:t>The site speed suffers if not implemented properly.</a:t>
                      </a:r>
                    </a:p>
                    <a:p>
                      <a:pPr lvl="0" fontAlgn="base"/>
                      <a:r>
                        <a:rPr lang="en-US" sz="1800" kern="1200" dirty="0" smtClean="0">
                          <a:solidFill>
                            <a:schemeClr val="dk1"/>
                          </a:solidFill>
                          <a:effectLst/>
                          <a:latin typeface="+mn-lt"/>
                          <a:ea typeface="+mn-ea"/>
                          <a:cs typeface="+mn-cs"/>
                        </a:rPr>
                        <a:t>Elements can move around </a:t>
                      </a:r>
                    </a:p>
                    <a:p>
                      <a:pPr lvl="0" fontAlgn="base"/>
                      <a:r>
                        <a:rPr lang="en-US" sz="1800" kern="1200" dirty="0" smtClean="0">
                          <a:solidFill>
                            <a:schemeClr val="dk1"/>
                          </a:solidFill>
                          <a:effectLst/>
                          <a:latin typeface="+mn-lt"/>
                          <a:ea typeface="+mn-ea"/>
                          <a:cs typeface="+mn-cs"/>
                        </a:rPr>
                        <a:t>Download time is more for mobile devices.</a:t>
                      </a:r>
                    </a:p>
                    <a:p>
                      <a:endParaRPr lang="en-US" dirty="0"/>
                    </a:p>
                  </a:txBody>
                  <a:tcPr/>
                </a:tc>
                <a:tc>
                  <a:txBody>
                    <a:bodyPr/>
                    <a:lstStyle/>
                    <a:p>
                      <a:pPr fontAlgn="base"/>
                      <a:r>
                        <a:rPr lang="en-US" sz="1800" b="1" kern="1200" dirty="0" smtClean="0">
                          <a:solidFill>
                            <a:schemeClr val="dk1"/>
                          </a:solidFill>
                          <a:effectLst/>
                          <a:latin typeface="+mn-lt"/>
                          <a:ea typeface="+mn-ea"/>
                          <a:cs typeface="+mn-cs"/>
                        </a:rPr>
                        <a:t>Cons-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To begin with, it is normally far more work than building a responsive design. As a result, the bulk of adaptive designs is utilized to modify existing sites so that they may be accessed via numerous devices.</a:t>
                      </a:r>
                    </a:p>
                    <a:p>
                      <a:pPr lvl="0" fontAlgn="base"/>
                      <a:r>
                        <a:rPr lang="en-US" sz="1800" kern="1200" dirty="0" smtClean="0">
                          <a:solidFill>
                            <a:schemeClr val="dk1"/>
                          </a:solidFill>
                          <a:effectLst/>
                          <a:latin typeface="+mn-lt"/>
                          <a:ea typeface="+mn-ea"/>
                          <a:cs typeface="+mn-cs"/>
                        </a:rPr>
                        <a:t>Modification in adaptive design websites is complex</a:t>
                      </a:r>
                    </a:p>
                    <a:p>
                      <a:pPr lvl="0" fontAlgn="base"/>
                      <a:r>
                        <a:rPr lang="en-US" sz="1800" kern="1200" dirty="0" smtClean="0">
                          <a:solidFill>
                            <a:schemeClr val="dk1"/>
                          </a:solidFill>
                          <a:effectLst/>
                          <a:latin typeface="+mn-lt"/>
                          <a:ea typeface="+mn-ea"/>
                          <a:cs typeface="+mn-cs"/>
                        </a:rPr>
                        <a:t>Not widely used like responsive design</a:t>
                      </a:r>
                    </a:p>
                    <a:p>
                      <a:endParaRPr lang="en-US" dirty="0"/>
                    </a:p>
                  </a:txBody>
                  <a:tcPr/>
                </a:tc>
                <a:extLst>
                  <a:ext uri="{0D108BD9-81ED-4DB2-BD59-A6C34878D82A}">
                    <a16:rowId xmlns:a16="http://schemas.microsoft.com/office/drawing/2014/main" val="10001"/>
                  </a:ext>
                </a:extLst>
              </a:tr>
              <a:tr h="1891937">
                <a:tc>
                  <a:txBody>
                    <a:bodyPr/>
                    <a:lstStyle/>
                    <a:p>
                      <a:r>
                        <a:rPr lang="en-US" dirty="0" smtClean="0"/>
                        <a:t>9</a:t>
                      </a:r>
                      <a:endParaRPr lang="en-US" dirty="0"/>
                    </a:p>
                  </a:txBody>
                  <a:tcPr/>
                </a:tc>
                <a:tc>
                  <a:txBody>
                    <a:bodyPr/>
                    <a:lstStyle/>
                    <a:p>
                      <a:pPr fontAlgn="base"/>
                      <a:r>
                        <a:rPr lang="en-US" sz="1800" b="1" kern="1200" dirty="0" smtClean="0">
                          <a:solidFill>
                            <a:schemeClr val="dk1"/>
                          </a:solidFill>
                          <a:effectLst/>
                          <a:latin typeface="+mn-lt"/>
                          <a:ea typeface="+mn-ea"/>
                          <a:cs typeface="+mn-cs"/>
                        </a:rPr>
                        <a:t>Examples-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Slack</a:t>
                      </a:r>
                    </a:p>
                    <a:p>
                      <a:pPr lvl="0" fontAlgn="base"/>
                      <a:r>
                        <a:rPr lang="en-US" sz="1800" kern="1200" dirty="0" err="1" smtClean="0">
                          <a:solidFill>
                            <a:schemeClr val="dk1"/>
                          </a:solidFill>
                          <a:effectLst/>
                          <a:latin typeface="+mn-lt"/>
                          <a:ea typeface="+mn-ea"/>
                          <a:cs typeface="+mn-cs"/>
                        </a:rPr>
                        <a:t>Dropbox</a:t>
                      </a:r>
                      <a:endParaRPr lang="en-US" sz="1800" kern="1200" dirty="0" smtClean="0">
                        <a:solidFill>
                          <a:schemeClr val="dk1"/>
                        </a:solidFill>
                        <a:effectLst/>
                        <a:latin typeface="+mn-lt"/>
                        <a:ea typeface="+mn-ea"/>
                        <a:cs typeface="+mn-cs"/>
                      </a:endParaRPr>
                    </a:p>
                    <a:p>
                      <a:pPr lvl="0" fontAlgn="base"/>
                      <a:r>
                        <a:rPr lang="en-US" sz="1800" kern="1200" dirty="0" err="1" smtClean="0">
                          <a:solidFill>
                            <a:schemeClr val="dk1"/>
                          </a:solidFill>
                          <a:effectLst/>
                          <a:latin typeface="+mn-lt"/>
                          <a:ea typeface="+mn-ea"/>
                          <a:cs typeface="+mn-cs"/>
                        </a:rPr>
                        <a:t>Github</a:t>
                      </a:r>
                      <a:endParaRPr lang="en-US" sz="1800" kern="1200" dirty="0" smtClean="0">
                        <a:solidFill>
                          <a:schemeClr val="dk1"/>
                        </a:solidFill>
                        <a:effectLst/>
                        <a:latin typeface="+mn-lt"/>
                        <a:ea typeface="+mn-ea"/>
                        <a:cs typeface="+mn-cs"/>
                      </a:endParaRPr>
                    </a:p>
                    <a:p>
                      <a:pPr lvl="0" fontAlgn="base"/>
                      <a:r>
                        <a:rPr lang="en-US" sz="1800" kern="1200" dirty="0" err="1" smtClean="0">
                          <a:solidFill>
                            <a:schemeClr val="dk1"/>
                          </a:solidFill>
                          <a:effectLst/>
                          <a:latin typeface="+mn-lt"/>
                          <a:ea typeface="+mn-ea"/>
                          <a:cs typeface="+mn-cs"/>
                        </a:rPr>
                        <a:t>Shopify</a:t>
                      </a:r>
                      <a:endParaRPr lang="en-US" sz="1800" kern="1200" dirty="0" smtClean="0">
                        <a:solidFill>
                          <a:schemeClr val="dk1"/>
                        </a:solidFill>
                        <a:effectLst/>
                        <a:latin typeface="+mn-lt"/>
                        <a:ea typeface="+mn-ea"/>
                        <a:cs typeface="+mn-cs"/>
                      </a:endParaRPr>
                    </a:p>
                    <a:p>
                      <a:endParaRPr lang="en-US" dirty="0"/>
                    </a:p>
                  </a:txBody>
                  <a:tcPr/>
                </a:tc>
                <a:tc>
                  <a:txBody>
                    <a:bodyPr/>
                    <a:lstStyle/>
                    <a:p>
                      <a:pPr fontAlgn="base"/>
                      <a:r>
                        <a:rPr lang="en-US" sz="1800" b="1" kern="1200" dirty="0" smtClean="0">
                          <a:solidFill>
                            <a:schemeClr val="dk1"/>
                          </a:solidFill>
                          <a:effectLst/>
                          <a:latin typeface="+mn-lt"/>
                          <a:ea typeface="+mn-ea"/>
                          <a:cs typeface="+mn-cs"/>
                        </a:rPr>
                        <a:t>Examples-</a:t>
                      </a:r>
                      <a:endParaRPr lang="en-US" sz="1800" kern="1200" dirty="0" smtClean="0">
                        <a:solidFill>
                          <a:schemeClr val="dk1"/>
                        </a:solidFill>
                        <a:effectLst/>
                        <a:latin typeface="+mn-lt"/>
                        <a:ea typeface="+mn-ea"/>
                        <a:cs typeface="+mn-cs"/>
                      </a:endParaRPr>
                    </a:p>
                    <a:p>
                      <a:pPr lvl="0" fontAlgn="base"/>
                      <a:r>
                        <a:rPr lang="en-US" sz="1800" kern="1200" dirty="0" smtClean="0">
                          <a:solidFill>
                            <a:schemeClr val="dk1"/>
                          </a:solidFill>
                          <a:effectLst/>
                          <a:latin typeface="+mn-lt"/>
                          <a:ea typeface="+mn-ea"/>
                          <a:cs typeface="+mn-cs"/>
                        </a:rPr>
                        <a:t>Apple</a:t>
                      </a:r>
                    </a:p>
                    <a:p>
                      <a:pPr lvl="0" fontAlgn="base"/>
                      <a:r>
                        <a:rPr lang="en-US" sz="1800" kern="1200" dirty="0" smtClean="0">
                          <a:solidFill>
                            <a:schemeClr val="dk1"/>
                          </a:solidFill>
                          <a:effectLst/>
                          <a:latin typeface="+mn-lt"/>
                          <a:ea typeface="+mn-ea"/>
                          <a:cs typeface="+mn-cs"/>
                        </a:rPr>
                        <a:t>Amazon</a:t>
                      </a:r>
                    </a:p>
                    <a:p>
                      <a:endParaRPr lang="en-US" dirty="0" smtClean="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6462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Step 2:</a:t>
            </a:r>
            <a:r>
              <a:rPr lang="en-US" dirty="0"/>
              <a:t> Front End Developers need to learn the skills required such </a:t>
            </a:r>
            <a:r>
              <a:rPr lang="en-US" dirty="0" smtClean="0"/>
              <a:t>as</a:t>
            </a:r>
          </a:p>
          <a:p>
            <a:pPr lvl="0"/>
            <a:r>
              <a:rPr lang="en-US" dirty="0"/>
              <a:t>Responsive designs that help web pages to adjust to the device (Bootstrap)</a:t>
            </a:r>
          </a:p>
          <a:p>
            <a:pPr lvl="0"/>
            <a:r>
              <a:rPr lang="en-US" dirty="0"/>
              <a:t>Version control systems such as </a:t>
            </a:r>
            <a:r>
              <a:rPr lang="en-US" dirty="0" err="1"/>
              <a:t>Git</a:t>
            </a:r>
            <a:r>
              <a:rPr lang="en-US" dirty="0"/>
              <a:t> and </a:t>
            </a:r>
            <a:r>
              <a:rPr lang="en-US" dirty="0" err="1"/>
              <a:t>GitHub</a:t>
            </a:r>
            <a:r>
              <a:rPr lang="en-US" dirty="0"/>
              <a:t> also need to be used as they allow to track changes made and go back to the previous versions.</a:t>
            </a:r>
          </a:p>
          <a:p>
            <a:r>
              <a:rPr lang="en-US" dirty="0"/>
              <a:t>If you are interested in Backend development then you can learn</a:t>
            </a:r>
          </a:p>
          <a:p>
            <a:pPr lvl="0"/>
            <a:r>
              <a:rPr lang="en-US" dirty="0"/>
              <a:t>Programming languages such as Java or Python,</a:t>
            </a:r>
          </a:p>
          <a:p>
            <a:pPr lvl="0"/>
            <a:r>
              <a:rPr lang="en-US" dirty="0"/>
              <a:t>Server-side frameworks such as Node JS and</a:t>
            </a:r>
          </a:p>
          <a:p>
            <a:pPr lvl="0"/>
            <a:r>
              <a:rPr lang="en-US" dirty="0"/>
              <a:t>SQL and </a:t>
            </a:r>
            <a:r>
              <a:rPr lang="en-US" dirty="0" err="1"/>
              <a:t>NoSQL</a:t>
            </a:r>
            <a:r>
              <a:rPr lang="en-US" dirty="0"/>
              <a:t> Database Systems such as MYSQL, </a:t>
            </a:r>
            <a:r>
              <a:rPr lang="en-US" dirty="0" err="1"/>
              <a:t>MongoDB</a:t>
            </a:r>
            <a:r>
              <a:rPr lang="en-US" dirty="0"/>
              <a:t> where data to be stored, retrieved, and updated.</a:t>
            </a:r>
          </a:p>
          <a:p>
            <a:r>
              <a:rPr lang="en-US" b="1" dirty="0"/>
              <a:t>Step 3:</a:t>
            </a:r>
            <a:r>
              <a:rPr lang="en-US" dirty="0"/>
              <a:t> You also need to know about HTTP protocols and deployment tools which allow moving files/data to and from the server.</a:t>
            </a:r>
          </a:p>
          <a:p>
            <a:r>
              <a:rPr lang="en-US" dirty="0"/>
              <a:t>Learning </a:t>
            </a:r>
            <a:r>
              <a:rPr lang="en-US" dirty="0" err="1"/>
              <a:t>DevOps</a:t>
            </a:r>
            <a:r>
              <a:rPr lang="en-US" dirty="0"/>
              <a:t> would be a great addition as it helps a single team to implement the entire Application Development Lifecycle.</a:t>
            </a:r>
          </a:p>
          <a:p>
            <a:endParaRPr lang="en-US" dirty="0"/>
          </a:p>
          <a:p>
            <a:endParaRPr lang="en-US" dirty="0"/>
          </a:p>
        </p:txBody>
      </p:sp>
    </p:spTree>
    <p:extLst>
      <p:ext uri="{BB962C8B-B14F-4D97-AF65-F5344CB8AC3E}">
        <p14:creationId xmlns:p14="http://schemas.microsoft.com/office/powerpoint/2010/main" val="3846990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Development:</a:t>
            </a:r>
            <a:br>
              <a:rPr lang="en-US" dirty="0"/>
            </a:br>
            <a:endParaRPr lang="en-US" dirty="0"/>
          </a:p>
        </p:txBody>
      </p:sp>
      <p:sp>
        <p:nvSpPr>
          <p:cNvPr id="3" name="Content Placeholder 2"/>
          <p:cNvSpPr>
            <a:spLocks noGrp="1"/>
          </p:cNvSpPr>
          <p:nvPr>
            <p:ph idx="1"/>
          </p:nvPr>
        </p:nvSpPr>
        <p:spPr/>
        <p:txBody>
          <a:bodyPr/>
          <a:lstStyle/>
          <a:p>
            <a:r>
              <a:rPr lang="en-US" dirty="0"/>
              <a:t>An android developer specializes in designing applications and android apps for the marketplace.</a:t>
            </a:r>
          </a:p>
          <a:p>
            <a:r>
              <a:rPr lang="en-US" b="1" dirty="0"/>
              <a:t>Step 1:</a:t>
            </a:r>
            <a:r>
              <a:rPr lang="en-US" dirty="0"/>
              <a:t> Learn the basics of android development which includes</a:t>
            </a:r>
          </a:p>
          <a:p>
            <a:pPr lvl="0"/>
            <a:r>
              <a:rPr lang="en-US" dirty="0"/>
              <a:t>Java SDK</a:t>
            </a:r>
          </a:p>
          <a:p>
            <a:pPr lvl="0"/>
            <a:r>
              <a:rPr lang="en-US" dirty="0"/>
              <a:t>Knowledge of any programming language among Java/</a:t>
            </a:r>
            <a:r>
              <a:rPr lang="en-US" dirty="0" err="1"/>
              <a:t>Kotlin</a:t>
            </a:r>
            <a:endParaRPr lang="en-US" dirty="0"/>
          </a:p>
          <a:p>
            <a:pPr lvl="0"/>
            <a:r>
              <a:rPr lang="en-US" dirty="0"/>
              <a:t>Android UI Design</a:t>
            </a:r>
          </a:p>
          <a:p>
            <a:r>
              <a:rPr lang="en-US" b="1" dirty="0"/>
              <a:t>Step 2:</a:t>
            </a:r>
            <a:r>
              <a:rPr lang="en-US" dirty="0"/>
              <a:t> Learn the advanced skills of android development which includes</a:t>
            </a:r>
          </a:p>
          <a:p>
            <a:pPr lvl="0"/>
            <a:r>
              <a:rPr lang="en-US" dirty="0"/>
              <a:t>Proficient in using </a:t>
            </a:r>
            <a:r>
              <a:rPr lang="en-US" dirty="0" err="1"/>
              <a:t>Git</a:t>
            </a:r>
            <a:r>
              <a:rPr lang="en-US" dirty="0"/>
              <a:t>, REST API</a:t>
            </a:r>
          </a:p>
          <a:p>
            <a:pPr lvl="0"/>
            <a:r>
              <a:rPr lang="en-US" dirty="0"/>
              <a:t>Knowledge about Database Systems</a:t>
            </a:r>
          </a:p>
          <a:p>
            <a:pPr lvl="0"/>
            <a:r>
              <a:rPr lang="en-US" dirty="0"/>
              <a:t>Able to design applications around UI, cloud message API, and continuous integration.</a:t>
            </a:r>
          </a:p>
          <a:p>
            <a:endParaRPr lang="en-US" dirty="0"/>
          </a:p>
        </p:txBody>
      </p:sp>
    </p:spTree>
    <p:extLst>
      <p:ext uri="{BB962C8B-B14F-4D97-AF65-F5344CB8AC3E}">
        <p14:creationId xmlns:p14="http://schemas.microsoft.com/office/powerpoint/2010/main" val="3599787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Difficulty Level</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Front-End </a:t>
            </a:r>
            <a:r>
              <a:rPr lang="en-US" dirty="0"/>
              <a:t>Web development is slightly easier than Backend Web development because in the backend you need to keep track of the data processed in addition to storing and maintaining the data. </a:t>
            </a:r>
            <a:endParaRPr lang="en-US" dirty="0" smtClean="0"/>
          </a:p>
          <a:p>
            <a:r>
              <a:rPr lang="en-US" dirty="0" smtClean="0"/>
              <a:t>Overall </a:t>
            </a:r>
            <a:r>
              <a:rPr lang="en-US" dirty="0"/>
              <a:t>web development is comparatively easier than android development – however, it majorly depends on the project you build</a:t>
            </a:r>
            <a:r>
              <a:rPr lang="en-US" dirty="0" smtClean="0"/>
              <a:t>.</a:t>
            </a:r>
          </a:p>
          <a:p>
            <a:r>
              <a:rPr lang="en-US" dirty="0" smtClean="0"/>
              <a:t> </a:t>
            </a:r>
            <a:r>
              <a:rPr lang="en-US" dirty="0"/>
              <a:t>For example, developing a web page using HTML and CSS can be considered an easier job in comparison with building a basic android application.</a:t>
            </a:r>
          </a:p>
          <a:p>
            <a:endParaRPr lang="en-US" dirty="0" smtClean="0"/>
          </a:p>
          <a:p>
            <a:endParaRPr lang="en-US" dirty="0"/>
          </a:p>
        </p:txBody>
      </p:sp>
    </p:spTree>
    <p:extLst>
      <p:ext uri="{BB962C8B-B14F-4D97-AF65-F5344CB8AC3E}">
        <p14:creationId xmlns:p14="http://schemas.microsoft.com/office/powerpoint/2010/main" val="392692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Career Opportunities</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global mobile application development market is likely to expand at a 14% CAGR during the forecast period (2016-2022</a:t>
            </a:r>
            <a:r>
              <a:rPr lang="en-US" dirty="0" smtClean="0"/>
              <a:t>).</a:t>
            </a:r>
          </a:p>
          <a:p>
            <a:r>
              <a:rPr lang="en-US" dirty="0" smtClean="0"/>
              <a:t> </a:t>
            </a:r>
            <a:r>
              <a:rPr lang="en-US" dirty="0"/>
              <a:t>Similarly, the job opportunities for Web Developers are expected to grow by 25-27% by the year 2024. </a:t>
            </a:r>
            <a:endParaRPr lang="en-US" dirty="0" smtClean="0"/>
          </a:p>
          <a:p>
            <a:r>
              <a:rPr lang="en-US" dirty="0" smtClean="0"/>
              <a:t>So</a:t>
            </a:r>
            <a:r>
              <a:rPr lang="en-US" dirty="0"/>
              <a:t>, the job market for both technologies is constantly increasing</a:t>
            </a:r>
            <a:r>
              <a:rPr lang="en-US" dirty="0" smtClean="0"/>
              <a:t>.</a:t>
            </a:r>
          </a:p>
          <a:p>
            <a:r>
              <a:rPr lang="en-US" dirty="0" smtClean="0"/>
              <a:t> </a:t>
            </a:r>
            <a:r>
              <a:rPr lang="en-US" dirty="0"/>
              <a:t>But since learning web development is comparatively easier than android development, competition for web developers is huge</a:t>
            </a:r>
            <a:r>
              <a:rPr lang="en-US" dirty="0" smtClean="0"/>
              <a:t>!</a:t>
            </a:r>
          </a:p>
          <a:p>
            <a:r>
              <a:rPr lang="en-US" dirty="0" smtClean="0"/>
              <a:t> </a:t>
            </a:r>
            <a:r>
              <a:rPr lang="en-US" dirty="0"/>
              <a:t>On the other hand, android developers are relatively lesser in numbers than web developers, so they are slightly in greater demand. </a:t>
            </a:r>
            <a:endParaRPr lang="en-US" dirty="0" smtClean="0"/>
          </a:p>
          <a:p>
            <a:r>
              <a:rPr lang="en-US" dirty="0" smtClean="0"/>
              <a:t>Developers </a:t>
            </a:r>
            <a:r>
              <a:rPr lang="en-US" dirty="0"/>
              <a:t>skilled in both android and web development would have the highest demand overall because it will open up much more career opportunities for them in both the developing fields.</a:t>
            </a:r>
          </a:p>
          <a:p>
            <a:endParaRPr lang="en-US" dirty="0"/>
          </a:p>
        </p:txBody>
      </p:sp>
    </p:spTree>
    <p:extLst>
      <p:ext uri="{BB962C8B-B14F-4D97-AF65-F5344CB8AC3E}">
        <p14:creationId xmlns:p14="http://schemas.microsoft.com/office/powerpoint/2010/main" val="3754254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3615</Words>
  <Application>Microsoft Office PowerPoint</Application>
  <PresentationFormat>Custom</PresentationFormat>
  <Paragraphs>340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vt:lpstr>
      <vt:lpstr>Times New Roman</vt:lpstr>
      <vt:lpstr>Wingdings</vt:lpstr>
      <vt:lpstr>FORMAT_PPT</vt:lpstr>
      <vt:lpstr>Choosing a Mobile Web Option, Adaptive Mobile Websites</vt:lpstr>
      <vt:lpstr>Web Developer or Android Developer – Which One is Better Career Choice? </vt:lpstr>
      <vt:lpstr>1. Understand Difference Between Web Development and Android Development: </vt:lpstr>
      <vt:lpstr>Web development can further be divided into 3 categories: </vt:lpstr>
      <vt:lpstr>2. Steps to Learn: Web Development and Android Development</vt:lpstr>
      <vt:lpstr>Web Development: </vt:lpstr>
      <vt:lpstr>Android Development: </vt:lpstr>
      <vt:lpstr>3. Difficulty Level  </vt:lpstr>
      <vt:lpstr>4. Career Opportunities </vt:lpstr>
      <vt:lpstr>5. Learning Curve </vt:lpstr>
      <vt:lpstr>6. Salary &amp; Future Advancements </vt:lpstr>
      <vt:lpstr>What is the dif­fer­ence be­tween a mo­bile app and a web app?</vt:lpstr>
      <vt:lpstr>We ex­plore the dif­fer­ences be­tween web apps and mo­bile apps.</vt:lpstr>
      <vt:lpstr>Mobile App vs. Web App: Deﬁnitions, Pros and Cons </vt:lpstr>
      <vt:lpstr>What are web apps? </vt:lpstr>
      <vt:lpstr>What are mo­bile apps? </vt:lpstr>
      <vt:lpstr>Mobile App Vs Web App Pros </vt:lpstr>
      <vt:lpstr>Mobile Apps vs Web Apps Cons </vt:lpstr>
      <vt:lpstr>Understanding the tech­nol­ogy be­hind de­vel­op­ment </vt:lpstr>
      <vt:lpstr>Understanding the tech­nol­ogy be­hind de­vel­op­ment </vt:lpstr>
      <vt:lpstr>Mobile web app frame­works and other tech­nolo­gies </vt:lpstr>
      <vt:lpstr>Some fac­tors. </vt:lpstr>
      <vt:lpstr>Web App </vt:lpstr>
      <vt:lpstr>Slack. </vt:lpstr>
      <vt:lpstr>Mobile App </vt:lpstr>
      <vt:lpstr>The process of build­ing a mo­bile app </vt:lpstr>
      <vt:lpstr>The process of build­ing a mo­bile app </vt:lpstr>
      <vt:lpstr>Web App Vs. Mobile App: Which is bet­ter for my busi­ness? </vt:lpstr>
      <vt:lpstr>Top 6 Factors to con­sider while choos­ing web app vs mo­bile app </vt:lpstr>
      <vt:lpstr>1. Target Audience </vt:lpstr>
      <vt:lpstr>1. Target Audience</vt:lpstr>
      <vt:lpstr>2. Functionality and user ex­pe­ri­ence (UX)</vt:lpstr>
      <vt:lpstr>3. Development and launch time </vt:lpstr>
      <vt:lpstr>4. Organic reach and ease of dis­cov­er­abil­ity </vt:lpstr>
      <vt:lpstr>5. Privacy Concerns </vt:lpstr>
      <vt:lpstr>6. Budget </vt:lpstr>
      <vt:lpstr>Advantages and Disadvantages of Adaptive Web Design</vt:lpstr>
      <vt:lpstr>There are several advantages and disadvantages of adaptive web design that can help in making decision. Some of them are given below:     </vt:lpstr>
      <vt:lpstr>Several advantages of adaptive web design</vt:lpstr>
      <vt:lpstr>Several advantages of adaptive web design</vt:lpstr>
      <vt:lpstr>Several disadvantages of adaptive web design</vt:lpstr>
      <vt:lpstr>Several disadvantages of adaptive web design</vt:lpstr>
      <vt:lpstr>Difference between responsive design and adaptive design </vt:lpstr>
      <vt:lpstr>Responsive Design: </vt:lpstr>
      <vt:lpstr>Responsive Design: </vt:lpstr>
      <vt:lpstr>Adaptive Design: </vt:lpstr>
      <vt:lpstr>Adaptive Design:</vt:lpstr>
      <vt:lpstr>The major difference between these two are: </vt:lpstr>
      <vt:lpstr>The major difference between these two are: </vt:lpstr>
      <vt:lpstr>The major difference between these two are: </vt:lpstr>
      <vt:lpstr>The major difference between these two 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59</cp:revision>
  <dcterms:created xsi:type="dcterms:W3CDTF">2021-01-02T06:26:00Z</dcterms:created>
  <dcterms:modified xsi:type="dcterms:W3CDTF">2023-05-31T11:43:16Z</dcterms:modified>
</cp:coreProperties>
</file>