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446" r:id="rId3"/>
    <p:sldId id="447" r:id="rId4"/>
    <p:sldId id="448" r:id="rId5"/>
    <p:sldId id="449" r:id="rId6"/>
    <p:sldId id="450" r:id="rId7"/>
    <p:sldId id="451" r:id="rId8"/>
    <p:sldId id="452" r:id="rId9"/>
    <p:sldId id="453" r:id="rId10"/>
    <p:sldId id="454" r:id="rId11"/>
    <p:sldId id="455" r:id="rId12"/>
    <p:sldId id="456" r:id="rId13"/>
    <p:sldId id="457" r:id="rId14"/>
    <p:sldId id="458" r:id="rId15"/>
    <p:sldId id="459" r:id="rId16"/>
    <p:sldId id="460" r:id="rId17"/>
    <p:sldId id="461" r:id="rId18"/>
    <p:sldId id="462" r:id="rId19"/>
    <p:sldId id="463" r:id="rId20"/>
    <p:sldId id="464" r:id="rId21"/>
    <p:sldId id="465" r:id="rId22"/>
    <p:sldId id="466" r:id="rId23"/>
    <p:sldId id="467" r:id="rId24"/>
    <p:sldId id="468" r:id="rId25"/>
    <p:sldId id="469" r:id="rId26"/>
    <p:sldId id="470" r:id="rId27"/>
    <p:sldId id="471" r:id="rId28"/>
    <p:sldId id="472" r:id="rId29"/>
    <p:sldId id="473"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89" r:id="rId46"/>
    <p:sldId id="490" r:id="rId4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154" autoAdjust="0"/>
  </p:normalViewPr>
  <p:slideViewPr>
    <p:cSldViewPr>
      <p:cViewPr varScale="1">
        <p:scale>
          <a:sx n="87" d="100"/>
          <a:sy n="87" d="100"/>
        </p:scale>
        <p:origin x="499" y="4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5/31/2023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beebom.com/what-is-project-tre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a:xfrm>
            <a:off x="914162" y="2130427"/>
            <a:ext cx="10360501" cy="2289173"/>
          </a:xfrm>
        </p:spPr>
        <p:txBody>
          <a:bodyPr/>
          <a:lstStyle/>
          <a:p>
            <a:r>
              <a:rPr lang="en-US" dirty="0"/>
              <a:t>Android as Competition to itself, Connecting to the Google Play, Android Development Practices, Building an App in Android.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9E5A-EC33-AC37-8B09-356D50650CDC}"/>
              </a:ext>
            </a:extLst>
          </p:cNvPr>
          <p:cNvSpPr>
            <a:spLocks noGrp="1"/>
          </p:cNvSpPr>
          <p:nvPr>
            <p:ph type="title"/>
          </p:nvPr>
        </p:nvSpPr>
        <p:spPr/>
        <p:txBody>
          <a:bodyPr/>
          <a:lstStyle/>
          <a:p>
            <a:r>
              <a:rPr lang="en-US" dirty="0"/>
              <a:t>What are the Android new features?</a:t>
            </a:r>
            <a:endParaRPr lang="en-IN" dirty="0"/>
          </a:p>
        </p:txBody>
      </p:sp>
      <p:sp>
        <p:nvSpPr>
          <p:cNvPr id="3" name="Content Placeholder 2">
            <a:extLst>
              <a:ext uri="{FF2B5EF4-FFF2-40B4-BE49-F238E27FC236}">
                <a16:creationId xmlns:a16="http://schemas.microsoft.com/office/drawing/2014/main" id="{68032BBE-DEBF-5554-4240-37637A61D374}"/>
              </a:ext>
            </a:extLst>
          </p:cNvPr>
          <p:cNvSpPr>
            <a:spLocks noGrp="1"/>
          </p:cNvSpPr>
          <p:nvPr>
            <p:ph idx="1"/>
          </p:nvPr>
        </p:nvSpPr>
        <p:spPr/>
        <p:txBody>
          <a:bodyPr/>
          <a:lstStyle/>
          <a:p>
            <a:r>
              <a:rPr lang="en-US" dirty="0"/>
              <a:t>Perhaps one of the most important features when comparing Android 12 vs Android 13 is what's new with privacy and notification. </a:t>
            </a:r>
          </a:p>
          <a:p>
            <a:r>
              <a:rPr lang="en-US" dirty="0"/>
              <a:t>There are big new features in the form of updates to notifications permissions and privacy, </a:t>
            </a:r>
          </a:p>
          <a:p>
            <a:r>
              <a:rPr lang="en-US" dirty="0"/>
              <a:t>more control over what apps can send you messages or access your media and clipboard.</a:t>
            </a:r>
            <a:endParaRPr lang="en-IN" dirty="0"/>
          </a:p>
        </p:txBody>
      </p:sp>
    </p:spTree>
    <p:extLst>
      <p:ext uri="{BB962C8B-B14F-4D97-AF65-F5344CB8AC3E}">
        <p14:creationId xmlns:p14="http://schemas.microsoft.com/office/powerpoint/2010/main" val="285225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B903-335A-07CC-58C3-0CB9AE99A335}"/>
              </a:ext>
            </a:extLst>
          </p:cNvPr>
          <p:cNvSpPr>
            <a:spLocks noGrp="1"/>
          </p:cNvSpPr>
          <p:nvPr>
            <p:ph type="title"/>
          </p:nvPr>
        </p:nvSpPr>
        <p:spPr/>
        <p:txBody>
          <a:bodyPr/>
          <a:lstStyle/>
          <a:p>
            <a:r>
              <a:rPr lang="en-US" dirty="0"/>
              <a:t>What is Android compared to Why?</a:t>
            </a:r>
            <a:endParaRPr lang="en-IN" dirty="0"/>
          </a:p>
        </p:txBody>
      </p:sp>
      <p:sp>
        <p:nvSpPr>
          <p:cNvPr id="3" name="Content Placeholder 2">
            <a:extLst>
              <a:ext uri="{FF2B5EF4-FFF2-40B4-BE49-F238E27FC236}">
                <a16:creationId xmlns:a16="http://schemas.microsoft.com/office/drawing/2014/main" id="{2A912A59-F7F9-474A-823C-67ABAF5E0604}"/>
              </a:ext>
            </a:extLst>
          </p:cNvPr>
          <p:cNvSpPr>
            <a:spLocks noGrp="1"/>
          </p:cNvSpPr>
          <p:nvPr>
            <p:ph idx="1"/>
          </p:nvPr>
        </p:nvSpPr>
        <p:spPr/>
        <p:txBody>
          <a:bodyPr/>
          <a:lstStyle/>
          <a:p>
            <a:r>
              <a:rPr lang="en-US" dirty="0"/>
              <a:t>Google's Android and Apple's iOS are operating systems used primarily in mobile technology, such as smartphones and tablets. </a:t>
            </a:r>
          </a:p>
          <a:p>
            <a:r>
              <a:rPr lang="en-US" dirty="0"/>
              <a:t>Android, which is Linux-based and partly open source, is more PC-like than iOS, in that its interface and basic features are generally more customizable from top to bottom.</a:t>
            </a:r>
            <a:endParaRPr lang="en-IN" dirty="0"/>
          </a:p>
        </p:txBody>
      </p:sp>
    </p:spTree>
    <p:extLst>
      <p:ext uri="{BB962C8B-B14F-4D97-AF65-F5344CB8AC3E}">
        <p14:creationId xmlns:p14="http://schemas.microsoft.com/office/powerpoint/2010/main" val="386220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4968-7866-CE0C-C5D0-33110D4CE599}"/>
              </a:ext>
            </a:extLst>
          </p:cNvPr>
          <p:cNvSpPr>
            <a:spLocks noGrp="1"/>
          </p:cNvSpPr>
          <p:nvPr>
            <p:ph type="title"/>
          </p:nvPr>
        </p:nvSpPr>
        <p:spPr/>
        <p:txBody>
          <a:bodyPr/>
          <a:lstStyle/>
          <a:p>
            <a:r>
              <a:rPr lang="en-US" dirty="0"/>
              <a:t>What type of person uses Android?</a:t>
            </a:r>
            <a:endParaRPr lang="en-IN" dirty="0"/>
          </a:p>
        </p:txBody>
      </p:sp>
      <p:sp>
        <p:nvSpPr>
          <p:cNvPr id="3" name="Content Placeholder 2">
            <a:extLst>
              <a:ext uri="{FF2B5EF4-FFF2-40B4-BE49-F238E27FC236}">
                <a16:creationId xmlns:a16="http://schemas.microsoft.com/office/drawing/2014/main" id="{A8E02CBE-EAE3-1610-4776-8C427E7C4A53}"/>
              </a:ext>
            </a:extLst>
          </p:cNvPr>
          <p:cNvSpPr>
            <a:spLocks noGrp="1"/>
          </p:cNvSpPr>
          <p:nvPr>
            <p:ph idx="1"/>
          </p:nvPr>
        </p:nvSpPr>
        <p:spPr/>
        <p:txBody>
          <a:bodyPr/>
          <a:lstStyle/>
          <a:p>
            <a:r>
              <a:rPr lang="en-US" dirty="0"/>
              <a:t>Both iPhone and Android people are affluent, educated, eager digital device consumers, and well-represented across the adult age spectrum up to 65. </a:t>
            </a:r>
          </a:p>
          <a:p>
            <a:r>
              <a:rPr lang="en-US" dirty="0"/>
              <a:t>Android people include more hard-core techies: they work in technical jobs and are more comfortable with the more open but less polished Android user experience</a:t>
            </a:r>
            <a:endParaRPr lang="en-IN" dirty="0"/>
          </a:p>
        </p:txBody>
      </p:sp>
    </p:spTree>
    <p:extLst>
      <p:ext uri="{BB962C8B-B14F-4D97-AF65-F5344CB8AC3E}">
        <p14:creationId xmlns:p14="http://schemas.microsoft.com/office/powerpoint/2010/main" val="224568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7406-001F-733F-4575-5FC6816A6B73}"/>
              </a:ext>
            </a:extLst>
          </p:cNvPr>
          <p:cNvSpPr>
            <a:spLocks noGrp="1"/>
          </p:cNvSpPr>
          <p:nvPr>
            <p:ph type="title"/>
          </p:nvPr>
        </p:nvSpPr>
        <p:spPr/>
        <p:txBody>
          <a:bodyPr/>
          <a:lstStyle/>
          <a:p>
            <a:r>
              <a:rPr lang="en-IN" dirty="0"/>
              <a:t>Interesting Facts About Android</a:t>
            </a:r>
          </a:p>
        </p:txBody>
      </p:sp>
      <p:sp>
        <p:nvSpPr>
          <p:cNvPr id="3" name="Content Placeholder 2">
            <a:extLst>
              <a:ext uri="{FF2B5EF4-FFF2-40B4-BE49-F238E27FC236}">
                <a16:creationId xmlns:a16="http://schemas.microsoft.com/office/drawing/2014/main" id="{EA3BCD37-A7B1-9B22-8776-2158D5266F7B}"/>
              </a:ext>
            </a:extLst>
          </p:cNvPr>
          <p:cNvSpPr>
            <a:spLocks noGrp="1"/>
          </p:cNvSpPr>
          <p:nvPr>
            <p:ph idx="1"/>
          </p:nvPr>
        </p:nvSpPr>
        <p:spPr/>
        <p:txBody>
          <a:bodyPr/>
          <a:lstStyle/>
          <a:p>
            <a:r>
              <a:rPr lang="en-US" dirty="0"/>
              <a:t>Android is a Mobile Operating System that was released on 23, September 2008. </a:t>
            </a:r>
          </a:p>
          <a:p>
            <a:r>
              <a:rPr lang="en-US" dirty="0"/>
              <a:t>Android is free, open-source operating system and is based on modified version of Linux kernel.</a:t>
            </a:r>
          </a:p>
          <a:p>
            <a:r>
              <a:rPr lang="en-US" dirty="0"/>
              <a:t>Open Handset Alliance (OHA) developed the Android and Google commercially sponsored it. </a:t>
            </a:r>
          </a:p>
          <a:p>
            <a:r>
              <a:rPr lang="en-US" dirty="0"/>
              <a:t>It is mainly designed for touchscreen devices such as smartphones and tablets. </a:t>
            </a:r>
          </a:p>
          <a:p>
            <a:r>
              <a:rPr lang="en-US" dirty="0"/>
              <a:t>Android is supported on different platforms like 32- and 64-bit ARM, x86, and x86-64. </a:t>
            </a:r>
          </a:p>
          <a:p>
            <a:r>
              <a:rPr lang="en-US" dirty="0"/>
              <a:t>Android is available in more than 100 languages with Graphical (multi-touch) as the default user interface.</a:t>
            </a:r>
            <a:endParaRPr lang="en-IN" dirty="0"/>
          </a:p>
        </p:txBody>
      </p:sp>
    </p:spTree>
    <p:extLst>
      <p:ext uri="{BB962C8B-B14F-4D97-AF65-F5344CB8AC3E}">
        <p14:creationId xmlns:p14="http://schemas.microsoft.com/office/powerpoint/2010/main" val="2975320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F496-10FC-AE85-C0E9-18592ABC35DC}"/>
              </a:ext>
            </a:extLst>
          </p:cNvPr>
          <p:cNvSpPr>
            <a:spLocks noGrp="1"/>
          </p:cNvSpPr>
          <p:nvPr>
            <p:ph type="title"/>
          </p:nvPr>
        </p:nvSpPr>
        <p:spPr>
          <a:xfrm>
            <a:off x="1065212" y="304800"/>
            <a:ext cx="10563648" cy="609600"/>
          </a:xfrm>
        </p:spPr>
        <p:txBody>
          <a:bodyPr/>
          <a:lstStyle/>
          <a:p>
            <a:r>
              <a:rPr lang="en-US" dirty="0"/>
              <a:t>Journey of ANDROID from first version to latest version:</a:t>
            </a:r>
            <a:endParaRPr lang="en-IN" dirty="0"/>
          </a:p>
        </p:txBody>
      </p:sp>
      <p:sp>
        <p:nvSpPr>
          <p:cNvPr id="3" name="Content Placeholder 2">
            <a:extLst>
              <a:ext uri="{FF2B5EF4-FFF2-40B4-BE49-F238E27FC236}">
                <a16:creationId xmlns:a16="http://schemas.microsoft.com/office/drawing/2014/main" id="{3D791AE6-D7F7-0483-E785-5662F59CC38E}"/>
              </a:ext>
            </a:extLst>
          </p:cNvPr>
          <p:cNvSpPr>
            <a:spLocks noGrp="1"/>
          </p:cNvSpPr>
          <p:nvPr>
            <p:ph idx="1"/>
          </p:nvPr>
        </p:nvSpPr>
        <p:spPr>
          <a:xfrm>
            <a:off x="1218882" y="1066800"/>
            <a:ext cx="10665222" cy="5181600"/>
          </a:xfrm>
        </p:spPr>
        <p:txBody>
          <a:bodyPr>
            <a:normAutofit fontScale="92500" lnSpcReduction="20000"/>
          </a:bodyPr>
          <a:lstStyle/>
          <a:p>
            <a:r>
              <a:rPr lang="en-IN" dirty="0"/>
              <a:t>Android 1.0 (2008) – No Version Name </a:t>
            </a:r>
          </a:p>
          <a:p>
            <a:r>
              <a:rPr lang="en-IN" dirty="0"/>
              <a:t>Android 1.1 2009) – Petit Four </a:t>
            </a:r>
          </a:p>
          <a:p>
            <a:r>
              <a:rPr lang="en-IN" dirty="0"/>
              <a:t>Android 1.5 (2009) – Cupcake </a:t>
            </a:r>
          </a:p>
          <a:p>
            <a:r>
              <a:rPr lang="en-IN" dirty="0"/>
              <a:t>Android 1.6 (2009) – Donut </a:t>
            </a:r>
          </a:p>
          <a:p>
            <a:r>
              <a:rPr lang="en-IN" dirty="0"/>
              <a:t>Android 2.0 – 2.1 (2009) – Éclair </a:t>
            </a:r>
          </a:p>
          <a:p>
            <a:r>
              <a:rPr lang="en-IN" dirty="0"/>
              <a:t>Android 2.2 – 2.2.3 (2010) – Froyo </a:t>
            </a:r>
          </a:p>
          <a:p>
            <a:r>
              <a:rPr lang="en-IN" dirty="0"/>
              <a:t>Android 2.3 – 2.3.7 (2010) – Gingerbread </a:t>
            </a:r>
          </a:p>
          <a:p>
            <a:r>
              <a:rPr lang="en-IN" dirty="0"/>
              <a:t>Android 3.0 – 3.2.6 (2011) – Honeycomb </a:t>
            </a:r>
          </a:p>
          <a:p>
            <a:r>
              <a:rPr lang="en-IN" dirty="0"/>
              <a:t>Android 4.0 – 4.0.4 (2011) – Ice Cream Sandwich </a:t>
            </a:r>
          </a:p>
          <a:p>
            <a:r>
              <a:rPr lang="en-IN" dirty="0"/>
              <a:t>Android 4.1 – 4.3.1 (2012) – Jelly Bean </a:t>
            </a:r>
          </a:p>
          <a:p>
            <a:r>
              <a:rPr lang="en-IN" dirty="0"/>
              <a:t>Android 4.4 – 4.4.4 (2013) – KitKat </a:t>
            </a:r>
          </a:p>
          <a:p>
            <a:r>
              <a:rPr lang="en-IN" dirty="0"/>
              <a:t>Android 5.0 – 5.1.1 (2014) – Lollipop </a:t>
            </a:r>
          </a:p>
          <a:p>
            <a:r>
              <a:rPr lang="en-IN" dirty="0"/>
              <a:t>Android 6.0 – 6.0.1 (2015) – Marshmallow </a:t>
            </a:r>
          </a:p>
          <a:p>
            <a:r>
              <a:rPr lang="en-IN" dirty="0"/>
              <a:t>Android 7.0 – 7.1.2 (2016) – Nougat </a:t>
            </a:r>
          </a:p>
          <a:p>
            <a:r>
              <a:rPr lang="en-IN" dirty="0"/>
              <a:t>Android 8.0 – 8.1 (2017) – Oreo </a:t>
            </a:r>
          </a:p>
          <a:p>
            <a:r>
              <a:rPr lang="en-IN" dirty="0"/>
              <a:t>Android 9.0 (2018) – Pie </a:t>
            </a:r>
          </a:p>
          <a:p>
            <a:r>
              <a:rPr lang="en-IN" dirty="0"/>
              <a:t>Android 10 (2019) – Android 10</a:t>
            </a:r>
          </a:p>
        </p:txBody>
      </p:sp>
    </p:spTree>
    <p:extLst>
      <p:ext uri="{BB962C8B-B14F-4D97-AF65-F5344CB8AC3E}">
        <p14:creationId xmlns:p14="http://schemas.microsoft.com/office/powerpoint/2010/main" val="27082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6548-F6E5-1C25-F5D0-D3E438103085}"/>
              </a:ext>
            </a:extLst>
          </p:cNvPr>
          <p:cNvSpPr>
            <a:spLocks noGrp="1"/>
          </p:cNvSpPr>
          <p:nvPr>
            <p:ph type="title"/>
          </p:nvPr>
        </p:nvSpPr>
        <p:spPr/>
        <p:txBody>
          <a:bodyPr/>
          <a:lstStyle/>
          <a:p>
            <a:r>
              <a:rPr lang="en-US" dirty="0"/>
              <a:t>Here are some facts about Android :</a:t>
            </a:r>
            <a:endParaRPr lang="en-IN" dirty="0"/>
          </a:p>
        </p:txBody>
      </p:sp>
      <p:sp>
        <p:nvSpPr>
          <p:cNvPr id="3" name="Content Placeholder 2">
            <a:extLst>
              <a:ext uri="{FF2B5EF4-FFF2-40B4-BE49-F238E27FC236}">
                <a16:creationId xmlns:a16="http://schemas.microsoft.com/office/drawing/2014/main" id="{E92A8D25-5BD3-9890-ED55-0CD7C01F7FD8}"/>
              </a:ext>
            </a:extLst>
          </p:cNvPr>
          <p:cNvSpPr>
            <a:spLocks noGrp="1"/>
          </p:cNvSpPr>
          <p:nvPr>
            <p:ph idx="1"/>
          </p:nvPr>
        </p:nvSpPr>
        <p:spPr/>
        <p:txBody>
          <a:bodyPr>
            <a:normAutofit lnSpcReduction="10000"/>
          </a:bodyPr>
          <a:lstStyle/>
          <a:p>
            <a:r>
              <a:rPr lang="en-US" dirty="0"/>
              <a:t>Android’s creator is Andy Rubin. </a:t>
            </a:r>
          </a:p>
          <a:p>
            <a:r>
              <a:rPr lang="en-US" dirty="0"/>
              <a:t>Android Inc. developed Android operating system and Google bought it in 2005, with a huge amount of $50 million. </a:t>
            </a:r>
          </a:p>
          <a:p>
            <a:r>
              <a:rPr lang="en-US" dirty="0"/>
              <a:t>Prior to Google, an offer was given to Samsung to buy Android Inc. but they find Android uninteresting and reject the offer. </a:t>
            </a:r>
          </a:p>
          <a:p>
            <a:r>
              <a:rPr lang="en-US" dirty="0"/>
              <a:t>Initially, Android was developed as an operating system for digital cameras but later on, it focuses on Smart Phones. </a:t>
            </a:r>
          </a:p>
          <a:p>
            <a:r>
              <a:rPr lang="en-US" dirty="0"/>
              <a:t>Android is written in many languages like Java, C, C++, XML, Assembly language, Python, Shell script, Go, Make, D. </a:t>
            </a:r>
          </a:p>
          <a:p>
            <a:r>
              <a:rPr lang="en-US" dirty="0"/>
              <a:t>HTC Dream or T-Mobile G1 was the first smartphone that runs on Android operating system. </a:t>
            </a:r>
          </a:p>
          <a:p>
            <a:r>
              <a:rPr lang="en-US" dirty="0"/>
              <a:t>HTC Dream or T-Mobile G1 was launched in 2008 with no headphone jack and required an adapter. </a:t>
            </a:r>
          </a:p>
          <a:p>
            <a:r>
              <a:rPr lang="en-US" dirty="0"/>
              <a:t>Android captures 88% of total smart phone market whereas IOS captures 11% market share. </a:t>
            </a:r>
          </a:p>
          <a:p>
            <a:r>
              <a:rPr lang="en-US" dirty="0"/>
              <a:t>Currently, more than 2 billion smart devices use Google Android OS as their operating system. </a:t>
            </a:r>
          </a:p>
        </p:txBody>
      </p:sp>
    </p:spTree>
    <p:extLst>
      <p:ext uri="{BB962C8B-B14F-4D97-AF65-F5344CB8AC3E}">
        <p14:creationId xmlns:p14="http://schemas.microsoft.com/office/powerpoint/2010/main" val="58462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7AFE5-6E0F-17E1-E286-DEA9B1BBA31E}"/>
              </a:ext>
            </a:extLst>
          </p:cNvPr>
          <p:cNvSpPr>
            <a:spLocks noGrp="1"/>
          </p:cNvSpPr>
          <p:nvPr>
            <p:ph idx="1"/>
          </p:nvPr>
        </p:nvSpPr>
        <p:spPr>
          <a:xfrm>
            <a:off x="1218882" y="304800"/>
            <a:ext cx="10665222" cy="5943600"/>
          </a:xfrm>
        </p:spPr>
        <p:txBody>
          <a:bodyPr>
            <a:normAutofit lnSpcReduction="10000"/>
          </a:bodyPr>
          <a:lstStyle/>
          <a:p>
            <a:r>
              <a:rPr lang="en-US" dirty="0"/>
              <a:t>The word Android refers to a male robot, whereas a female robot is known as “Gynoid“. </a:t>
            </a:r>
          </a:p>
          <a:p>
            <a:r>
              <a:rPr lang="en-US" dirty="0"/>
              <a:t>Android is an open source software, which means its source code is freely available. Anyone can modify the source code and add new &amp; unique features. </a:t>
            </a:r>
          </a:p>
          <a:p>
            <a:r>
              <a:rPr lang="en-US" dirty="0"/>
              <a:t>All Android versions are named in alphabetical order, along with the name of sweet deserts associated with that alphabet like Cupcake, Donut etc. </a:t>
            </a:r>
          </a:p>
          <a:p>
            <a:r>
              <a:rPr lang="en-US" dirty="0"/>
              <a:t>The Logging System of Android has a method named as “wtf()” which stands for “What a Terrible Failure”. </a:t>
            </a:r>
          </a:p>
          <a:p>
            <a:r>
              <a:rPr lang="en-US" dirty="0"/>
              <a:t>In 2010, </a:t>
            </a:r>
            <a:r>
              <a:rPr lang="en-US" dirty="0" err="1"/>
              <a:t>Anssi</a:t>
            </a:r>
            <a:r>
              <a:rPr lang="en-US" dirty="0"/>
              <a:t> </a:t>
            </a:r>
            <a:r>
              <a:rPr lang="en-US" dirty="0" err="1"/>
              <a:t>Vanjoki</a:t>
            </a:r>
            <a:r>
              <a:rPr lang="en-US" dirty="0"/>
              <a:t>, CEO of Nokia, made a hilarious comment on Android. He said the use of Android is like a Finnish boy peeing his pants to stay warm. </a:t>
            </a:r>
          </a:p>
          <a:p>
            <a:r>
              <a:rPr lang="en-US" dirty="0"/>
              <a:t>Android’s Google Store has more than 48 billion apps installed in it, and most of them are free of cost. </a:t>
            </a:r>
          </a:p>
          <a:p>
            <a:r>
              <a:rPr lang="en-US" dirty="0"/>
              <a:t>NASA once used Nexus S handsets (device based on Android Gingerbread), in their floating space Robots. </a:t>
            </a:r>
          </a:p>
          <a:p>
            <a:r>
              <a:rPr lang="en-US" dirty="0"/>
              <a:t>The sale of Android devices is more than the combined sale of Microsoft Windows, iOS, and Mac OS devices. </a:t>
            </a:r>
          </a:p>
          <a:p>
            <a:r>
              <a:rPr lang="en-US" dirty="0"/>
              <a:t>Microsoft earns around $2 billion yearly in patent royalties, from the sale of Android devices. </a:t>
            </a:r>
          </a:p>
          <a:p>
            <a:r>
              <a:rPr lang="en-US" dirty="0"/>
              <a:t>Even Google Maps uses the speed of Android Mobiles to calculate the traffic on roads. </a:t>
            </a:r>
          </a:p>
          <a:p>
            <a:r>
              <a:rPr lang="en-US" dirty="0"/>
              <a:t>Google had to made a deal with Nestle in order to use the name “Kit-Kat” for Android version 4.4.</a:t>
            </a:r>
            <a:endParaRPr lang="en-IN" dirty="0"/>
          </a:p>
          <a:p>
            <a:endParaRPr lang="en-IN" dirty="0"/>
          </a:p>
        </p:txBody>
      </p:sp>
    </p:spTree>
    <p:extLst>
      <p:ext uri="{BB962C8B-B14F-4D97-AF65-F5344CB8AC3E}">
        <p14:creationId xmlns:p14="http://schemas.microsoft.com/office/powerpoint/2010/main" val="36156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4FFD-722C-7271-27D2-50DFD9BBCC47}"/>
              </a:ext>
            </a:extLst>
          </p:cNvPr>
          <p:cNvSpPr>
            <a:spLocks noGrp="1"/>
          </p:cNvSpPr>
          <p:nvPr>
            <p:ph type="title"/>
          </p:nvPr>
        </p:nvSpPr>
        <p:spPr/>
        <p:txBody>
          <a:bodyPr/>
          <a:lstStyle/>
          <a:p>
            <a:r>
              <a:rPr lang="en-US" dirty="0"/>
              <a:t>Why We Need Android Alternative?</a:t>
            </a:r>
            <a:endParaRPr lang="en-IN" dirty="0"/>
          </a:p>
        </p:txBody>
      </p:sp>
      <p:sp>
        <p:nvSpPr>
          <p:cNvPr id="3" name="Content Placeholder 2">
            <a:extLst>
              <a:ext uri="{FF2B5EF4-FFF2-40B4-BE49-F238E27FC236}">
                <a16:creationId xmlns:a16="http://schemas.microsoft.com/office/drawing/2014/main" id="{2FAD789E-D64D-F3A7-4F24-FFF28245832F}"/>
              </a:ext>
            </a:extLst>
          </p:cNvPr>
          <p:cNvSpPr>
            <a:spLocks noGrp="1"/>
          </p:cNvSpPr>
          <p:nvPr>
            <p:ph idx="1"/>
          </p:nvPr>
        </p:nvSpPr>
        <p:spPr/>
        <p:txBody>
          <a:bodyPr/>
          <a:lstStyle/>
          <a:p>
            <a:r>
              <a:rPr lang="en-US" dirty="0"/>
              <a:t>With around 72% market share, Android has become a monopoly in the mobile operating system market. There is not much choice for consumers, except to choose an Android device or go for the pricier iPhone. In such a scenario, we need more alternatives to accelerate innovation, bring more choices to consumers, add better privacy standards, and more. For the past many years, Android’s security has been lackluster. After Android 8, Google got serious about hardening the security of Android and closing the loopholes. In fact, in earlier Android days, there was no concept of runtime permission.</a:t>
            </a:r>
          </a:p>
          <a:p>
            <a:r>
              <a:rPr lang="en-US" dirty="0"/>
              <a:t>Currently, Android is on a course-correction phase where it’s bringing much-needed security features and privacy controls. Apple is forcing Google to bring privacy insights of apps, restricting apps from accessing clipboards, permission reminders, and so on. These are essential privacy features that are available on other mobile platforms for many years. Even today, we don’t have a user-facing network permission toggle on Android. Third-party apps can regularly scan all your installed apps, access your clipboard, and so on.</a:t>
            </a:r>
            <a:endParaRPr lang="en-IN" dirty="0"/>
          </a:p>
        </p:txBody>
      </p:sp>
    </p:spTree>
    <p:extLst>
      <p:ext uri="{BB962C8B-B14F-4D97-AF65-F5344CB8AC3E}">
        <p14:creationId xmlns:p14="http://schemas.microsoft.com/office/powerpoint/2010/main" val="227931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C0CBB-EAC1-9AAD-A336-E8238D400705}"/>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rPr>
              <a:t>While Android is fixing some of these issues, most users are not getting the updates due to fragmentation. Google tried to resolve the fragmentation problem with </a:t>
            </a:r>
            <a:r>
              <a:rPr lang="en-US" sz="1800" b="0" i="0" u="sng" strike="noStrike" dirty="0">
                <a:solidFill>
                  <a:srgbClr val="4DB2EC"/>
                </a:solidFill>
                <a:effectLst/>
                <a:latin typeface="Times New Roman" panose="02020603050405020304" pitchFamily="18" charset="0"/>
                <a:hlinkClick r:id="rId2"/>
              </a:rPr>
              <a:t>Project Treble</a:t>
            </a:r>
            <a:r>
              <a:rPr lang="en-US" sz="1800" b="0" i="0" u="none" strike="noStrike" dirty="0">
                <a:solidFill>
                  <a:srgbClr val="000000"/>
                </a:solidFill>
                <a:effectLst/>
                <a:latin typeface="Times New Roman" panose="02020603050405020304" pitchFamily="18" charset="0"/>
              </a:rPr>
              <a:t>, but the truth is that, except for some manufacturers, not many are offering longer security and feature updates. To combat this situation and to put consumers on the safer side, we need an Android alternative that respects your privacy, does not trade user data for cheaper hardware, and comes with stronger security.</a:t>
            </a:r>
            <a:endParaRPr lang="en-IN" dirty="0"/>
          </a:p>
        </p:txBody>
      </p:sp>
    </p:spTree>
    <p:extLst>
      <p:ext uri="{BB962C8B-B14F-4D97-AF65-F5344CB8AC3E}">
        <p14:creationId xmlns:p14="http://schemas.microsoft.com/office/powerpoint/2010/main" val="546685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1F36-776F-6C0D-85AB-9F8EA21D4CAA}"/>
              </a:ext>
            </a:extLst>
          </p:cNvPr>
          <p:cNvSpPr>
            <a:spLocks noGrp="1"/>
          </p:cNvSpPr>
          <p:nvPr>
            <p:ph type="title"/>
          </p:nvPr>
        </p:nvSpPr>
        <p:spPr/>
        <p:txBody>
          <a:bodyPr/>
          <a:lstStyle/>
          <a:p>
            <a:r>
              <a:rPr lang="en-IN" dirty="0"/>
              <a:t>Best Android Alternative Mobile Operating Systems</a:t>
            </a:r>
          </a:p>
        </p:txBody>
      </p:sp>
      <p:sp>
        <p:nvSpPr>
          <p:cNvPr id="3" name="Content Placeholder 2">
            <a:extLst>
              <a:ext uri="{FF2B5EF4-FFF2-40B4-BE49-F238E27FC236}">
                <a16:creationId xmlns:a16="http://schemas.microsoft.com/office/drawing/2014/main" id="{4E303D94-C2AE-FD6E-F2B2-F35798014521}"/>
              </a:ext>
            </a:extLst>
          </p:cNvPr>
          <p:cNvSpPr>
            <a:spLocks noGrp="1"/>
          </p:cNvSpPr>
          <p:nvPr>
            <p:ph idx="1"/>
          </p:nvPr>
        </p:nvSpPr>
        <p:spPr/>
        <p:txBody>
          <a:bodyPr/>
          <a:lstStyle/>
          <a:p>
            <a:r>
              <a:rPr lang="en-US" dirty="0"/>
              <a:t>1. </a:t>
            </a:r>
            <a:r>
              <a:rPr lang="en-US" b="1" dirty="0"/>
              <a:t>iOS</a:t>
            </a:r>
            <a:r>
              <a:rPr lang="en-US" dirty="0"/>
              <a:t> </a:t>
            </a:r>
          </a:p>
          <a:p>
            <a:pPr marL="0" indent="0">
              <a:buNone/>
            </a:pPr>
            <a:r>
              <a:rPr lang="en-US" dirty="0"/>
              <a:t>With a 27.5% market share, iOS is slowly becoming the mainstream alternative to Android. Gone are the days when Android was feature-packed and iOS was for average users. iOS now comes with advanced features such as Shortcuts for automation, </a:t>
            </a:r>
            <a:r>
              <a:rPr lang="en-US" dirty="0" err="1"/>
              <a:t>SharePlay</a:t>
            </a:r>
            <a:r>
              <a:rPr lang="en-US" dirty="0"/>
              <a:t> to co-watch movies and shows with your friends and family, live text translation, and more. Siri is also getting quite better and the ecosystem support from various Apple devices is unparalleled in the Android world.</a:t>
            </a:r>
          </a:p>
          <a:p>
            <a:pPr marL="0" indent="0">
              <a:buNone/>
            </a:pPr>
            <a:r>
              <a:rPr lang="en-US" dirty="0"/>
              <a:t>Not to mention, iOS is much more respectful of your privacy in comparison to Android. Recently, Apple added privacy report to the App Store where it displays all the user data the app is trying to collect. It also lets you request apps to disable tracking which is a great privacy feature to have. iOS is also simpler to use, although Google is working on Android to make it more accessible to a varied group of users. To sum up, if you want peace of mind with top-notch privacy and security, along with a legion of handy iOS features, Apple’s iOS positions itself as a suitable alternative to Android.</a:t>
            </a:r>
            <a:endParaRPr lang="en-IN" dirty="0"/>
          </a:p>
        </p:txBody>
      </p:sp>
    </p:spTree>
    <p:extLst>
      <p:ext uri="{BB962C8B-B14F-4D97-AF65-F5344CB8AC3E}">
        <p14:creationId xmlns:p14="http://schemas.microsoft.com/office/powerpoint/2010/main" val="295140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925C-D001-1EB9-F2C7-8F39C9340E75}"/>
              </a:ext>
            </a:extLst>
          </p:cNvPr>
          <p:cNvSpPr>
            <a:spLocks noGrp="1"/>
          </p:cNvSpPr>
          <p:nvPr>
            <p:ph type="title"/>
          </p:nvPr>
        </p:nvSpPr>
        <p:spPr/>
        <p:txBody>
          <a:bodyPr/>
          <a:lstStyle/>
          <a:p>
            <a:r>
              <a:rPr lang="en-US" dirty="0"/>
              <a:t>Why Android is so popular?</a:t>
            </a:r>
            <a:endParaRPr lang="en-IN" dirty="0"/>
          </a:p>
        </p:txBody>
      </p:sp>
      <p:sp>
        <p:nvSpPr>
          <p:cNvPr id="3" name="Content Placeholder 2">
            <a:extLst>
              <a:ext uri="{FF2B5EF4-FFF2-40B4-BE49-F238E27FC236}">
                <a16:creationId xmlns:a16="http://schemas.microsoft.com/office/drawing/2014/main" id="{183D0385-2445-0D5D-E768-7E2BBCCCC3D0}"/>
              </a:ext>
            </a:extLst>
          </p:cNvPr>
          <p:cNvSpPr>
            <a:spLocks noGrp="1"/>
          </p:cNvSpPr>
          <p:nvPr>
            <p:ph idx="1"/>
          </p:nvPr>
        </p:nvSpPr>
        <p:spPr/>
        <p:txBody>
          <a:bodyPr/>
          <a:lstStyle/>
          <a:p>
            <a:r>
              <a:rPr lang="en-US" dirty="0"/>
              <a:t>Android is affordable and it has all capacities to perform a variety of tasks that a windows or iPhone does. </a:t>
            </a:r>
          </a:p>
          <a:p>
            <a:r>
              <a:rPr lang="en-US" dirty="0"/>
              <a:t>It is capable of rapidly executing assigned operations. </a:t>
            </a:r>
          </a:p>
          <a:p>
            <a:r>
              <a:rPr lang="en-US" dirty="0"/>
              <a:t>It supports 3D graphics which enables users to run 3D games as well. </a:t>
            </a:r>
          </a:p>
          <a:p>
            <a:r>
              <a:rPr lang="en-US" dirty="0"/>
              <a:t>Android interestingly names its operating system after desserts.</a:t>
            </a:r>
            <a:endParaRPr lang="en-IN" dirty="0"/>
          </a:p>
        </p:txBody>
      </p:sp>
    </p:spTree>
    <p:extLst>
      <p:ext uri="{BB962C8B-B14F-4D97-AF65-F5344CB8AC3E}">
        <p14:creationId xmlns:p14="http://schemas.microsoft.com/office/powerpoint/2010/main" val="162963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A04F0E-883B-FB14-BA07-4A2609797572}"/>
              </a:ext>
            </a:extLst>
          </p:cNvPr>
          <p:cNvGraphicFramePr>
            <a:graphicFrameLocks noGrp="1"/>
          </p:cNvGraphicFramePr>
          <p:nvPr>
            <p:ph idx="1"/>
            <p:extLst>
              <p:ext uri="{D42A27DB-BD31-4B8C-83A1-F6EECF244321}">
                <p14:modId xmlns:p14="http://schemas.microsoft.com/office/powerpoint/2010/main" val="1900109193"/>
              </p:ext>
            </p:extLst>
          </p:nvPr>
        </p:nvGraphicFramePr>
        <p:xfrm>
          <a:off x="2589212" y="1219200"/>
          <a:ext cx="7086600" cy="3886200"/>
        </p:xfrm>
        <a:graphic>
          <a:graphicData uri="http://schemas.openxmlformats.org/drawingml/2006/table">
            <a:tbl>
              <a:tblPr/>
              <a:tblGrid>
                <a:gridCol w="4122740">
                  <a:extLst>
                    <a:ext uri="{9D8B030D-6E8A-4147-A177-3AD203B41FA5}">
                      <a16:colId xmlns:a16="http://schemas.microsoft.com/office/drawing/2014/main" val="3379961265"/>
                    </a:ext>
                  </a:extLst>
                </a:gridCol>
                <a:gridCol w="2963860">
                  <a:extLst>
                    <a:ext uri="{9D8B030D-6E8A-4147-A177-3AD203B41FA5}">
                      <a16:colId xmlns:a16="http://schemas.microsoft.com/office/drawing/2014/main" val="1959540913"/>
                    </a:ext>
                  </a:extLst>
                </a:gridCol>
              </a:tblGrid>
              <a:tr h="847898">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746644"/>
                  </a:ext>
                </a:extLst>
              </a:tr>
              <a:tr h="1342506">
                <a:tc>
                  <a:txBody>
                    <a:bodyPr/>
                    <a:lstStyle/>
                    <a:p>
                      <a:pPr algn="ctr" rtl="0" fontAlgn="ctr">
                        <a:spcBef>
                          <a:spcPts val="0"/>
                        </a:spcBef>
                        <a:spcAft>
                          <a:spcPts val="1000"/>
                        </a:spcAft>
                      </a:pPr>
                      <a:r>
                        <a:rPr lang="en-US" sz="1400" b="0" i="0" u="none" strike="noStrike" dirty="0">
                          <a:solidFill>
                            <a:srgbClr val="000000"/>
                          </a:solidFill>
                          <a:effectLst/>
                          <a:latin typeface="Times New Roman" panose="02020603050405020304" pitchFamily="18" charset="0"/>
                        </a:rPr>
                        <a:t>Beautiful UI, Smooth operation, easier to use</a:t>
                      </a:r>
                      <a:endParaRPr lang="en-US"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Not open-source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241141"/>
                  </a:ext>
                </a:extLst>
              </a:tr>
              <a:tr h="84789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Much longer updates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Devices are costly</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415702"/>
                  </a:ext>
                </a:extLst>
              </a:tr>
              <a:tr h="84789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Great quality of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dirty="0">
                          <a:solidFill>
                            <a:srgbClr val="000000"/>
                          </a:solidFill>
                          <a:effectLst/>
                          <a:latin typeface="Times New Roman" panose="02020603050405020304" pitchFamily="18" charset="0"/>
                        </a:rPr>
                        <a:t>Limited customization</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8293337"/>
                  </a:ext>
                </a:extLst>
              </a:tr>
            </a:tbl>
          </a:graphicData>
        </a:graphic>
      </p:graphicFrame>
      <p:sp>
        <p:nvSpPr>
          <p:cNvPr id="5" name="Rectangle 1">
            <a:extLst>
              <a:ext uri="{FF2B5EF4-FFF2-40B4-BE49-F238E27FC236}">
                <a16:creationId xmlns:a16="http://schemas.microsoft.com/office/drawing/2014/main" id="{6AA0A21D-5B89-225E-CB8C-696F97D886B1}"/>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73650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B2280-966F-91EA-D02F-7802D87A353F}"/>
              </a:ext>
            </a:extLst>
          </p:cNvPr>
          <p:cNvSpPr>
            <a:spLocks noGrp="1"/>
          </p:cNvSpPr>
          <p:nvPr>
            <p:ph idx="1"/>
          </p:nvPr>
        </p:nvSpPr>
        <p:spPr/>
        <p:txBody>
          <a:bodyPr/>
          <a:lstStyle/>
          <a:p>
            <a:r>
              <a:rPr lang="en-IN" dirty="0"/>
              <a:t>2. </a:t>
            </a:r>
            <a:r>
              <a:rPr lang="en-IN" b="1" dirty="0" err="1"/>
              <a:t>GrapheneOS</a:t>
            </a:r>
            <a:endParaRPr lang="en-IN" b="1" dirty="0"/>
          </a:p>
          <a:p>
            <a:pPr marL="0" indent="0">
              <a:buNone/>
            </a:pPr>
            <a:r>
              <a:rPr lang="en-US" dirty="0"/>
              <a:t>If security and privacy are your main reasons behind your search for an Android alternative, </a:t>
            </a:r>
            <a:r>
              <a:rPr lang="en-US" dirty="0" err="1"/>
              <a:t>GrapheneOS</a:t>
            </a:r>
            <a:r>
              <a:rPr lang="en-US" dirty="0"/>
              <a:t> fits the bill perfectly. It’s a security-hardened operating system, built with top-notch privacy protection in mind. </a:t>
            </a:r>
            <a:r>
              <a:rPr lang="en-US" dirty="0" err="1"/>
              <a:t>GrapheneOS</a:t>
            </a:r>
            <a:r>
              <a:rPr lang="en-US" dirty="0"/>
              <a:t>, earlier known as </a:t>
            </a:r>
            <a:r>
              <a:rPr lang="en-US" dirty="0" err="1"/>
              <a:t>CopperheadOS</a:t>
            </a:r>
            <a:r>
              <a:rPr lang="en-US" dirty="0"/>
              <a:t>, is also developed on Android, but the main developer, Daniel </a:t>
            </a:r>
            <a:r>
              <a:rPr lang="en-US" dirty="0" err="1"/>
              <a:t>Micay</a:t>
            </a:r>
            <a:r>
              <a:rPr lang="en-US" dirty="0"/>
              <a:t> has worked extensively to make </a:t>
            </a:r>
            <a:r>
              <a:rPr lang="en-US" dirty="0" err="1"/>
              <a:t>GrapheneOS</a:t>
            </a:r>
            <a:r>
              <a:rPr lang="en-US" dirty="0"/>
              <a:t> a completely secure mobile operating system. Even </a:t>
            </a:r>
            <a:r>
              <a:rPr lang="en-US" b="1" dirty="0"/>
              <a:t>Edward Snowden </a:t>
            </a:r>
            <a:r>
              <a:rPr lang="en-US" dirty="0"/>
              <a:t>endorsed </a:t>
            </a:r>
            <a:r>
              <a:rPr lang="en-US" dirty="0" err="1"/>
              <a:t>GrapheneOS</a:t>
            </a:r>
            <a:r>
              <a:rPr lang="en-US" dirty="0"/>
              <a:t> and said that “If I were configuring a smartphone today, I’d use Daniel </a:t>
            </a:r>
            <a:r>
              <a:rPr lang="en-US" dirty="0" err="1"/>
              <a:t>Micay’s</a:t>
            </a:r>
            <a:r>
              <a:rPr lang="en-US" dirty="0"/>
              <a:t> </a:t>
            </a:r>
            <a:r>
              <a:rPr lang="en-US" dirty="0" err="1"/>
              <a:t>GrapheneOS</a:t>
            </a:r>
            <a:r>
              <a:rPr lang="en-US" dirty="0"/>
              <a:t> as the base operating system“.</a:t>
            </a:r>
          </a:p>
          <a:p>
            <a:pPr marL="0" indent="0">
              <a:buNone/>
            </a:pPr>
            <a:r>
              <a:rPr lang="en-US" dirty="0"/>
              <a:t>Currently, it only supports Pixel devices including the latest Pixel 6 series. </a:t>
            </a:r>
            <a:r>
              <a:rPr lang="en-US" dirty="0" err="1"/>
              <a:t>GrapheneOS</a:t>
            </a:r>
            <a:r>
              <a:rPr lang="en-US" dirty="0"/>
              <a:t> has deployed major technologies to restrict a number of vulnerabilities and exploits. The app sandbox feature makes it harder for malware to attack your smartphone. There are additional permissions as well including network permission, sensors permission, USB access, camera access, and more.</a:t>
            </a:r>
            <a:endParaRPr lang="en-IN" dirty="0"/>
          </a:p>
        </p:txBody>
      </p:sp>
    </p:spTree>
    <p:extLst>
      <p:ext uri="{BB962C8B-B14F-4D97-AF65-F5344CB8AC3E}">
        <p14:creationId xmlns:p14="http://schemas.microsoft.com/office/powerpoint/2010/main" val="3809792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5B54C-36E3-9A4B-EF4E-F069558B414B}"/>
              </a:ext>
            </a:extLst>
          </p:cNvPr>
          <p:cNvSpPr>
            <a:spLocks noGrp="1"/>
          </p:cNvSpPr>
          <p:nvPr>
            <p:ph idx="1"/>
          </p:nvPr>
        </p:nvSpPr>
        <p:spPr>
          <a:xfrm>
            <a:off x="1218882" y="685800"/>
            <a:ext cx="10665222" cy="5562600"/>
          </a:xfrm>
        </p:spPr>
        <p:txBody>
          <a:bodyPr/>
          <a:lstStyle/>
          <a:p>
            <a:pPr marL="0" indent="0">
              <a:buNone/>
            </a:pPr>
            <a:r>
              <a:rPr lang="en-US" dirty="0"/>
              <a:t>Other than that, </a:t>
            </a:r>
            <a:r>
              <a:rPr lang="en-US" dirty="0" err="1"/>
              <a:t>GrapheneOS</a:t>
            </a:r>
            <a:r>
              <a:rPr lang="en-US" dirty="0"/>
              <a:t> ships with a hardened variant of Chromium called Vanadium for browsing the web, there is a security-focused PDF viewer, a secure camera app, </a:t>
            </a:r>
            <a:r>
              <a:rPr lang="en-US" dirty="0" err="1"/>
              <a:t>Seedvault</a:t>
            </a:r>
            <a:r>
              <a:rPr lang="en-US" dirty="0"/>
              <a:t> for encrypted backup, and a lot more. Not to mention, it does not ship with Google Play Services or </a:t>
            </a:r>
            <a:r>
              <a:rPr lang="en-US" dirty="0" err="1"/>
              <a:t>microG</a:t>
            </a:r>
            <a:r>
              <a:rPr lang="en-US" dirty="0"/>
              <a:t>, making it a completely </a:t>
            </a:r>
            <a:r>
              <a:rPr lang="en-US" dirty="0" err="1"/>
              <a:t>deGoogled</a:t>
            </a:r>
            <a:r>
              <a:rPr lang="en-US" dirty="0"/>
              <a:t> Android fork. All in all, if you are looking for a secure alternative to Android, </a:t>
            </a:r>
            <a:r>
              <a:rPr lang="en-US" dirty="0" err="1"/>
              <a:t>GrapheneOS</a:t>
            </a:r>
            <a:r>
              <a:rPr lang="en-US" dirty="0"/>
              <a:t> would be my top recommendation.</a:t>
            </a:r>
            <a:endParaRPr lang="en-IN" dirty="0"/>
          </a:p>
        </p:txBody>
      </p:sp>
      <p:graphicFrame>
        <p:nvGraphicFramePr>
          <p:cNvPr id="4" name="Table 3">
            <a:extLst>
              <a:ext uri="{FF2B5EF4-FFF2-40B4-BE49-F238E27FC236}">
                <a16:creationId xmlns:a16="http://schemas.microsoft.com/office/drawing/2014/main" id="{81826AC7-9645-9550-CA6B-259230AE1AF7}"/>
              </a:ext>
            </a:extLst>
          </p:cNvPr>
          <p:cNvGraphicFramePr>
            <a:graphicFrameLocks noGrp="1"/>
          </p:cNvGraphicFramePr>
          <p:nvPr>
            <p:extLst>
              <p:ext uri="{D42A27DB-BD31-4B8C-83A1-F6EECF244321}">
                <p14:modId xmlns:p14="http://schemas.microsoft.com/office/powerpoint/2010/main" val="4278558901"/>
              </p:ext>
            </p:extLst>
          </p:nvPr>
        </p:nvGraphicFramePr>
        <p:xfrm>
          <a:off x="2362278" y="2971800"/>
          <a:ext cx="4413250" cy="2346960"/>
        </p:xfrm>
        <a:graphic>
          <a:graphicData uri="http://schemas.openxmlformats.org/drawingml/2006/table">
            <a:tbl>
              <a:tblPr/>
              <a:tblGrid>
                <a:gridCol w="2806700">
                  <a:extLst>
                    <a:ext uri="{9D8B030D-6E8A-4147-A177-3AD203B41FA5}">
                      <a16:colId xmlns:a16="http://schemas.microsoft.com/office/drawing/2014/main" val="3191772591"/>
                    </a:ext>
                  </a:extLst>
                </a:gridCol>
                <a:gridCol w="1606550">
                  <a:extLst>
                    <a:ext uri="{9D8B030D-6E8A-4147-A177-3AD203B41FA5}">
                      <a16:colId xmlns:a16="http://schemas.microsoft.com/office/drawing/2014/main" val="3017707971"/>
                    </a:ext>
                  </a:extLst>
                </a:gridCol>
              </a:tblGrid>
              <a:tr h="35560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769629"/>
                  </a:ext>
                </a:extLst>
              </a:tr>
              <a:tr h="35560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Top-notch security and privacy protection</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3851610"/>
                  </a:ext>
                </a:extLst>
              </a:tr>
              <a:tr h="35560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Based on Android</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881198"/>
                  </a:ext>
                </a:extLst>
              </a:tr>
              <a:tr h="35560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First-party apps available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011113"/>
                  </a:ext>
                </a:extLst>
              </a:tr>
            </a:tbl>
          </a:graphicData>
        </a:graphic>
      </p:graphicFrame>
      <p:sp>
        <p:nvSpPr>
          <p:cNvPr id="5" name="Rectangle 1">
            <a:extLst>
              <a:ext uri="{FF2B5EF4-FFF2-40B4-BE49-F238E27FC236}">
                <a16:creationId xmlns:a16="http://schemas.microsoft.com/office/drawing/2014/main" id="{340C0D2A-FB05-47F6-105D-B82E8A9E13EC}"/>
              </a:ext>
            </a:extLst>
          </p:cNvPr>
          <p:cNvSpPr>
            <a:spLocks noChangeArrowheads="1"/>
          </p:cNvSpPr>
          <p:nvPr/>
        </p:nvSpPr>
        <p:spPr bwMode="auto">
          <a:xfrm>
            <a:off x="3887788" y="282733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9" name="Picture 3" descr="Best Android Alternative Mobile Operating Systems">
            <a:extLst>
              <a:ext uri="{FF2B5EF4-FFF2-40B4-BE49-F238E27FC236}">
                <a16:creationId xmlns:a16="http://schemas.microsoft.com/office/drawing/2014/main" id="{3FD2D268-880B-62B2-655D-9AB3A5444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270" y="2743200"/>
            <a:ext cx="286702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81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FA3EEB-83F4-8D36-B748-6B09D91A4A1C}"/>
              </a:ext>
            </a:extLst>
          </p:cNvPr>
          <p:cNvSpPr>
            <a:spLocks noGrp="1"/>
          </p:cNvSpPr>
          <p:nvPr>
            <p:ph idx="1"/>
          </p:nvPr>
        </p:nvSpPr>
        <p:spPr/>
        <p:txBody>
          <a:bodyPr/>
          <a:lstStyle/>
          <a:p>
            <a:r>
              <a:rPr lang="en-IN" dirty="0"/>
              <a:t>3. </a:t>
            </a:r>
            <a:r>
              <a:rPr lang="en-IN" dirty="0" err="1"/>
              <a:t>KaiOS</a:t>
            </a:r>
            <a:endParaRPr lang="en-IN" dirty="0"/>
          </a:p>
          <a:p>
            <a:pPr marL="0" indent="0">
              <a:buNone/>
            </a:pPr>
            <a:r>
              <a:rPr lang="en-US" dirty="0"/>
              <a:t>For feature phones, </a:t>
            </a:r>
            <a:r>
              <a:rPr lang="en-US" dirty="0" err="1"/>
              <a:t>KaiOS</a:t>
            </a:r>
            <a:r>
              <a:rPr lang="en-US" dirty="0"/>
              <a:t> is a great alternative to Android. We know that Android has become quite heavy at this point. So to bring a lightweight mobile operating system to the masses, </a:t>
            </a:r>
            <a:r>
              <a:rPr lang="en-US" dirty="0" err="1"/>
              <a:t>KaiOS</a:t>
            </a:r>
            <a:r>
              <a:rPr lang="en-US" dirty="0"/>
              <a:t> serves the purpose really well without missing out on major features. It’s a Linux-based OS, forked from the discontinued Firefox OS, and can run on devices with just 256MB of RAM. </a:t>
            </a:r>
          </a:p>
          <a:p>
            <a:pPr marL="0" indent="0">
              <a:buNone/>
            </a:pPr>
            <a:r>
              <a:rPr lang="en-US" dirty="0" err="1"/>
              <a:t>KaiOS</a:t>
            </a:r>
            <a:r>
              <a:rPr lang="en-US" dirty="0"/>
              <a:t> packs its own </a:t>
            </a:r>
            <a:r>
              <a:rPr lang="en-US" dirty="0" err="1"/>
              <a:t>KaiStore</a:t>
            </a:r>
            <a:r>
              <a:rPr lang="en-US" dirty="0"/>
              <a:t> where you can find over 500 apps which include WhatsApp, YouTube, Facebook, Google Assistant, Google Maps, Google app, UC Browser, lightweight games, and more. There are hundreds of models available around the globe and the starting price of these phones is just $10 which is amazing. In India, </a:t>
            </a:r>
            <a:r>
              <a:rPr lang="en-US" dirty="0" err="1"/>
              <a:t>JioPhone</a:t>
            </a:r>
            <a:r>
              <a:rPr lang="en-US" dirty="0"/>
              <a:t> is quite popular which costs around $20-25 and runs </a:t>
            </a:r>
            <a:r>
              <a:rPr lang="en-US" dirty="0" err="1"/>
              <a:t>KaiOS</a:t>
            </a:r>
            <a:r>
              <a:rPr lang="en-US" dirty="0"/>
              <a:t>. To sum up, </a:t>
            </a:r>
            <a:r>
              <a:rPr lang="en-US" dirty="0" err="1"/>
              <a:t>KaiOS</a:t>
            </a:r>
            <a:r>
              <a:rPr lang="en-US" dirty="0"/>
              <a:t> is a perfect alternative to Android in regions where affordability is preferred over a long list of features.</a:t>
            </a:r>
            <a:endParaRPr lang="en-IN" dirty="0"/>
          </a:p>
        </p:txBody>
      </p:sp>
    </p:spTree>
    <p:extLst>
      <p:ext uri="{BB962C8B-B14F-4D97-AF65-F5344CB8AC3E}">
        <p14:creationId xmlns:p14="http://schemas.microsoft.com/office/powerpoint/2010/main" val="369749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E2BA788-BDC2-08D5-EB66-B4E20E208F0E}"/>
              </a:ext>
            </a:extLst>
          </p:cNvPr>
          <p:cNvGraphicFramePr>
            <a:graphicFrameLocks noGrp="1"/>
          </p:cNvGraphicFramePr>
          <p:nvPr>
            <p:ph idx="1"/>
            <p:extLst>
              <p:ext uri="{D42A27DB-BD31-4B8C-83A1-F6EECF244321}">
                <p14:modId xmlns:p14="http://schemas.microsoft.com/office/powerpoint/2010/main" val="416947530"/>
              </p:ext>
            </p:extLst>
          </p:nvPr>
        </p:nvGraphicFramePr>
        <p:xfrm>
          <a:off x="2665412" y="1905000"/>
          <a:ext cx="7315200" cy="3375660"/>
        </p:xfrm>
        <a:graphic>
          <a:graphicData uri="http://schemas.openxmlformats.org/drawingml/2006/table">
            <a:tbl>
              <a:tblPr/>
              <a:tblGrid>
                <a:gridCol w="3753348">
                  <a:extLst>
                    <a:ext uri="{9D8B030D-6E8A-4147-A177-3AD203B41FA5}">
                      <a16:colId xmlns:a16="http://schemas.microsoft.com/office/drawing/2014/main" val="4060144399"/>
                    </a:ext>
                  </a:extLst>
                </a:gridCol>
                <a:gridCol w="3561852">
                  <a:extLst>
                    <a:ext uri="{9D8B030D-6E8A-4147-A177-3AD203B41FA5}">
                      <a16:colId xmlns:a16="http://schemas.microsoft.com/office/drawing/2014/main" val="660368083"/>
                    </a:ext>
                  </a:extLst>
                </a:gridCol>
              </a:tblGrid>
              <a:tr h="482237">
                <a:tc>
                  <a:txBody>
                    <a:bodyPr/>
                    <a:lstStyle/>
                    <a:p>
                      <a:pPr algn="ctr" rtl="0" fontAlgn="ctr">
                        <a:spcBef>
                          <a:spcPts val="0"/>
                        </a:spcBef>
                        <a:spcAft>
                          <a:spcPts val="1000"/>
                        </a:spcAft>
                      </a:pPr>
                      <a:r>
                        <a:rPr lang="en-IN" sz="1400" b="1" i="0" u="none" strike="noStrike" dirty="0">
                          <a:solidFill>
                            <a:srgbClr val="000000"/>
                          </a:solidFill>
                          <a:effectLst/>
                          <a:latin typeface="Times New Roman" panose="02020603050405020304" pitchFamily="18" charset="0"/>
                        </a:rPr>
                        <a:t>Pros</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946099"/>
                  </a:ext>
                </a:extLst>
              </a:tr>
              <a:tr h="1044847">
                <a:tc>
                  <a:txBody>
                    <a:bodyPr/>
                    <a:lstStyle/>
                    <a:p>
                      <a:pPr algn="ctr" rtl="0" fontAlgn="ctr">
                        <a:spcBef>
                          <a:spcPts val="0"/>
                        </a:spcBef>
                        <a:spcAft>
                          <a:spcPts val="1000"/>
                        </a:spcAft>
                      </a:pPr>
                      <a:r>
                        <a:rPr lang="en-US" sz="1400" b="0" i="0" u="none" strike="noStrike" dirty="0">
                          <a:solidFill>
                            <a:srgbClr val="000000"/>
                          </a:solidFill>
                          <a:effectLst/>
                          <a:latin typeface="Times New Roman" panose="02020603050405020304" pitchFamily="18" charset="0"/>
                        </a:rPr>
                        <a:t>Lightweight OS, a forked version of Firefox OS</a:t>
                      </a:r>
                      <a:endParaRPr lang="en-US"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Not for the main Android smartphone market</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146006"/>
                  </a:ext>
                </a:extLst>
              </a:tr>
              <a:tr h="9242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Supports Web-based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159116"/>
                  </a:ext>
                </a:extLst>
              </a:tr>
              <a:tr h="9242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Continually updated</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041880"/>
                  </a:ext>
                </a:extLst>
              </a:tr>
            </a:tbl>
          </a:graphicData>
        </a:graphic>
      </p:graphicFrame>
      <p:sp>
        <p:nvSpPr>
          <p:cNvPr id="7" name="Rectangle 1">
            <a:extLst>
              <a:ext uri="{FF2B5EF4-FFF2-40B4-BE49-F238E27FC236}">
                <a16:creationId xmlns:a16="http://schemas.microsoft.com/office/drawing/2014/main" id="{43F5ABB4-BE05-CDF2-2DCE-80B7CF6C89CB}"/>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69253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E1E54-66A1-A746-DACD-EB7A15587F2E}"/>
              </a:ext>
            </a:extLst>
          </p:cNvPr>
          <p:cNvSpPr>
            <a:spLocks noGrp="1"/>
          </p:cNvSpPr>
          <p:nvPr>
            <p:ph idx="1"/>
          </p:nvPr>
        </p:nvSpPr>
        <p:spPr/>
        <p:txBody>
          <a:bodyPr/>
          <a:lstStyle/>
          <a:p>
            <a:r>
              <a:rPr lang="en-IN" dirty="0"/>
              <a:t>4. Sailfish OS</a:t>
            </a:r>
          </a:p>
          <a:p>
            <a:pPr marL="0" indent="0">
              <a:buNone/>
            </a:pPr>
            <a:r>
              <a:rPr lang="en-US" dirty="0"/>
              <a:t>Sailfish OS has been one of the oldest alternatives to Android, competing and developing a mobile operating system since 2013. It is currently in its 4th generation and is being actively developed by a Finnish company Jolla Ltd. Sailfish OS has been built on top of Linux along with many other open-source projects. While it’s not built on Android, Sailfish OS can run Android apps using its dedicated App Support solution. And that’s one of the selling points of Sailfish OS.</a:t>
            </a:r>
            <a:endParaRPr lang="en-IN" dirty="0"/>
          </a:p>
          <a:p>
            <a:pPr marL="0" indent="0">
              <a:buNone/>
            </a:pPr>
            <a:r>
              <a:rPr lang="en-US" dirty="0"/>
              <a:t>In Sailfish OS, user data is fully encrypted by its sandboxing solution called </a:t>
            </a:r>
            <a:r>
              <a:rPr lang="en-US" dirty="0" err="1"/>
              <a:t>Firejail</a:t>
            </a:r>
            <a:r>
              <a:rPr lang="en-US" dirty="0"/>
              <a:t>. All the connectivity and traffic runs behind a firewall with support for VPN. In terms of security, Sailfish OS is quite good and the company is making an investment to make it even more secure. Apart from all that, Sailfish OS has a distinct visual style and the gesture-based apps are fun to use. You can try Sailfish OS on Sony Xperia phones and Gemini PDA.</a:t>
            </a:r>
            <a:endParaRPr lang="en-IN" dirty="0"/>
          </a:p>
        </p:txBody>
      </p:sp>
    </p:spTree>
    <p:extLst>
      <p:ext uri="{BB962C8B-B14F-4D97-AF65-F5344CB8AC3E}">
        <p14:creationId xmlns:p14="http://schemas.microsoft.com/office/powerpoint/2010/main" val="108842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E104FAE-3DE8-D829-37CB-C5FC425B0E26}"/>
              </a:ext>
            </a:extLst>
          </p:cNvPr>
          <p:cNvGraphicFramePr>
            <a:graphicFrameLocks noGrp="1"/>
          </p:cNvGraphicFramePr>
          <p:nvPr>
            <p:ph idx="1"/>
            <p:extLst>
              <p:ext uri="{D42A27DB-BD31-4B8C-83A1-F6EECF244321}">
                <p14:modId xmlns:p14="http://schemas.microsoft.com/office/powerpoint/2010/main" val="4173121582"/>
              </p:ext>
            </p:extLst>
          </p:nvPr>
        </p:nvGraphicFramePr>
        <p:xfrm>
          <a:off x="2894012" y="1905000"/>
          <a:ext cx="5876925" cy="3208020"/>
        </p:xfrm>
        <a:graphic>
          <a:graphicData uri="http://schemas.openxmlformats.org/drawingml/2006/table">
            <a:tbl>
              <a:tblPr/>
              <a:tblGrid>
                <a:gridCol w="3346232">
                  <a:extLst>
                    <a:ext uri="{9D8B030D-6E8A-4147-A177-3AD203B41FA5}">
                      <a16:colId xmlns:a16="http://schemas.microsoft.com/office/drawing/2014/main" val="3202725183"/>
                    </a:ext>
                  </a:extLst>
                </a:gridCol>
                <a:gridCol w="2530693">
                  <a:extLst>
                    <a:ext uri="{9D8B030D-6E8A-4147-A177-3AD203B41FA5}">
                      <a16:colId xmlns:a16="http://schemas.microsoft.com/office/drawing/2014/main" val="1196599733"/>
                    </a:ext>
                  </a:extLst>
                </a:gridCol>
              </a:tblGrid>
              <a:tr h="527346">
                <a:tc>
                  <a:txBody>
                    <a:bodyPr/>
                    <a:lstStyle/>
                    <a:p>
                      <a:pPr algn="ctr" rtl="0" fontAlgn="ctr">
                        <a:spcBef>
                          <a:spcPts val="0"/>
                        </a:spcBef>
                        <a:spcAft>
                          <a:spcPts val="1000"/>
                        </a:spcAft>
                      </a:pPr>
                      <a:r>
                        <a:rPr lang="en-IN" sz="1400" b="1" i="0" u="none" strike="noStrike" dirty="0">
                          <a:solidFill>
                            <a:srgbClr val="000000"/>
                          </a:solidFill>
                          <a:effectLst/>
                          <a:latin typeface="Times New Roman" panose="02020603050405020304" pitchFamily="18" charset="0"/>
                        </a:rPr>
                        <a:t>Pros</a:t>
                      </a: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278156"/>
                  </a:ext>
                </a:extLst>
              </a:tr>
              <a:tr h="834964">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The visual style is quite good, gesture navigation</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A bit buggy</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5875884"/>
                  </a:ext>
                </a:extLst>
              </a:tr>
              <a:tr h="834964">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 run Android apps via a layer</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Not as performant as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2335836"/>
                  </a:ext>
                </a:extLst>
              </a:tr>
              <a:tr h="1010746">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Built-in VPN and sandboxing</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381473"/>
                  </a:ext>
                </a:extLst>
              </a:tr>
            </a:tbl>
          </a:graphicData>
        </a:graphic>
      </p:graphicFrame>
      <p:sp>
        <p:nvSpPr>
          <p:cNvPr id="5" name="Rectangle 1">
            <a:extLst>
              <a:ext uri="{FF2B5EF4-FFF2-40B4-BE49-F238E27FC236}">
                <a16:creationId xmlns:a16="http://schemas.microsoft.com/office/drawing/2014/main" id="{57E097FC-C51E-BB23-CEE9-70315B2BB68A}"/>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18881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05B37-4A6F-A803-B67C-63163E0C2422}"/>
              </a:ext>
            </a:extLst>
          </p:cNvPr>
          <p:cNvSpPr>
            <a:spLocks noGrp="1"/>
          </p:cNvSpPr>
          <p:nvPr>
            <p:ph idx="1"/>
          </p:nvPr>
        </p:nvSpPr>
        <p:spPr/>
        <p:txBody>
          <a:bodyPr/>
          <a:lstStyle/>
          <a:p>
            <a:r>
              <a:rPr lang="en-IN" dirty="0"/>
              <a:t>5. Plasma Mobile / </a:t>
            </a:r>
            <a:r>
              <a:rPr lang="en-IN" dirty="0" err="1"/>
              <a:t>postmarketOS</a:t>
            </a:r>
            <a:endParaRPr lang="en-IN" dirty="0"/>
          </a:p>
          <a:p>
            <a:pPr marL="0" indent="0">
              <a:buNone/>
            </a:pPr>
            <a:r>
              <a:rPr lang="en-US" dirty="0"/>
              <a:t>Unlike many other Android forks, Plasma Mobile is an Android alternative that runs on top of a Linux distribution. It has been developed using the multi-platform toolkit Qt and KDE framework that powers so many Linux distros out there. To make the skin look fluid and mobile, it uses a Plasma Shell that feels polished out of the box. Note that, it does not run Android apps, instead uses the </a:t>
            </a:r>
            <a:r>
              <a:rPr lang="en-US" dirty="0" err="1"/>
              <a:t>Kirigami</a:t>
            </a:r>
            <a:r>
              <a:rPr lang="en-US" dirty="0"/>
              <a:t> UI framework to create apps for Plasma Mobile. Using Plasma Mobile, many Linux distros for phones have been released, but the most popular one is </a:t>
            </a:r>
            <a:r>
              <a:rPr lang="en-US" dirty="0" err="1"/>
              <a:t>postmarketOS</a:t>
            </a:r>
            <a:r>
              <a:rPr lang="en-US" dirty="0"/>
              <a:t>.\</a:t>
            </a:r>
          </a:p>
          <a:p>
            <a:pPr marL="0" indent="0">
              <a:buNone/>
            </a:pPr>
            <a:r>
              <a:rPr lang="en-US" dirty="0"/>
              <a:t>It already comes with a lot of alternative apps, built on </a:t>
            </a:r>
            <a:r>
              <a:rPr lang="en-US" dirty="0" err="1"/>
              <a:t>Kirigami</a:t>
            </a:r>
            <a:r>
              <a:rPr lang="en-US" dirty="0"/>
              <a:t> such as Calculator, Angelfish Web browser, </a:t>
            </a:r>
            <a:r>
              <a:rPr lang="en-US" dirty="0" err="1"/>
              <a:t>AudioTube</a:t>
            </a:r>
            <a:r>
              <a:rPr lang="en-US" dirty="0"/>
              <a:t> (a YouTube music client), </a:t>
            </a:r>
            <a:r>
              <a:rPr lang="en-US" dirty="0" err="1"/>
              <a:t>Calindori</a:t>
            </a:r>
            <a:r>
              <a:rPr lang="en-US" dirty="0"/>
              <a:t> (Calendar), Elisa (Music Play), Index (File Manager), and more. In essence, Plasma Mobile is one of the true alternatives to Android that is built on a completely different framework and has a different package manager. Currently, it supports </a:t>
            </a:r>
            <a:r>
              <a:rPr lang="en-US" dirty="0" err="1"/>
              <a:t>PinePhone</a:t>
            </a:r>
            <a:r>
              <a:rPr lang="en-US" dirty="0"/>
              <a:t>, Purism </a:t>
            </a:r>
            <a:r>
              <a:rPr lang="en-US" dirty="0" err="1"/>
              <a:t>Librem</a:t>
            </a:r>
            <a:r>
              <a:rPr lang="en-US" dirty="0"/>
              <a:t> 5, and community-supported devices like OnePlus 6, </a:t>
            </a:r>
            <a:r>
              <a:rPr lang="en-US" dirty="0" err="1"/>
              <a:t>PocoPhone</a:t>
            </a:r>
            <a:r>
              <a:rPr lang="en-US" dirty="0"/>
              <a:t>, etc. So if you are looking to try something new, go ahead and install Plasma Mobile on your smartphone.</a:t>
            </a:r>
            <a:endParaRPr lang="en-IN" dirty="0"/>
          </a:p>
        </p:txBody>
      </p:sp>
    </p:spTree>
    <p:extLst>
      <p:ext uri="{BB962C8B-B14F-4D97-AF65-F5344CB8AC3E}">
        <p14:creationId xmlns:p14="http://schemas.microsoft.com/office/powerpoint/2010/main" val="629417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B0082A-FC48-460F-6362-63DFF9380258}"/>
              </a:ext>
            </a:extLst>
          </p:cNvPr>
          <p:cNvGraphicFramePr>
            <a:graphicFrameLocks noGrp="1"/>
          </p:cNvGraphicFramePr>
          <p:nvPr>
            <p:ph idx="1"/>
            <p:extLst>
              <p:ext uri="{D42A27DB-BD31-4B8C-83A1-F6EECF244321}">
                <p14:modId xmlns:p14="http://schemas.microsoft.com/office/powerpoint/2010/main" val="1923962121"/>
              </p:ext>
            </p:extLst>
          </p:nvPr>
        </p:nvGraphicFramePr>
        <p:xfrm>
          <a:off x="2970212" y="1981200"/>
          <a:ext cx="5797550" cy="3192781"/>
        </p:xfrm>
        <a:graphic>
          <a:graphicData uri="http://schemas.openxmlformats.org/drawingml/2006/table">
            <a:tbl>
              <a:tblPr/>
              <a:tblGrid>
                <a:gridCol w="4169585">
                  <a:extLst>
                    <a:ext uri="{9D8B030D-6E8A-4147-A177-3AD203B41FA5}">
                      <a16:colId xmlns:a16="http://schemas.microsoft.com/office/drawing/2014/main" val="769687714"/>
                    </a:ext>
                  </a:extLst>
                </a:gridCol>
                <a:gridCol w="1627965">
                  <a:extLst>
                    <a:ext uri="{9D8B030D-6E8A-4147-A177-3AD203B41FA5}">
                      <a16:colId xmlns:a16="http://schemas.microsoft.com/office/drawing/2014/main" val="789171449"/>
                    </a:ext>
                  </a:extLst>
                </a:gridCol>
              </a:tblGrid>
              <a:tr h="497576">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293674"/>
                  </a:ext>
                </a:extLst>
              </a:tr>
              <a:tr h="787829">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Linux-based 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 Android apps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815327"/>
                  </a:ext>
                </a:extLst>
              </a:tr>
              <a:tr h="953688">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Developed Mobile shell using new frameworks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375417"/>
                  </a:ext>
                </a:extLst>
              </a:tr>
              <a:tr h="953688">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First-party apps available</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966341"/>
                  </a:ext>
                </a:extLst>
              </a:tr>
            </a:tbl>
          </a:graphicData>
        </a:graphic>
      </p:graphicFrame>
      <p:sp>
        <p:nvSpPr>
          <p:cNvPr id="5" name="Rectangle 1">
            <a:extLst>
              <a:ext uri="{FF2B5EF4-FFF2-40B4-BE49-F238E27FC236}">
                <a16:creationId xmlns:a16="http://schemas.microsoft.com/office/drawing/2014/main" id="{0F4A1A4F-9D68-58CC-8255-081BBFAE3EFE}"/>
              </a:ext>
            </a:extLst>
          </p:cNvPr>
          <p:cNvSpPr>
            <a:spLocks noChangeArrowheads="1"/>
          </p:cNvSpPr>
          <p:nvPr/>
        </p:nvSpPr>
        <p:spPr bwMode="auto">
          <a:xfrm>
            <a:off x="4335463" y="2827338"/>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335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6CFDD-471C-5881-B2EF-4400FDB91140}"/>
              </a:ext>
            </a:extLst>
          </p:cNvPr>
          <p:cNvSpPr>
            <a:spLocks noGrp="1"/>
          </p:cNvSpPr>
          <p:nvPr>
            <p:ph idx="1"/>
          </p:nvPr>
        </p:nvSpPr>
        <p:spPr/>
        <p:txBody>
          <a:bodyPr/>
          <a:lstStyle/>
          <a:p>
            <a:r>
              <a:rPr lang="en-US" dirty="0"/>
              <a:t>6. Ubuntu Touch </a:t>
            </a:r>
          </a:p>
          <a:p>
            <a:pPr marL="0" indent="0">
              <a:buNone/>
            </a:pPr>
            <a:r>
              <a:rPr lang="en-US" dirty="0"/>
              <a:t>Ubuntu Touch is another Linux-based alternative to Android that is focused on bringing trust and privacy to smartphones. As the project is open-source, it has a huge community of developers and users who want to test, experiment, and contribute to the project. Ubuntu Touch feels and looks very identical to the Ubuntu desktop OS, however, it has been heavily optimized for touchscreen operations.</a:t>
            </a:r>
          </a:p>
          <a:p>
            <a:pPr marL="0" indent="0">
              <a:buNone/>
            </a:pPr>
            <a:r>
              <a:rPr lang="en-US" sz="1800" b="0" i="0" u="none" strike="noStrike" dirty="0">
                <a:solidFill>
                  <a:srgbClr val="000000"/>
                </a:solidFill>
                <a:effectLst/>
                <a:latin typeface="Times New Roman" panose="02020603050405020304" pitchFamily="18" charset="0"/>
              </a:rPr>
              <a:t>The </a:t>
            </a:r>
            <a:r>
              <a:rPr lang="en-US" sz="1800" b="0" i="0" u="none" strike="noStrike" dirty="0" err="1">
                <a:solidFill>
                  <a:srgbClr val="000000"/>
                </a:solidFill>
                <a:effectLst/>
                <a:latin typeface="Times New Roman" panose="02020603050405020304" pitchFamily="18" charset="0"/>
              </a:rPr>
              <a:t>UBports</a:t>
            </a:r>
            <a:r>
              <a:rPr lang="en-US" sz="1800" b="0" i="0" u="none" strike="noStrike" dirty="0">
                <a:solidFill>
                  <a:srgbClr val="000000"/>
                </a:solidFill>
                <a:effectLst/>
                <a:latin typeface="Times New Roman" panose="02020603050405020304" pitchFamily="18" charset="0"/>
              </a:rPr>
              <a:t> community also claims that none of your data leaves your device unless you explicitly allow it which is a good thing from the privacy point of view. Currently, Ubuntu Touch </a:t>
            </a:r>
            <a:r>
              <a:rPr lang="en-US" sz="1800" b="1" i="0" u="none" strike="noStrike" dirty="0">
                <a:solidFill>
                  <a:srgbClr val="000000"/>
                </a:solidFill>
                <a:effectLst/>
                <a:latin typeface="Times New Roman" panose="02020603050405020304" pitchFamily="18" charset="0"/>
              </a:rPr>
              <a:t>supports </a:t>
            </a:r>
            <a:r>
              <a:rPr lang="en-US" sz="1800" b="1" i="0" u="none" strike="noStrike" dirty="0" err="1">
                <a:solidFill>
                  <a:srgbClr val="000000"/>
                </a:solidFill>
                <a:effectLst/>
                <a:latin typeface="Times New Roman" panose="02020603050405020304" pitchFamily="18" charset="0"/>
              </a:rPr>
              <a:t>PinePhone</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PineTab</a:t>
            </a:r>
            <a:r>
              <a:rPr lang="en-US" sz="1800" b="1" i="0" u="none" strike="noStrike" dirty="0">
                <a:solidFill>
                  <a:srgbClr val="000000"/>
                </a:solidFill>
                <a:effectLst/>
                <a:latin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rPr>
              <a:t>Fairphone</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Volla</a:t>
            </a:r>
            <a:r>
              <a:rPr lang="en-US" sz="1800" b="0" i="0" u="none" strike="noStrike" dirty="0">
                <a:solidFill>
                  <a:srgbClr val="000000"/>
                </a:solidFill>
                <a:effectLst/>
                <a:latin typeface="Times New Roman" panose="02020603050405020304" pitchFamily="18" charset="0"/>
              </a:rPr>
              <a:t>, Nexus 5, and OnePlus One. There are also 81 devices that are community supported so in terms of device support, Ubuntu Touch excels. Not to mention, you get all the necessary apps including the Camera app, Music, Gallery, Terminal, Clock, Dialer, etc. I would say if you want to try an open-source OS similar to Android, do give a look at Ubuntu Touch.</a:t>
            </a:r>
            <a:endParaRPr lang="en-IN" dirty="0"/>
          </a:p>
        </p:txBody>
      </p:sp>
    </p:spTree>
    <p:extLst>
      <p:ext uri="{BB962C8B-B14F-4D97-AF65-F5344CB8AC3E}">
        <p14:creationId xmlns:p14="http://schemas.microsoft.com/office/powerpoint/2010/main" val="336785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2DF9-EB1E-DEB0-27B1-296636A39D61}"/>
              </a:ext>
            </a:extLst>
          </p:cNvPr>
          <p:cNvSpPr>
            <a:spLocks noGrp="1"/>
          </p:cNvSpPr>
          <p:nvPr>
            <p:ph type="title"/>
          </p:nvPr>
        </p:nvSpPr>
        <p:spPr/>
        <p:txBody>
          <a:bodyPr/>
          <a:lstStyle/>
          <a:p>
            <a:r>
              <a:rPr lang="en-US" dirty="0"/>
              <a:t>What is interesting about Android?</a:t>
            </a:r>
            <a:endParaRPr lang="en-IN" dirty="0"/>
          </a:p>
        </p:txBody>
      </p:sp>
      <p:sp>
        <p:nvSpPr>
          <p:cNvPr id="3" name="Content Placeholder 2">
            <a:extLst>
              <a:ext uri="{FF2B5EF4-FFF2-40B4-BE49-F238E27FC236}">
                <a16:creationId xmlns:a16="http://schemas.microsoft.com/office/drawing/2014/main" id="{552FE625-6D2E-0C8C-F149-AD2BFF68D57A}"/>
              </a:ext>
            </a:extLst>
          </p:cNvPr>
          <p:cNvSpPr>
            <a:spLocks noGrp="1"/>
          </p:cNvSpPr>
          <p:nvPr>
            <p:ph idx="1"/>
          </p:nvPr>
        </p:nvSpPr>
        <p:spPr/>
        <p:txBody>
          <a:bodyPr/>
          <a:lstStyle/>
          <a:p>
            <a:r>
              <a:rPr lang="en-US" dirty="0"/>
              <a:t>Android is a Mobile Operating System that was released on 23, September 2008. </a:t>
            </a:r>
          </a:p>
          <a:p>
            <a:r>
              <a:rPr lang="en-US" dirty="0"/>
              <a:t>Android is free, open-source operating system and is based on modified version of Linux kernel.</a:t>
            </a:r>
          </a:p>
          <a:p>
            <a:r>
              <a:rPr lang="en-US" dirty="0"/>
              <a:t>Open Handset Alliance (OHA) developed the Android and Google commercially sponsored it.</a:t>
            </a:r>
            <a:endParaRPr lang="en-IN" dirty="0"/>
          </a:p>
        </p:txBody>
      </p:sp>
    </p:spTree>
    <p:extLst>
      <p:ext uri="{BB962C8B-B14F-4D97-AF65-F5344CB8AC3E}">
        <p14:creationId xmlns:p14="http://schemas.microsoft.com/office/powerpoint/2010/main" val="1576466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445C322-ED01-B39C-B773-421F3C90DC05}"/>
              </a:ext>
            </a:extLst>
          </p:cNvPr>
          <p:cNvGraphicFramePr>
            <a:graphicFrameLocks noGrp="1"/>
          </p:cNvGraphicFramePr>
          <p:nvPr>
            <p:ph idx="1"/>
            <p:extLst>
              <p:ext uri="{D42A27DB-BD31-4B8C-83A1-F6EECF244321}">
                <p14:modId xmlns:p14="http://schemas.microsoft.com/office/powerpoint/2010/main" val="2885862853"/>
              </p:ext>
            </p:extLst>
          </p:nvPr>
        </p:nvGraphicFramePr>
        <p:xfrm>
          <a:off x="1320456" y="2286000"/>
          <a:ext cx="4159250" cy="2560320"/>
        </p:xfrm>
        <a:graphic>
          <a:graphicData uri="http://schemas.openxmlformats.org/drawingml/2006/table">
            <a:tbl>
              <a:tblPr/>
              <a:tblGrid>
                <a:gridCol w="1974850">
                  <a:extLst>
                    <a:ext uri="{9D8B030D-6E8A-4147-A177-3AD203B41FA5}">
                      <a16:colId xmlns:a16="http://schemas.microsoft.com/office/drawing/2014/main" val="2877124119"/>
                    </a:ext>
                  </a:extLst>
                </a:gridCol>
                <a:gridCol w="2184400">
                  <a:extLst>
                    <a:ext uri="{9D8B030D-6E8A-4147-A177-3AD203B41FA5}">
                      <a16:colId xmlns:a16="http://schemas.microsoft.com/office/drawing/2014/main" val="4012375373"/>
                    </a:ext>
                  </a:extLst>
                </a:gridCol>
              </a:tblGrid>
              <a:tr h="23622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148520"/>
                  </a:ext>
                </a:extLst>
              </a:tr>
              <a:tr h="39179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Open-source operating system, based on Linux</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Cannot match the third-party app support of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3332790"/>
                  </a:ext>
                </a:extLst>
              </a:tr>
              <a:tr h="23622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Comes with all the basic apps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6856608"/>
                  </a:ext>
                </a:extLst>
              </a:tr>
              <a:tr h="23622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Can function as a desktop</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344069"/>
                  </a:ext>
                </a:extLst>
              </a:tr>
            </a:tbl>
          </a:graphicData>
        </a:graphic>
      </p:graphicFrame>
      <p:sp>
        <p:nvSpPr>
          <p:cNvPr id="5" name="Rectangle 1">
            <a:extLst>
              <a:ext uri="{FF2B5EF4-FFF2-40B4-BE49-F238E27FC236}">
                <a16:creationId xmlns:a16="http://schemas.microsoft.com/office/drawing/2014/main" id="{4AC89D07-6862-5A1D-4500-B2786B270345}"/>
              </a:ext>
            </a:extLst>
          </p:cNvPr>
          <p:cNvSpPr>
            <a:spLocks noChangeArrowheads="1"/>
          </p:cNvSpPr>
          <p:nvPr/>
        </p:nvSpPr>
        <p:spPr bwMode="auto">
          <a:xfrm>
            <a:off x="0" y="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9" name="Picture 3" descr="6. Ubuntu Touch">
            <a:extLst>
              <a:ext uri="{FF2B5EF4-FFF2-40B4-BE49-F238E27FC236}">
                <a16:creationId xmlns:a16="http://schemas.microsoft.com/office/drawing/2014/main" id="{151DB704-CD5A-6D4E-E025-FD48DBE96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1828800"/>
            <a:ext cx="300037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0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7443B-AF9D-E254-C226-49A8D5B17269}"/>
              </a:ext>
            </a:extLst>
          </p:cNvPr>
          <p:cNvSpPr>
            <a:spLocks noGrp="1"/>
          </p:cNvSpPr>
          <p:nvPr>
            <p:ph idx="1"/>
          </p:nvPr>
        </p:nvSpPr>
        <p:spPr/>
        <p:txBody>
          <a:bodyPr/>
          <a:lstStyle/>
          <a:p>
            <a:r>
              <a:rPr lang="en-US" dirty="0"/>
              <a:t>7. </a:t>
            </a:r>
            <a:r>
              <a:rPr lang="en-US" dirty="0" err="1"/>
              <a:t>Mobian</a:t>
            </a:r>
            <a:r>
              <a:rPr lang="en-US" dirty="0"/>
              <a:t> </a:t>
            </a:r>
          </a:p>
          <a:p>
            <a:pPr marL="0" indent="0">
              <a:buNone/>
            </a:pPr>
            <a:r>
              <a:rPr lang="en-US" dirty="0" err="1"/>
              <a:t>Mobian</a:t>
            </a:r>
            <a:r>
              <a:rPr lang="en-US" dirty="0"/>
              <a:t>, as the name suggests, is a Debian-based operating system for mobile devices. Currently, it does not support a whole list of devices, but </a:t>
            </a:r>
            <a:r>
              <a:rPr lang="en-US" dirty="0" err="1"/>
              <a:t>Mobian</a:t>
            </a:r>
            <a:r>
              <a:rPr lang="en-US" dirty="0"/>
              <a:t> can run on </a:t>
            </a:r>
            <a:r>
              <a:rPr lang="en-US" dirty="0" err="1"/>
              <a:t>PinePhone</a:t>
            </a:r>
            <a:r>
              <a:rPr lang="en-US" dirty="0"/>
              <a:t>, Poco F1, OnePlus 6, and some more devices. Unlike Android, it runs Linux apps and the UI is surprisingly good. It comes with all the basic apps including a Calculator, Camera, Call, Settings, and more. There is also Terminal support, in case you want to dive deep into the system.</a:t>
            </a:r>
          </a:p>
          <a:p>
            <a:pPr marL="0" indent="0">
              <a:buNone/>
            </a:pPr>
            <a:r>
              <a:rPr lang="en-US" dirty="0"/>
              <a:t>Needless to say, it does not support Android apps and the app support is limited. However, </a:t>
            </a:r>
            <a:r>
              <a:rPr lang="en-US" dirty="0" err="1"/>
              <a:t>Mobian</a:t>
            </a:r>
            <a:r>
              <a:rPr lang="en-US" dirty="0"/>
              <a:t> sets out to bring an alternative mobile OS to Android which is quite nice. </a:t>
            </a:r>
            <a:r>
              <a:rPr lang="en-US" dirty="0" err="1"/>
              <a:t>Mobian</a:t>
            </a:r>
            <a:r>
              <a:rPr lang="en-US" dirty="0"/>
              <a:t> uses </a:t>
            </a:r>
            <a:r>
              <a:rPr lang="en-US" dirty="0" err="1"/>
              <a:t>Phosh</a:t>
            </a:r>
            <a:r>
              <a:rPr lang="en-US" dirty="0"/>
              <a:t>, a mobile shell built by Purism, and deploys well-known frameworks like Gnome and GTK. All in all, I would say, </a:t>
            </a:r>
            <a:r>
              <a:rPr lang="en-US" dirty="0" err="1"/>
              <a:t>Mobian</a:t>
            </a:r>
            <a:r>
              <a:rPr lang="en-US" dirty="0"/>
              <a:t> is a potential alternative to Android and you can definitely give it a try.</a:t>
            </a:r>
          </a:p>
          <a:p>
            <a:pPr marL="0" indent="0">
              <a:buNone/>
            </a:pPr>
            <a:endParaRPr lang="en-IN" dirty="0"/>
          </a:p>
        </p:txBody>
      </p:sp>
    </p:spTree>
    <p:extLst>
      <p:ext uri="{BB962C8B-B14F-4D97-AF65-F5344CB8AC3E}">
        <p14:creationId xmlns:p14="http://schemas.microsoft.com/office/powerpoint/2010/main" val="1157072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889B51C-75D5-F107-3789-8F10AE9BBB88}"/>
              </a:ext>
            </a:extLst>
          </p:cNvPr>
          <p:cNvGraphicFramePr>
            <a:graphicFrameLocks noGrp="1"/>
          </p:cNvGraphicFramePr>
          <p:nvPr>
            <p:ph idx="1"/>
            <p:extLst>
              <p:ext uri="{D42A27DB-BD31-4B8C-83A1-F6EECF244321}">
                <p14:modId xmlns:p14="http://schemas.microsoft.com/office/powerpoint/2010/main" val="1906328045"/>
              </p:ext>
            </p:extLst>
          </p:nvPr>
        </p:nvGraphicFramePr>
        <p:xfrm>
          <a:off x="1320456" y="2514600"/>
          <a:ext cx="4343400" cy="2133600"/>
        </p:xfrm>
        <a:graphic>
          <a:graphicData uri="http://schemas.openxmlformats.org/drawingml/2006/table">
            <a:tbl>
              <a:tblPr/>
              <a:tblGrid>
                <a:gridCol w="2476500">
                  <a:extLst>
                    <a:ext uri="{9D8B030D-6E8A-4147-A177-3AD203B41FA5}">
                      <a16:colId xmlns:a16="http://schemas.microsoft.com/office/drawing/2014/main" val="1052771383"/>
                    </a:ext>
                  </a:extLst>
                </a:gridCol>
                <a:gridCol w="1866900">
                  <a:extLst>
                    <a:ext uri="{9D8B030D-6E8A-4147-A177-3AD203B41FA5}">
                      <a16:colId xmlns:a16="http://schemas.microsoft.com/office/drawing/2014/main" val="1700884348"/>
                    </a:ext>
                  </a:extLst>
                </a:gridCol>
              </a:tblGrid>
              <a:tr h="32893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3527970"/>
                  </a:ext>
                </a:extLst>
              </a:tr>
              <a:tr h="32893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Mobile derivative from Debian</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app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2136548"/>
                  </a:ext>
                </a:extLst>
              </a:tr>
              <a:tr h="32893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Popular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364497"/>
                  </a:ext>
                </a:extLst>
              </a:tr>
              <a:tr h="32893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Built on Phosh, Gnome, and GTK</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052702"/>
                  </a:ext>
                </a:extLst>
              </a:tr>
            </a:tbl>
          </a:graphicData>
        </a:graphic>
      </p:graphicFrame>
      <p:sp>
        <p:nvSpPr>
          <p:cNvPr id="5" name="Rectangle 1">
            <a:extLst>
              <a:ext uri="{FF2B5EF4-FFF2-40B4-BE49-F238E27FC236}">
                <a16:creationId xmlns:a16="http://schemas.microsoft.com/office/drawing/2014/main" id="{88F0777D-6294-5112-03CC-CCA8C590945E}"/>
              </a:ext>
            </a:extLst>
          </p:cNvPr>
          <p:cNvSpPr>
            <a:spLocks noChangeArrowheads="1"/>
          </p:cNvSpPr>
          <p:nvPr/>
        </p:nvSpPr>
        <p:spPr bwMode="auto">
          <a:xfrm>
            <a:off x="-3059456" y="-4191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125" name="Picture 5" descr="7. Mobian">
            <a:extLst>
              <a:ext uri="{FF2B5EF4-FFF2-40B4-BE49-F238E27FC236}">
                <a16:creationId xmlns:a16="http://schemas.microsoft.com/office/drawing/2014/main" id="{FD816DDB-F2D5-BBFE-B445-F4557D6F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012" y="1247775"/>
            <a:ext cx="266700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292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DD6B8-BDC7-D672-CEB1-95CFB4602F64}"/>
              </a:ext>
            </a:extLst>
          </p:cNvPr>
          <p:cNvSpPr>
            <a:spLocks noGrp="1"/>
          </p:cNvSpPr>
          <p:nvPr>
            <p:ph idx="1"/>
          </p:nvPr>
        </p:nvSpPr>
        <p:spPr/>
        <p:txBody>
          <a:bodyPr/>
          <a:lstStyle/>
          <a:p>
            <a:r>
              <a:rPr lang="en-US" dirty="0"/>
              <a:t>8. Tizen OS </a:t>
            </a:r>
          </a:p>
          <a:p>
            <a:pPr marL="0" indent="0">
              <a:buNone/>
            </a:pPr>
            <a:r>
              <a:rPr lang="en-US" dirty="0"/>
              <a:t>If you are looking for an alternative to Android for larger screens such as TVs then Tizen OS is a better choice. Developed by Samsung, Tizen OS was aimed to run on all Samsung devices, be it smartphones, wearables, IoT devices, TVs, etc. However, fast forward now, and we are noticing Samsung is embracing Android for all its products except for the TV segment. Samsung has stopped developing phones with Tizen OS and recently, on Galaxy Watch 4, it moved to Wear OS from Tizen OS.</a:t>
            </a:r>
          </a:p>
          <a:p>
            <a:pPr marL="0" indent="0">
              <a:buNone/>
            </a:pPr>
            <a:r>
              <a:rPr lang="en-US" dirty="0"/>
              <a:t>Having said all of that, for smart TVs, Samsung continues to use its Tizen OS as the project has gotten popular and lots of third-party apps have been launched including Netflix, Prime Video, etc. We have detailed a dedicated comparison between Android TV and Tizen OS so go through our article to learn more about the differences. To make it clear, as far as smart TVs are concerned, Tizen OS rules the roost and is more performant than Android TV, even on low-end hardware.</a:t>
            </a:r>
            <a:endParaRPr lang="en-IN" dirty="0"/>
          </a:p>
        </p:txBody>
      </p:sp>
    </p:spTree>
    <p:extLst>
      <p:ext uri="{BB962C8B-B14F-4D97-AF65-F5344CB8AC3E}">
        <p14:creationId xmlns:p14="http://schemas.microsoft.com/office/powerpoint/2010/main" val="43410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571B2F-5CDE-284C-65AE-E3F34269137D}"/>
              </a:ext>
            </a:extLst>
          </p:cNvPr>
          <p:cNvGraphicFramePr>
            <a:graphicFrameLocks noGrp="1"/>
          </p:cNvGraphicFramePr>
          <p:nvPr>
            <p:ph idx="1"/>
            <p:extLst>
              <p:ext uri="{D42A27DB-BD31-4B8C-83A1-F6EECF244321}">
                <p14:modId xmlns:p14="http://schemas.microsoft.com/office/powerpoint/2010/main" val="2648373000"/>
              </p:ext>
            </p:extLst>
          </p:nvPr>
        </p:nvGraphicFramePr>
        <p:xfrm>
          <a:off x="1320456" y="2590800"/>
          <a:ext cx="3962400" cy="2346960"/>
        </p:xfrm>
        <a:graphic>
          <a:graphicData uri="http://schemas.openxmlformats.org/drawingml/2006/table">
            <a:tbl>
              <a:tblPr/>
              <a:tblGrid>
                <a:gridCol w="2070100">
                  <a:extLst>
                    <a:ext uri="{9D8B030D-6E8A-4147-A177-3AD203B41FA5}">
                      <a16:colId xmlns:a16="http://schemas.microsoft.com/office/drawing/2014/main" val="452094925"/>
                    </a:ext>
                  </a:extLst>
                </a:gridCol>
                <a:gridCol w="1892300">
                  <a:extLst>
                    <a:ext uri="{9D8B030D-6E8A-4147-A177-3AD203B41FA5}">
                      <a16:colId xmlns:a16="http://schemas.microsoft.com/office/drawing/2014/main" val="905073524"/>
                    </a:ext>
                  </a:extLst>
                </a:gridCol>
              </a:tblGrid>
              <a:tr h="34417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851220"/>
                  </a:ext>
                </a:extLst>
              </a:tr>
              <a:tr h="34417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Great HTML5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Third-party app support is limited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517110"/>
                  </a:ext>
                </a:extLst>
              </a:tr>
              <a:tr h="34417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Better performance than Android TV</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72166"/>
                  </a:ext>
                </a:extLst>
              </a:tr>
              <a:tr h="34417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Best for the TV ecosystem</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015538"/>
                  </a:ext>
                </a:extLst>
              </a:tr>
            </a:tbl>
          </a:graphicData>
        </a:graphic>
      </p:graphicFrame>
      <p:sp>
        <p:nvSpPr>
          <p:cNvPr id="5" name="Rectangle 1">
            <a:extLst>
              <a:ext uri="{FF2B5EF4-FFF2-40B4-BE49-F238E27FC236}">
                <a16:creationId xmlns:a16="http://schemas.microsoft.com/office/drawing/2014/main" id="{F6D2E560-453B-4C68-C9A4-F755CFF8FC81}"/>
              </a:ext>
            </a:extLst>
          </p:cNvPr>
          <p:cNvSpPr>
            <a:spLocks noChangeArrowheads="1"/>
          </p:cNvSpPr>
          <p:nvPr/>
        </p:nvSpPr>
        <p:spPr bwMode="auto">
          <a:xfrm>
            <a:off x="-3249956" y="-2362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7" name="Picture 3" descr="Best Android Alternative Mobile Operating Systems">
            <a:extLst>
              <a:ext uri="{FF2B5EF4-FFF2-40B4-BE49-F238E27FC236}">
                <a16:creationId xmlns:a16="http://schemas.microsoft.com/office/drawing/2014/main" id="{BCDF6DCC-31B1-889D-4CB9-993EDCB26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344" y="2259330"/>
            <a:ext cx="53530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2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0FD42-430A-1B70-EACA-834650BD33AE}"/>
              </a:ext>
            </a:extLst>
          </p:cNvPr>
          <p:cNvSpPr>
            <a:spLocks noGrp="1"/>
          </p:cNvSpPr>
          <p:nvPr>
            <p:ph idx="1"/>
          </p:nvPr>
        </p:nvSpPr>
        <p:spPr/>
        <p:txBody>
          <a:bodyPr/>
          <a:lstStyle/>
          <a:p>
            <a:r>
              <a:rPr lang="en-US" dirty="0"/>
              <a:t>9. </a:t>
            </a:r>
            <a:r>
              <a:rPr lang="en-US" dirty="0" err="1"/>
              <a:t>CalyxOS</a:t>
            </a:r>
            <a:r>
              <a:rPr lang="en-US" dirty="0"/>
              <a:t> </a:t>
            </a:r>
          </a:p>
          <a:p>
            <a:pPr marL="0" indent="0">
              <a:buNone/>
            </a:pPr>
            <a:r>
              <a:rPr lang="en-US" dirty="0" err="1"/>
              <a:t>CalyxOS</a:t>
            </a:r>
            <a:r>
              <a:rPr lang="en-US" dirty="0"/>
              <a:t> is another privacy-focused alternative to Android which is completely </a:t>
            </a:r>
            <a:r>
              <a:rPr lang="en-US" dirty="0" err="1"/>
              <a:t>deGoogled</a:t>
            </a:r>
            <a:r>
              <a:rPr lang="en-US" dirty="0"/>
              <a:t> and puts a major focus on hardening security and privacy. It has been built by the Calyx Institute which is a New York-based nonprofit organization to make digital security more accessible to the masses. </a:t>
            </a:r>
            <a:r>
              <a:rPr lang="en-US" dirty="0" err="1"/>
              <a:t>CalyxOS</a:t>
            </a:r>
            <a:r>
              <a:rPr lang="en-US" dirty="0"/>
              <a:t> currently supports a handful of Pixel and OnePlus devices and Xiaomi Mi A2, but support for more devices will be added soon.</a:t>
            </a:r>
          </a:p>
          <a:p>
            <a:pPr marL="0" indent="0">
              <a:buNone/>
            </a:pPr>
            <a:r>
              <a:rPr lang="en-US" dirty="0"/>
              <a:t>It ships with Signal for encrypted messaging; Tor browser to access the web without any tracking; a free and trusted VPN from the Calyx Institute; the open-source Aurora Store, a Play Store alternative, and more. There are no Google services included in </a:t>
            </a:r>
            <a:r>
              <a:rPr lang="en-US" dirty="0" err="1"/>
              <a:t>CalyxOS</a:t>
            </a:r>
            <a:r>
              <a:rPr lang="en-US" dirty="0"/>
              <a:t> but if you want, you can sideload </a:t>
            </a:r>
            <a:r>
              <a:rPr lang="en-US" dirty="0" err="1"/>
              <a:t>microG</a:t>
            </a:r>
            <a:r>
              <a:rPr lang="en-US" dirty="0"/>
              <a:t> to get some of the Google services without sacrificing your anonymity. To sum up, if privacy is what you are looking for on your smartphone, </a:t>
            </a:r>
            <a:r>
              <a:rPr lang="en-US" dirty="0" err="1"/>
              <a:t>CalyxOS</a:t>
            </a:r>
            <a:r>
              <a:rPr lang="en-US" dirty="0"/>
              <a:t> is a great alternative to other Android forks.</a:t>
            </a:r>
            <a:endParaRPr lang="en-IN" dirty="0"/>
          </a:p>
        </p:txBody>
      </p:sp>
    </p:spTree>
    <p:extLst>
      <p:ext uri="{BB962C8B-B14F-4D97-AF65-F5344CB8AC3E}">
        <p14:creationId xmlns:p14="http://schemas.microsoft.com/office/powerpoint/2010/main" val="248789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9BC8999-899F-A129-3B73-14B15FE5AA0E}"/>
              </a:ext>
            </a:extLst>
          </p:cNvPr>
          <p:cNvGraphicFramePr>
            <a:graphicFrameLocks noGrp="1"/>
          </p:cNvGraphicFramePr>
          <p:nvPr>
            <p:ph idx="1"/>
            <p:extLst>
              <p:ext uri="{D42A27DB-BD31-4B8C-83A1-F6EECF244321}">
                <p14:modId xmlns:p14="http://schemas.microsoft.com/office/powerpoint/2010/main" val="466400718"/>
              </p:ext>
            </p:extLst>
          </p:nvPr>
        </p:nvGraphicFramePr>
        <p:xfrm>
          <a:off x="1320456" y="2438400"/>
          <a:ext cx="4368800" cy="2346960"/>
        </p:xfrm>
        <a:graphic>
          <a:graphicData uri="http://schemas.openxmlformats.org/drawingml/2006/table">
            <a:tbl>
              <a:tblPr/>
              <a:tblGrid>
                <a:gridCol w="2597150">
                  <a:extLst>
                    <a:ext uri="{9D8B030D-6E8A-4147-A177-3AD203B41FA5}">
                      <a16:colId xmlns:a16="http://schemas.microsoft.com/office/drawing/2014/main" val="1490155205"/>
                    </a:ext>
                  </a:extLst>
                </a:gridCol>
                <a:gridCol w="1771650">
                  <a:extLst>
                    <a:ext uri="{9D8B030D-6E8A-4147-A177-3AD203B41FA5}">
                      <a16:colId xmlns:a16="http://schemas.microsoft.com/office/drawing/2014/main" val="4030301219"/>
                    </a:ext>
                  </a:extLst>
                </a:gridCol>
              </a:tblGrid>
              <a:tr h="320675">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7830938"/>
                  </a:ext>
                </a:extLst>
              </a:tr>
              <a:tr h="32067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Privacy-centric OS, Based on Android</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Limited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882328"/>
                  </a:ext>
                </a:extLst>
              </a:tr>
              <a:tr h="32067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Many security features include VPN, Tor, etc.</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7814990"/>
                  </a:ext>
                </a:extLst>
              </a:tr>
              <a:tr h="32067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 Google Services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304635"/>
                  </a:ext>
                </a:extLst>
              </a:tr>
            </a:tbl>
          </a:graphicData>
        </a:graphic>
      </p:graphicFrame>
      <p:sp>
        <p:nvSpPr>
          <p:cNvPr id="5" name="Rectangle 1">
            <a:extLst>
              <a:ext uri="{FF2B5EF4-FFF2-40B4-BE49-F238E27FC236}">
                <a16:creationId xmlns:a16="http://schemas.microsoft.com/office/drawing/2014/main" id="{20188079-C052-0FF8-431B-A6C28B860BD7}"/>
              </a:ext>
            </a:extLst>
          </p:cNvPr>
          <p:cNvSpPr>
            <a:spLocks noChangeArrowheads="1"/>
          </p:cNvSpPr>
          <p:nvPr/>
        </p:nvSpPr>
        <p:spPr bwMode="auto">
          <a:xfrm>
            <a:off x="-3046756" y="-3886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171" name="Picture 3" descr="Best Android Alternative Mobile Operating Systems">
            <a:extLst>
              <a:ext uri="{FF2B5EF4-FFF2-40B4-BE49-F238E27FC236}">
                <a16:creationId xmlns:a16="http://schemas.microsoft.com/office/drawing/2014/main" id="{52AF1BED-16A6-E414-1CDD-EEB346C56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12" y="1438275"/>
            <a:ext cx="431482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875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B6428-209F-CDED-0C24-82FD43CD8389}"/>
              </a:ext>
            </a:extLst>
          </p:cNvPr>
          <p:cNvSpPr>
            <a:spLocks noGrp="1"/>
          </p:cNvSpPr>
          <p:nvPr>
            <p:ph idx="1"/>
          </p:nvPr>
        </p:nvSpPr>
        <p:spPr/>
        <p:txBody>
          <a:bodyPr/>
          <a:lstStyle/>
          <a:p>
            <a:r>
              <a:rPr lang="en-US" dirty="0"/>
              <a:t>10. </a:t>
            </a:r>
            <a:r>
              <a:rPr lang="en-US" dirty="0" err="1"/>
              <a:t>LineageOS</a:t>
            </a:r>
            <a:r>
              <a:rPr lang="en-US" dirty="0"/>
              <a:t> </a:t>
            </a:r>
          </a:p>
          <a:p>
            <a:pPr marL="0" indent="0">
              <a:buNone/>
            </a:pPr>
            <a:r>
              <a:rPr lang="en-US" dirty="0"/>
              <a:t>If your Android smartphone has hit end-of-life and no longer receives OTA updates from the manufacturer, </a:t>
            </a:r>
            <a:r>
              <a:rPr lang="en-US" dirty="0" err="1"/>
              <a:t>LineageOS</a:t>
            </a:r>
            <a:r>
              <a:rPr lang="en-US" dirty="0"/>
              <a:t> will come to your rescue. It’s a custom Android ROM, not much different from the standard Android that you are running on your device, however, you get to taste the latest Android version, even when the manufacturer is no longer supporting your device.</a:t>
            </a:r>
          </a:p>
          <a:p>
            <a:pPr marL="0" indent="0">
              <a:buNone/>
            </a:pPr>
            <a:r>
              <a:rPr lang="en-US" dirty="0"/>
              <a:t>On top of that, </a:t>
            </a:r>
            <a:r>
              <a:rPr lang="en-US" dirty="0" err="1"/>
              <a:t>LineageOS</a:t>
            </a:r>
            <a:r>
              <a:rPr lang="en-US" dirty="0"/>
              <a:t> comes clean without Google services. You can, however, sideload the </a:t>
            </a:r>
            <a:r>
              <a:rPr lang="en-US" dirty="0" err="1"/>
              <a:t>GApps</a:t>
            </a:r>
            <a:r>
              <a:rPr lang="en-US" dirty="0"/>
              <a:t> package and get Play Store and other services running. It supports more than 200 devices and continuously brings the latest updates to outdated hardware. Even many custom ROMs fork </a:t>
            </a:r>
            <a:r>
              <a:rPr lang="en-US" dirty="0" err="1"/>
              <a:t>LineageOS</a:t>
            </a:r>
            <a:r>
              <a:rPr lang="en-US" dirty="0"/>
              <a:t> to add more functionality and features due to its rock-solid base. </a:t>
            </a:r>
            <a:r>
              <a:rPr lang="en-US" dirty="0" err="1"/>
              <a:t>LineageOS</a:t>
            </a:r>
            <a:r>
              <a:rPr lang="en-US" dirty="0"/>
              <a:t> has even brought the latest Android 12 update to more than 41 devices which is amazing. Simply put, </a:t>
            </a:r>
            <a:r>
              <a:rPr lang="en-US" dirty="0" err="1"/>
              <a:t>LineageOS</a:t>
            </a:r>
            <a:r>
              <a:rPr lang="en-US" dirty="0"/>
              <a:t>, despite being an Android fork, is a go-to alternative because of long-life support, better performance, and no Google bloatware.</a:t>
            </a:r>
            <a:endParaRPr lang="en-IN" dirty="0"/>
          </a:p>
        </p:txBody>
      </p:sp>
    </p:spTree>
    <p:extLst>
      <p:ext uri="{BB962C8B-B14F-4D97-AF65-F5344CB8AC3E}">
        <p14:creationId xmlns:p14="http://schemas.microsoft.com/office/powerpoint/2010/main" val="192858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F194799-4AFD-6AB1-B0FB-5FB847FC3E57}"/>
              </a:ext>
            </a:extLst>
          </p:cNvPr>
          <p:cNvGraphicFramePr>
            <a:graphicFrameLocks noGrp="1"/>
          </p:cNvGraphicFramePr>
          <p:nvPr>
            <p:ph idx="1"/>
            <p:extLst>
              <p:ext uri="{D42A27DB-BD31-4B8C-83A1-F6EECF244321}">
                <p14:modId xmlns:p14="http://schemas.microsoft.com/office/powerpoint/2010/main" val="778488910"/>
              </p:ext>
            </p:extLst>
          </p:nvPr>
        </p:nvGraphicFramePr>
        <p:xfrm>
          <a:off x="1065212" y="2895600"/>
          <a:ext cx="3784600" cy="1645920"/>
        </p:xfrm>
        <a:graphic>
          <a:graphicData uri="http://schemas.openxmlformats.org/drawingml/2006/table">
            <a:tbl>
              <a:tblPr/>
              <a:tblGrid>
                <a:gridCol w="2882900">
                  <a:extLst>
                    <a:ext uri="{9D8B030D-6E8A-4147-A177-3AD203B41FA5}">
                      <a16:colId xmlns:a16="http://schemas.microsoft.com/office/drawing/2014/main" val="3363197676"/>
                    </a:ext>
                  </a:extLst>
                </a:gridCol>
                <a:gridCol w="901700">
                  <a:extLst>
                    <a:ext uri="{9D8B030D-6E8A-4147-A177-3AD203B41FA5}">
                      <a16:colId xmlns:a16="http://schemas.microsoft.com/office/drawing/2014/main" val="426518802"/>
                    </a:ext>
                  </a:extLst>
                </a:gridCol>
              </a:tblGrid>
              <a:tr h="32385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112627"/>
                  </a:ext>
                </a:extLst>
              </a:tr>
              <a:tr h="32385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Based on Android AOSP, Supports Android 12</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None as such</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95978"/>
                  </a:ext>
                </a:extLst>
              </a:tr>
              <a:tr h="32385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Supports a long list of devices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190774"/>
                  </a:ext>
                </a:extLst>
              </a:tr>
            </a:tbl>
          </a:graphicData>
        </a:graphic>
      </p:graphicFrame>
      <p:sp>
        <p:nvSpPr>
          <p:cNvPr id="5" name="Rectangle 1">
            <a:extLst>
              <a:ext uri="{FF2B5EF4-FFF2-40B4-BE49-F238E27FC236}">
                <a16:creationId xmlns:a16="http://schemas.microsoft.com/office/drawing/2014/main" id="{092180E2-7E50-E9FB-10B7-0C222EE781F7}"/>
              </a:ext>
            </a:extLst>
          </p:cNvPr>
          <p:cNvSpPr>
            <a:spLocks noChangeArrowheads="1"/>
          </p:cNvSpPr>
          <p:nvPr/>
        </p:nvSpPr>
        <p:spPr bwMode="auto">
          <a:xfrm>
            <a:off x="-3594100" y="-28194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195" name="Picture 3" descr="Best Android Alternative Mobile Operating Systems">
            <a:extLst>
              <a:ext uri="{FF2B5EF4-FFF2-40B4-BE49-F238E27FC236}">
                <a16:creationId xmlns:a16="http://schemas.microsoft.com/office/drawing/2014/main" id="{04E08339-A3C7-D772-862E-A0353BC72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8237" y="2438400"/>
            <a:ext cx="47529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44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31337-B92E-4426-6248-D8CDD21ADB47}"/>
              </a:ext>
            </a:extLst>
          </p:cNvPr>
          <p:cNvSpPr>
            <a:spLocks noGrp="1"/>
          </p:cNvSpPr>
          <p:nvPr>
            <p:ph idx="1"/>
          </p:nvPr>
        </p:nvSpPr>
        <p:spPr/>
        <p:txBody>
          <a:bodyPr/>
          <a:lstStyle/>
          <a:p>
            <a:r>
              <a:rPr lang="en-US" dirty="0"/>
              <a:t>11. /e/ OS </a:t>
            </a:r>
          </a:p>
          <a:p>
            <a:pPr marL="0" indent="0">
              <a:buNone/>
            </a:pPr>
            <a:r>
              <a:rPr lang="en-US" dirty="0"/>
              <a:t>After </a:t>
            </a:r>
            <a:r>
              <a:rPr lang="en-US" dirty="0" err="1"/>
              <a:t>GrapheneOS</a:t>
            </a:r>
            <a:r>
              <a:rPr lang="en-US" dirty="0"/>
              <a:t> and </a:t>
            </a:r>
            <a:r>
              <a:rPr lang="en-US" dirty="0" err="1"/>
              <a:t>CalyxOS</a:t>
            </a:r>
            <a:r>
              <a:rPr lang="en-US" dirty="0"/>
              <a:t>, if you want another alternative to Android that is highly secure and private then you can try /e/ OS. It’s also based on Android (</a:t>
            </a:r>
            <a:r>
              <a:rPr lang="en-US" dirty="0" err="1"/>
              <a:t>LineageOS</a:t>
            </a:r>
            <a:r>
              <a:rPr lang="en-US" dirty="0"/>
              <a:t>), but the operating system has been completely </a:t>
            </a:r>
            <a:r>
              <a:rPr lang="en-US" dirty="0" err="1"/>
              <a:t>deGoogled</a:t>
            </a:r>
            <a:r>
              <a:rPr lang="en-US" dirty="0"/>
              <a:t> and there are alternative apps in place of popular Google apps. You can install apps from its own store and it even displays privacy and energy ratings, similar to iOS’ AppStore.</a:t>
            </a:r>
          </a:p>
          <a:p>
            <a:pPr marL="0" indent="0">
              <a:buNone/>
            </a:pPr>
            <a:r>
              <a:rPr lang="en-US" dirty="0"/>
              <a:t>/e/ OS is completely open-source and has been developed by the non-profit /e/ Foundation which is based in France. Currently, it supports more than 240 smartphone models which include popular Samsung phones and some </a:t>
            </a:r>
            <a:r>
              <a:rPr lang="en-US" dirty="0" err="1"/>
              <a:t>Fairphone</a:t>
            </a:r>
            <a:r>
              <a:rPr lang="en-US" dirty="0"/>
              <a:t> models. You can also buy smartphones preloaded with /e/ OS from its website. Overall, /e/ OS is a great solution for users who are looking to buy a privacy-focused smartphone but without Google lurking from behind.</a:t>
            </a:r>
            <a:endParaRPr lang="en-IN" dirty="0"/>
          </a:p>
        </p:txBody>
      </p:sp>
    </p:spTree>
    <p:extLst>
      <p:ext uri="{BB962C8B-B14F-4D97-AF65-F5344CB8AC3E}">
        <p14:creationId xmlns:p14="http://schemas.microsoft.com/office/powerpoint/2010/main" val="108688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2AFB-DC4D-E786-5469-7EC897596DAD}"/>
              </a:ext>
            </a:extLst>
          </p:cNvPr>
          <p:cNvSpPr>
            <a:spLocks noGrp="1"/>
          </p:cNvSpPr>
          <p:nvPr>
            <p:ph type="title"/>
          </p:nvPr>
        </p:nvSpPr>
        <p:spPr/>
        <p:txBody>
          <a:bodyPr/>
          <a:lstStyle/>
          <a:p>
            <a:r>
              <a:rPr lang="en-US" dirty="0"/>
              <a:t>Why do people love Android?</a:t>
            </a:r>
            <a:endParaRPr lang="en-IN" dirty="0"/>
          </a:p>
        </p:txBody>
      </p:sp>
      <p:sp>
        <p:nvSpPr>
          <p:cNvPr id="3" name="Content Placeholder 2">
            <a:extLst>
              <a:ext uri="{FF2B5EF4-FFF2-40B4-BE49-F238E27FC236}">
                <a16:creationId xmlns:a16="http://schemas.microsoft.com/office/drawing/2014/main" id="{70B06B06-0523-9421-0F0C-556642AE362C}"/>
              </a:ext>
            </a:extLst>
          </p:cNvPr>
          <p:cNvSpPr>
            <a:spLocks noGrp="1"/>
          </p:cNvSpPr>
          <p:nvPr>
            <p:ph idx="1"/>
          </p:nvPr>
        </p:nvSpPr>
        <p:spPr/>
        <p:txBody>
          <a:bodyPr/>
          <a:lstStyle/>
          <a:p>
            <a:r>
              <a:rPr lang="en-US" dirty="0"/>
              <a:t>Since Android is an open-source platform, it offers more freedom and customization options than iOS. </a:t>
            </a:r>
          </a:p>
          <a:p>
            <a:r>
              <a:rPr lang="en-US" dirty="0"/>
              <a:t>You can customize almost anything on your Android device, from how your home screen looks to how you interact with your phone.</a:t>
            </a:r>
            <a:endParaRPr lang="en-IN" dirty="0"/>
          </a:p>
        </p:txBody>
      </p:sp>
    </p:spTree>
    <p:extLst>
      <p:ext uri="{BB962C8B-B14F-4D97-AF65-F5344CB8AC3E}">
        <p14:creationId xmlns:p14="http://schemas.microsoft.com/office/powerpoint/2010/main" val="2342414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4B2FD7-2CC7-84F9-22E9-D6DBD4730DAA}"/>
              </a:ext>
            </a:extLst>
          </p:cNvPr>
          <p:cNvGraphicFramePr>
            <a:graphicFrameLocks noGrp="1"/>
          </p:cNvGraphicFramePr>
          <p:nvPr>
            <p:ph idx="1"/>
            <p:extLst>
              <p:ext uri="{D42A27DB-BD31-4B8C-83A1-F6EECF244321}">
                <p14:modId xmlns:p14="http://schemas.microsoft.com/office/powerpoint/2010/main" val="4027045555"/>
              </p:ext>
            </p:extLst>
          </p:nvPr>
        </p:nvGraphicFramePr>
        <p:xfrm>
          <a:off x="1217612" y="2362200"/>
          <a:ext cx="4356100" cy="2346960"/>
        </p:xfrm>
        <a:graphic>
          <a:graphicData uri="http://schemas.openxmlformats.org/drawingml/2006/table">
            <a:tbl>
              <a:tblPr/>
              <a:tblGrid>
                <a:gridCol w="2171700">
                  <a:extLst>
                    <a:ext uri="{9D8B030D-6E8A-4147-A177-3AD203B41FA5}">
                      <a16:colId xmlns:a16="http://schemas.microsoft.com/office/drawing/2014/main" val="4014897428"/>
                    </a:ext>
                  </a:extLst>
                </a:gridCol>
                <a:gridCol w="2184400">
                  <a:extLst>
                    <a:ext uri="{9D8B030D-6E8A-4147-A177-3AD203B41FA5}">
                      <a16:colId xmlns:a16="http://schemas.microsoft.com/office/drawing/2014/main" val="1898601340"/>
                    </a:ext>
                  </a:extLst>
                </a:gridCol>
              </a:tblGrid>
              <a:tr h="334010">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2659633"/>
                  </a:ext>
                </a:extLst>
              </a:tr>
              <a:tr h="33401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deGoogle Android fork, based on LineageOS</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/e/ preloaded smartphones are a bit expensive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17419"/>
                  </a:ext>
                </a:extLst>
              </a:tr>
              <a:tr h="334010">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Vast device support</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467080"/>
                  </a:ext>
                </a:extLst>
              </a:tr>
              <a:tr h="334010">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Privacy rating in app store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dirty="0">
                          <a:effectLst/>
                        </a:rPr>
                        <a:t/>
                      </a:r>
                      <a:br>
                        <a:rPr lang="en-IN" dirty="0">
                          <a:effectLst/>
                        </a:rPr>
                      </a:br>
                      <a:endParaRPr lang="en-IN" dirty="0">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219604"/>
                  </a:ext>
                </a:extLst>
              </a:tr>
            </a:tbl>
          </a:graphicData>
        </a:graphic>
      </p:graphicFrame>
      <p:sp>
        <p:nvSpPr>
          <p:cNvPr id="5" name="Rectangle 1">
            <a:extLst>
              <a:ext uri="{FF2B5EF4-FFF2-40B4-BE49-F238E27FC236}">
                <a16:creationId xmlns:a16="http://schemas.microsoft.com/office/drawing/2014/main" id="{F89D7020-C683-28CF-D8AB-A43035816D3C}"/>
              </a:ext>
            </a:extLst>
          </p:cNvPr>
          <p:cNvSpPr>
            <a:spLocks noChangeArrowheads="1"/>
          </p:cNvSpPr>
          <p:nvPr/>
        </p:nvSpPr>
        <p:spPr bwMode="auto">
          <a:xfrm>
            <a:off x="-3155950" y="-46482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221" name="Picture 5" descr="11. /e/ OS">
            <a:extLst>
              <a:ext uri="{FF2B5EF4-FFF2-40B4-BE49-F238E27FC236}">
                <a16:creationId xmlns:a16="http://schemas.microsoft.com/office/drawing/2014/main" id="{DB3EF2FE-7DAE-1A33-A224-468722E6F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197" y="1371600"/>
            <a:ext cx="4495800"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0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C4B3C-F0E4-0DD3-C4AA-586687D1C2B6}"/>
              </a:ext>
            </a:extLst>
          </p:cNvPr>
          <p:cNvSpPr>
            <a:spLocks noGrp="1"/>
          </p:cNvSpPr>
          <p:nvPr>
            <p:ph idx="1"/>
          </p:nvPr>
        </p:nvSpPr>
        <p:spPr/>
        <p:txBody>
          <a:bodyPr/>
          <a:lstStyle/>
          <a:p>
            <a:r>
              <a:rPr lang="en-US" dirty="0"/>
              <a:t>12. </a:t>
            </a:r>
            <a:r>
              <a:rPr lang="en-US" dirty="0" err="1"/>
              <a:t>HarmonyOS</a:t>
            </a:r>
            <a:r>
              <a:rPr lang="en-US" dirty="0"/>
              <a:t> </a:t>
            </a:r>
          </a:p>
          <a:p>
            <a:pPr marL="0" indent="0">
              <a:buNone/>
            </a:pPr>
            <a:r>
              <a:rPr lang="en-US" dirty="0"/>
              <a:t>After the US ban, Huawei had no recourse but to develop its own operating system for smartphones and other devices. The company developed </a:t>
            </a:r>
            <a:r>
              <a:rPr lang="en-US" dirty="0" err="1"/>
              <a:t>HarmonyOS</a:t>
            </a:r>
            <a:r>
              <a:rPr lang="en-US" dirty="0"/>
              <a:t> which is basically a fork of vanilla AOSP so essentially it runs Android under the hood. That said, Huawei has developed its own app packaging container called APP. You can also sideload APKs on </a:t>
            </a:r>
            <a:r>
              <a:rPr lang="en-US" dirty="0" err="1"/>
              <a:t>HarmonyOS</a:t>
            </a:r>
            <a:r>
              <a:rPr lang="en-US" dirty="0"/>
              <a:t> which is awesome.</a:t>
            </a:r>
          </a:p>
          <a:p>
            <a:pPr marL="0" indent="0">
              <a:buNone/>
            </a:pPr>
            <a:r>
              <a:rPr lang="en-US" dirty="0"/>
              <a:t>It also comes with its own </a:t>
            </a:r>
            <a:r>
              <a:rPr lang="en-US" dirty="0" err="1"/>
              <a:t>AppGallery</a:t>
            </a:r>
            <a:r>
              <a:rPr lang="en-US" dirty="0"/>
              <a:t> where you can find thousands of popular Android apps. The company has also developed its own compiler called ARK in place of Android’s ART (Android Runtime). And the new EROFS file system is said to be better than EXT4 and F2FS. While </a:t>
            </a:r>
            <a:r>
              <a:rPr lang="en-US" dirty="0" err="1"/>
              <a:t>HarmonyOS</a:t>
            </a:r>
            <a:r>
              <a:rPr lang="en-US" dirty="0"/>
              <a:t> is deep inside an Android OS, chances are that Huawei will come up with an alternative to Android in upcoming years. The company is due to release </a:t>
            </a:r>
            <a:r>
              <a:rPr lang="en-US" dirty="0" err="1"/>
              <a:t>HarmonyOS</a:t>
            </a:r>
            <a:r>
              <a:rPr lang="en-US" dirty="0"/>
              <a:t> 3.0 in September with new APIs and SDK.</a:t>
            </a:r>
            <a:endParaRPr lang="en-IN" dirty="0"/>
          </a:p>
        </p:txBody>
      </p:sp>
    </p:spTree>
    <p:extLst>
      <p:ext uri="{BB962C8B-B14F-4D97-AF65-F5344CB8AC3E}">
        <p14:creationId xmlns:p14="http://schemas.microsoft.com/office/powerpoint/2010/main" val="1701032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C3245FA-5B1A-64F9-AB0B-54B00A227993}"/>
              </a:ext>
            </a:extLst>
          </p:cNvPr>
          <p:cNvGraphicFramePr>
            <a:graphicFrameLocks noGrp="1"/>
          </p:cNvGraphicFramePr>
          <p:nvPr>
            <p:ph idx="1"/>
            <p:extLst>
              <p:ext uri="{D42A27DB-BD31-4B8C-83A1-F6EECF244321}">
                <p14:modId xmlns:p14="http://schemas.microsoft.com/office/powerpoint/2010/main" val="2581103137"/>
              </p:ext>
            </p:extLst>
          </p:nvPr>
        </p:nvGraphicFramePr>
        <p:xfrm>
          <a:off x="1141412" y="2514600"/>
          <a:ext cx="3752850" cy="2225040"/>
        </p:xfrm>
        <a:graphic>
          <a:graphicData uri="http://schemas.openxmlformats.org/drawingml/2006/table">
            <a:tbl>
              <a:tblPr/>
              <a:tblGrid>
                <a:gridCol w="1816100">
                  <a:extLst>
                    <a:ext uri="{9D8B030D-6E8A-4147-A177-3AD203B41FA5}">
                      <a16:colId xmlns:a16="http://schemas.microsoft.com/office/drawing/2014/main" val="2433472254"/>
                    </a:ext>
                  </a:extLst>
                </a:gridCol>
                <a:gridCol w="1936750">
                  <a:extLst>
                    <a:ext uri="{9D8B030D-6E8A-4147-A177-3AD203B41FA5}">
                      <a16:colId xmlns:a16="http://schemas.microsoft.com/office/drawing/2014/main" val="486302301"/>
                    </a:ext>
                  </a:extLst>
                </a:gridCol>
              </a:tblGrid>
              <a:tr h="327025">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Pros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IN" sz="1400" b="1" i="0" u="none" strike="noStrike">
                          <a:solidFill>
                            <a:srgbClr val="000000"/>
                          </a:solidFill>
                          <a:effectLst/>
                          <a:latin typeface="Times New Roman" panose="02020603050405020304" pitchFamily="18" charset="0"/>
                        </a:rPr>
                        <a:t>Cons</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092586"/>
                  </a:ext>
                </a:extLst>
              </a:tr>
              <a:tr h="32702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Supports APK sideloading</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The core is still Android, uses the AOSP base</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342563"/>
                  </a:ext>
                </a:extLst>
              </a:tr>
              <a:tr h="327025">
                <a:tc>
                  <a:txBody>
                    <a:bodyPr/>
                    <a:lstStyle/>
                    <a:p>
                      <a:pPr algn="ctr" rtl="0" fontAlgn="ctr">
                        <a:spcBef>
                          <a:spcPts val="0"/>
                        </a:spcBef>
                        <a:spcAft>
                          <a:spcPts val="1000"/>
                        </a:spcAft>
                      </a:pPr>
                      <a:r>
                        <a:rPr lang="en-IN" sz="1400" b="0" i="0" u="none" strike="noStrike">
                          <a:solidFill>
                            <a:srgbClr val="000000"/>
                          </a:solidFill>
                          <a:effectLst/>
                          <a:latin typeface="Times New Roman" panose="02020603050405020304" pitchFamily="18" charset="0"/>
                        </a:rPr>
                        <a:t>Suitable OS for Huawei ecosystem</a:t>
                      </a: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r>
                        <a:rPr lang="en-IN">
                          <a:effectLst/>
                        </a:rPr>
                        <a:t/>
                      </a:r>
                      <a:br>
                        <a:rPr lang="en-IN">
                          <a:effectLst/>
                        </a:rPr>
                      </a:br>
                      <a:endParaRPr lang="en-IN">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1421462"/>
                  </a:ext>
                </a:extLst>
              </a:tr>
              <a:tr h="327025">
                <a:tc>
                  <a:txBody>
                    <a:bodyPr/>
                    <a:lstStyle/>
                    <a:p>
                      <a:pPr algn="ctr" rtl="0" fontAlgn="ctr">
                        <a:spcBef>
                          <a:spcPts val="0"/>
                        </a:spcBef>
                        <a:spcAft>
                          <a:spcPts val="1000"/>
                        </a:spcAft>
                      </a:pPr>
                      <a:r>
                        <a:rPr lang="en-US" sz="1400" b="0" i="0" u="none" strike="noStrike">
                          <a:solidFill>
                            <a:srgbClr val="000000"/>
                          </a:solidFill>
                          <a:effectLst/>
                          <a:latin typeface="Times New Roman" panose="02020603050405020304" pitchFamily="18" charset="0"/>
                        </a:rPr>
                        <a:t>Developed its own APP package manager</a:t>
                      </a:r>
                      <a:endParaRPr lang="en-US">
                        <a:effectLst/>
                      </a:endParaRPr>
                    </a:p>
                  </a:txBody>
                  <a:tcPr marL="76200" marR="76200" marT="76200" marB="762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ctr"/>
                      <a:r>
                        <a:rPr lang="en-IN" dirty="0">
                          <a:effectLst/>
                        </a:rPr>
                        <a:t/>
                      </a:r>
                      <a:br>
                        <a:rPr lang="en-IN" dirty="0">
                          <a:effectLst/>
                        </a:rPr>
                      </a:br>
                      <a:endParaRPr lang="en-IN" dirty="0">
                        <a:effectLst/>
                      </a:endParaRPr>
                    </a:p>
                  </a:txBody>
                  <a:tcPr marL="9525" marR="9525" marT="9525" marB="9525" anchor="ctr">
                    <a:lnL w="9525" cap="flat" cmpd="sng" algn="ctr">
                      <a:solidFill>
                        <a:srgbClr val="000000"/>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93267012"/>
                  </a:ext>
                </a:extLst>
              </a:tr>
            </a:tbl>
          </a:graphicData>
        </a:graphic>
      </p:graphicFrame>
      <p:sp>
        <p:nvSpPr>
          <p:cNvPr id="5" name="Rectangle 1">
            <a:extLst>
              <a:ext uri="{FF2B5EF4-FFF2-40B4-BE49-F238E27FC236}">
                <a16:creationId xmlns:a16="http://schemas.microsoft.com/office/drawing/2014/main" id="{DD0FA08B-5CFE-217C-A44C-7C1100EA3B13}"/>
              </a:ext>
            </a:extLst>
          </p:cNvPr>
          <p:cNvSpPr>
            <a:spLocks noChangeArrowheads="1"/>
          </p:cNvSpPr>
          <p:nvPr/>
        </p:nvSpPr>
        <p:spPr bwMode="auto">
          <a:xfrm>
            <a:off x="-3533775" y="-37338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43" name="Picture 3" descr="Harmony OS website">
            <a:extLst>
              <a:ext uri="{FF2B5EF4-FFF2-40B4-BE49-F238E27FC236}">
                <a16:creationId xmlns:a16="http://schemas.microsoft.com/office/drawing/2014/main" id="{E30D283B-0765-A554-0F52-83FE6BB01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2" y="2057400"/>
            <a:ext cx="52387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597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AA59-5C5E-D66F-0D0F-D51B87A75D68}"/>
              </a:ext>
            </a:extLst>
          </p:cNvPr>
          <p:cNvSpPr>
            <a:spLocks noGrp="1"/>
          </p:cNvSpPr>
          <p:nvPr>
            <p:ph type="title"/>
          </p:nvPr>
        </p:nvSpPr>
        <p:spPr/>
        <p:txBody>
          <a:bodyPr/>
          <a:lstStyle/>
          <a:p>
            <a:r>
              <a:rPr lang="en-US" dirty="0"/>
              <a:t>How do I fix connecting to Google Play com?</a:t>
            </a:r>
            <a:endParaRPr lang="en-IN" dirty="0"/>
          </a:p>
        </p:txBody>
      </p:sp>
      <p:sp>
        <p:nvSpPr>
          <p:cNvPr id="3" name="Content Placeholder 2">
            <a:extLst>
              <a:ext uri="{FF2B5EF4-FFF2-40B4-BE49-F238E27FC236}">
                <a16:creationId xmlns:a16="http://schemas.microsoft.com/office/drawing/2014/main" id="{9FB23E89-25BF-B469-3184-C43738564403}"/>
              </a:ext>
            </a:extLst>
          </p:cNvPr>
          <p:cNvSpPr>
            <a:spLocks noGrp="1"/>
          </p:cNvSpPr>
          <p:nvPr>
            <p:ph idx="1"/>
          </p:nvPr>
        </p:nvSpPr>
        <p:spPr/>
        <p:txBody>
          <a:bodyPr/>
          <a:lstStyle/>
          <a:p>
            <a:r>
              <a:rPr lang="en-US" dirty="0"/>
              <a:t>Basic troubleshooting steps </a:t>
            </a:r>
          </a:p>
          <a:p>
            <a:r>
              <a:rPr lang="en-US" dirty="0"/>
              <a:t>Check that you have a strong Wi-Fi or mobile data connection. </a:t>
            </a:r>
          </a:p>
          <a:p>
            <a:r>
              <a:rPr lang="en-US" dirty="0"/>
              <a:t>Check your storage space. </a:t>
            </a:r>
          </a:p>
          <a:p>
            <a:r>
              <a:rPr lang="en-US" dirty="0"/>
              <a:t>Check for Android system updates. </a:t>
            </a:r>
          </a:p>
          <a:p>
            <a:r>
              <a:rPr lang="en-US" dirty="0"/>
              <a:t>Close &amp; reopen the Play Store. </a:t>
            </a:r>
          </a:p>
          <a:p>
            <a:r>
              <a:rPr lang="en-US" dirty="0"/>
              <a:t>Uninstall &amp; reinstall Play Store updates. </a:t>
            </a:r>
          </a:p>
          <a:p>
            <a:r>
              <a:rPr lang="en-US" dirty="0"/>
              <a:t>Restart your device. </a:t>
            </a:r>
          </a:p>
          <a:p>
            <a:r>
              <a:rPr lang="en-US" dirty="0"/>
              <a:t>Clear cache &amp; data from Google Play Services. </a:t>
            </a:r>
          </a:p>
          <a:p>
            <a:r>
              <a:rPr lang="en-US" dirty="0"/>
              <a:t>Remove &amp; re-add your Google Account.</a:t>
            </a:r>
            <a:endParaRPr lang="en-IN" dirty="0"/>
          </a:p>
        </p:txBody>
      </p:sp>
    </p:spTree>
    <p:extLst>
      <p:ext uri="{BB962C8B-B14F-4D97-AF65-F5344CB8AC3E}">
        <p14:creationId xmlns:p14="http://schemas.microsoft.com/office/powerpoint/2010/main" val="1440862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C6A4-FFBE-F96F-D227-09B74F03F9C7}"/>
              </a:ext>
            </a:extLst>
          </p:cNvPr>
          <p:cNvSpPr>
            <a:spLocks noGrp="1"/>
          </p:cNvSpPr>
          <p:nvPr>
            <p:ph type="title"/>
          </p:nvPr>
        </p:nvSpPr>
        <p:spPr/>
        <p:txBody>
          <a:bodyPr/>
          <a:lstStyle/>
          <a:p>
            <a:r>
              <a:rPr lang="en-US" dirty="0"/>
              <a:t>How to Use Google Play Install Referrer API in Android?</a:t>
            </a:r>
            <a:endParaRPr lang="en-IN" dirty="0"/>
          </a:p>
        </p:txBody>
      </p:sp>
      <p:sp>
        <p:nvSpPr>
          <p:cNvPr id="3" name="Content Placeholder 2">
            <a:extLst>
              <a:ext uri="{FF2B5EF4-FFF2-40B4-BE49-F238E27FC236}">
                <a16:creationId xmlns:a16="http://schemas.microsoft.com/office/drawing/2014/main" id="{9685F2FC-7BF0-1B65-A0F3-B950737988AA}"/>
              </a:ext>
            </a:extLst>
          </p:cNvPr>
          <p:cNvSpPr>
            <a:spLocks noGrp="1"/>
          </p:cNvSpPr>
          <p:nvPr>
            <p:ph idx="1"/>
          </p:nvPr>
        </p:nvSpPr>
        <p:spPr/>
        <p:txBody>
          <a:bodyPr/>
          <a:lstStyle/>
          <a:p>
            <a:r>
              <a:rPr lang="en-US" dirty="0"/>
              <a:t>Google Play Install Referrer is the API that is used in most of the applications but it is not been seen in the app. This functionality works under the hood and is used to check the sources from where the app is getting most of the downloads. Google Play Install Referrer API tells us that from where the app has to go installs and the sources. This will helps us to improve the presence of our apps on different platforms.</a:t>
            </a:r>
            <a:endParaRPr lang="en-IN" dirty="0"/>
          </a:p>
        </p:txBody>
      </p:sp>
    </p:spTree>
    <p:extLst>
      <p:ext uri="{BB962C8B-B14F-4D97-AF65-F5344CB8AC3E}">
        <p14:creationId xmlns:p14="http://schemas.microsoft.com/office/powerpoint/2010/main" val="3470269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FA0E-3487-2E39-140C-B9320A5F4604}"/>
              </a:ext>
            </a:extLst>
          </p:cNvPr>
          <p:cNvSpPr>
            <a:spLocks noGrp="1"/>
          </p:cNvSpPr>
          <p:nvPr>
            <p:ph type="title"/>
          </p:nvPr>
        </p:nvSpPr>
        <p:spPr/>
        <p:txBody>
          <a:bodyPr/>
          <a:lstStyle/>
          <a:p>
            <a:r>
              <a:rPr lang="en-US" dirty="0"/>
              <a:t>What is the use of Google Play Referrer API?</a:t>
            </a:r>
            <a:endParaRPr lang="en-IN" dirty="0"/>
          </a:p>
        </p:txBody>
      </p:sp>
      <p:sp>
        <p:nvSpPr>
          <p:cNvPr id="3" name="Content Placeholder 2">
            <a:extLst>
              <a:ext uri="{FF2B5EF4-FFF2-40B4-BE49-F238E27FC236}">
                <a16:creationId xmlns:a16="http://schemas.microsoft.com/office/drawing/2014/main" id="{D968FE0D-4A24-DF37-E40E-67B82B9D62FC}"/>
              </a:ext>
            </a:extLst>
          </p:cNvPr>
          <p:cNvSpPr>
            <a:spLocks noGrp="1"/>
          </p:cNvSpPr>
          <p:nvPr>
            <p:ph idx="1"/>
          </p:nvPr>
        </p:nvSpPr>
        <p:spPr/>
        <p:txBody>
          <a:bodyPr/>
          <a:lstStyle/>
          <a:p>
            <a:r>
              <a:rPr lang="en-US" dirty="0"/>
              <a:t>Google Play Referrer API provides us information from where our app has been installed whether it may be play store or any other platform.</a:t>
            </a:r>
          </a:p>
          <a:p>
            <a:r>
              <a:rPr lang="en-US" dirty="0"/>
              <a:t>With the help of this API, we can track the actions which are taken by the user to download our App. Below are some of the important data which we can gather using this API. With the help of this API, we can track from where the user has installed our application. </a:t>
            </a:r>
          </a:p>
          <a:p>
            <a:r>
              <a:rPr lang="en-US" dirty="0"/>
              <a:t>We can get the URL from which our app has been downloaded. We can get the timestamp when the user clicks on the referrer URL. </a:t>
            </a:r>
          </a:p>
          <a:p>
            <a:r>
              <a:rPr lang="en-US" dirty="0"/>
              <a:t>We can get the timestamp of the user when the user downloads our app from a specific URL. We can get the app version when our app was first installed. </a:t>
            </a:r>
          </a:p>
          <a:p>
            <a:r>
              <a:rPr lang="en-US" dirty="0"/>
              <a:t>We can track whether the user has used the app’s instant experience with the previous 7 days.</a:t>
            </a:r>
            <a:endParaRPr lang="en-IN" dirty="0"/>
          </a:p>
        </p:txBody>
      </p:sp>
    </p:spTree>
    <p:extLst>
      <p:ext uri="{BB962C8B-B14F-4D97-AF65-F5344CB8AC3E}">
        <p14:creationId xmlns:p14="http://schemas.microsoft.com/office/powerpoint/2010/main" val="2267122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7CA4-7345-031B-2257-C760AE751260}"/>
              </a:ext>
            </a:extLst>
          </p:cNvPr>
          <p:cNvSpPr>
            <a:spLocks noGrp="1"/>
          </p:cNvSpPr>
          <p:nvPr>
            <p:ph type="title"/>
          </p:nvPr>
        </p:nvSpPr>
        <p:spPr/>
        <p:txBody>
          <a:bodyPr/>
          <a:lstStyle/>
          <a:p>
            <a:r>
              <a:rPr lang="en-US" dirty="0"/>
              <a:t>What we are going to build in this article?</a:t>
            </a:r>
            <a:endParaRPr lang="en-IN" dirty="0"/>
          </a:p>
        </p:txBody>
      </p:sp>
      <p:sp>
        <p:nvSpPr>
          <p:cNvPr id="3" name="Content Placeholder 2">
            <a:extLst>
              <a:ext uri="{FF2B5EF4-FFF2-40B4-BE49-F238E27FC236}">
                <a16:creationId xmlns:a16="http://schemas.microsoft.com/office/drawing/2014/main" id="{7A779915-7F38-2338-3EEB-361A412D3F0C}"/>
              </a:ext>
            </a:extLst>
          </p:cNvPr>
          <p:cNvSpPr>
            <a:spLocks noGrp="1"/>
          </p:cNvSpPr>
          <p:nvPr>
            <p:ph idx="1"/>
          </p:nvPr>
        </p:nvSpPr>
        <p:spPr/>
        <p:txBody>
          <a:bodyPr/>
          <a:lstStyle/>
          <a:p>
            <a:r>
              <a:rPr lang="en-US" dirty="0"/>
              <a:t>We will be building a simple application in which we will be adding our Google Play Referrer API and we will be displaying the data which is tracked by this API in a simple text view. Note that as we have not published our App to Google Play. So we will only get the source from which our app installed as organic. Below is the screenshot in which we will get to see what we are going to build in this article. Note that we are going to implement this project using the Java language.</a:t>
            </a:r>
            <a:endParaRPr lang="en-IN" dirty="0"/>
          </a:p>
        </p:txBody>
      </p:sp>
    </p:spTree>
    <p:extLst>
      <p:ext uri="{BB962C8B-B14F-4D97-AF65-F5344CB8AC3E}">
        <p14:creationId xmlns:p14="http://schemas.microsoft.com/office/powerpoint/2010/main" val="738435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9676-E13C-DDFF-DD8C-AE8DA937808F}"/>
              </a:ext>
            </a:extLst>
          </p:cNvPr>
          <p:cNvSpPr>
            <a:spLocks noGrp="1"/>
          </p:cNvSpPr>
          <p:nvPr>
            <p:ph type="title"/>
          </p:nvPr>
        </p:nvSpPr>
        <p:spPr/>
        <p:txBody>
          <a:bodyPr/>
          <a:lstStyle/>
          <a:p>
            <a:r>
              <a:rPr lang="en-US" dirty="0"/>
              <a:t>Why Android is most popular operating system in the world?</a:t>
            </a:r>
            <a:endParaRPr lang="en-IN" dirty="0"/>
          </a:p>
        </p:txBody>
      </p:sp>
      <p:sp>
        <p:nvSpPr>
          <p:cNvPr id="3" name="Content Placeholder 2">
            <a:extLst>
              <a:ext uri="{FF2B5EF4-FFF2-40B4-BE49-F238E27FC236}">
                <a16:creationId xmlns:a16="http://schemas.microsoft.com/office/drawing/2014/main" id="{DF713749-41C4-7504-C5D0-1667A9B3283B}"/>
              </a:ext>
            </a:extLst>
          </p:cNvPr>
          <p:cNvSpPr>
            <a:spLocks noGrp="1"/>
          </p:cNvSpPr>
          <p:nvPr>
            <p:ph idx="1"/>
          </p:nvPr>
        </p:nvSpPr>
        <p:spPr/>
        <p:txBody>
          <a:bodyPr/>
          <a:lstStyle/>
          <a:p>
            <a:r>
              <a:rPr lang="en-US" dirty="0"/>
              <a:t>Android is a popular operating system and has a 70% share of the mobile OS market. </a:t>
            </a:r>
          </a:p>
          <a:p>
            <a:r>
              <a:rPr lang="en-US" dirty="0"/>
              <a:t>Most developers choose Android over any other operating system. </a:t>
            </a:r>
          </a:p>
          <a:p>
            <a:r>
              <a:rPr lang="en-US" dirty="0"/>
              <a:t>Moreover, it provides an amazing experience to all its end-users which is one of the main reasons for its popularity.</a:t>
            </a:r>
            <a:endParaRPr lang="en-IN" dirty="0"/>
          </a:p>
        </p:txBody>
      </p:sp>
    </p:spTree>
    <p:extLst>
      <p:ext uri="{BB962C8B-B14F-4D97-AF65-F5344CB8AC3E}">
        <p14:creationId xmlns:p14="http://schemas.microsoft.com/office/powerpoint/2010/main" val="386380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2195-44C5-FA66-7083-85268189B74F}"/>
              </a:ext>
            </a:extLst>
          </p:cNvPr>
          <p:cNvSpPr>
            <a:spLocks noGrp="1"/>
          </p:cNvSpPr>
          <p:nvPr>
            <p:ph type="title"/>
          </p:nvPr>
        </p:nvSpPr>
        <p:spPr/>
        <p:txBody>
          <a:bodyPr/>
          <a:lstStyle/>
          <a:p>
            <a:r>
              <a:rPr lang="en-US" dirty="0"/>
              <a:t>What are the features of Android?</a:t>
            </a:r>
            <a:endParaRPr lang="en-IN" dirty="0"/>
          </a:p>
        </p:txBody>
      </p:sp>
      <p:sp>
        <p:nvSpPr>
          <p:cNvPr id="3" name="Content Placeholder 2">
            <a:extLst>
              <a:ext uri="{FF2B5EF4-FFF2-40B4-BE49-F238E27FC236}">
                <a16:creationId xmlns:a16="http://schemas.microsoft.com/office/drawing/2014/main" id="{D6BD10B6-BFCC-EBD2-0C13-9E7D609DB3DA}"/>
              </a:ext>
            </a:extLst>
          </p:cNvPr>
          <p:cNvSpPr>
            <a:spLocks noGrp="1"/>
          </p:cNvSpPr>
          <p:nvPr>
            <p:ph idx="1"/>
          </p:nvPr>
        </p:nvSpPr>
        <p:spPr/>
        <p:txBody>
          <a:bodyPr/>
          <a:lstStyle/>
          <a:p>
            <a:r>
              <a:rPr lang="en-IN" dirty="0"/>
              <a:t>Near Field Communication (NFC) Most Android devices support NFC, which allows electronic devices to interact across short distances easily. ... </a:t>
            </a:r>
          </a:p>
          <a:p>
            <a:r>
              <a:rPr lang="en-IN" dirty="0"/>
              <a:t>Infrared Transmission. ... </a:t>
            </a:r>
          </a:p>
          <a:p>
            <a:r>
              <a:rPr lang="en-IN" dirty="0"/>
              <a:t>Automation. ... </a:t>
            </a:r>
          </a:p>
          <a:p>
            <a:r>
              <a:rPr lang="en-IN" dirty="0"/>
              <a:t>Wireless App Downloads. ... </a:t>
            </a:r>
          </a:p>
          <a:p>
            <a:r>
              <a:rPr lang="en-IN" dirty="0"/>
              <a:t>Storage and Battery Swap. ... </a:t>
            </a:r>
          </a:p>
          <a:p>
            <a:r>
              <a:rPr lang="en-IN" dirty="0"/>
              <a:t>Custom Home Screens. ... </a:t>
            </a:r>
          </a:p>
          <a:p>
            <a:r>
              <a:rPr lang="en-IN" dirty="0"/>
              <a:t>Widgets. ... </a:t>
            </a:r>
          </a:p>
          <a:p>
            <a:r>
              <a:rPr lang="en-IN" dirty="0"/>
              <a:t>Custom ROMs.</a:t>
            </a:r>
          </a:p>
        </p:txBody>
      </p:sp>
    </p:spTree>
    <p:extLst>
      <p:ext uri="{BB962C8B-B14F-4D97-AF65-F5344CB8AC3E}">
        <p14:creationId xmlns:p14="http://schemas.microsoft.com/office/powerpoint/2010/main" val="11015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A9B0-416B-4D16-4D50-15854335016A}"/>
              </a:ext>
            </a:extLst>
          </p:cNvPr>
          <p:cNvSpPr>
            <a:spLocks noGrp="1"/>
          </p:cNvSpPr>
          <p:nvPr>
            <p:ph type="title"/>
          </p:nvPr>
        </p:nvSpPr>
        <p:spPr/>
        <p:txBody>
          <a:bodyPr/>
          <a:lstStyle/>
          <a:p>
            <a:r>
              <a:rPr lang="en-US" dirty="0"/>
              <a:t>Why is it called an Android?</a:t>
            </a:r>
            <a:endParaRPr lang="en-IN" dirty="0"/>
          </a:p>
        </p:txBody>
      </p:sp>
      <p:sp>
        <p:nvSpPr>
          <p:cNvPr id="3" name="Content Placeholder 2">
            <a:extLst>
              <a:ext uri="{FF2B5EF4-FFF2-40B4-BE49-F238E27FC236}">
                <a16:creationId xmlns:a16="http://schemas.microsoft.com/office/drawing/2014/main" id="{43D43379-7DDB-A463-CC70-208018E2A845}"/>
              </a:ext>
            </a:extLst>
          </p:cNvPr>
          <p:cNvSpPr>
            <a:spLocks noGrp="1"/>
          </p:cNvSpPr>
          <p:nvPr>
            <p:ph idx="1"/>
          </p:nvPr>
        </p:nvSpPr>
        <p:spPr/>
        <p:txBody>
          <a:bodyPr/>
          <a:lstStyle/>
          <a:p>
            <a:r>
              <a:rPr lang="en-US" dirty="0"/>
              <a:t>Albertus Magnus allegedly created. </a:t>
            </a:r>
          </a:p>
          <a:p>
            <a:r>
              <a:rPr lang="en-US" dirty="0"/>
              <a:t>By the late 1700s, "</a:t>
            </a:r>
            <a:r>
              <a:rPr lang="en-US" dirty="0" err="1"/>
              <a:t>androides</a:t>
            </a:r>
            <a:r>
              <a:rPr lang="en-US" dirty="0"/>
              <a:t>", elaborate mechanical devices resembling humans performing human activities, were displayed in exhibit halls. </a:t>
            </a:r>
          </a:p>
          <a:p>
            <a:r>
              <a:rPr lang="en-US" dirty="0"/>
              <a:t>The term "android" appears in US patents as early as 1863 in reference to miniature human-like toy automatons.</a:t>
            </a:r>
            <a:endParaRPr lang="en-IN" dirty="0"/>
          </a:p>
        </p:txBody>
      </p:sp>
    </p:spTree>
    <p:extLst>
      <p:ext uri="{BB962C8B-B14F-4D97-AF65-F5344CB8AC3E}">
        <p14:creationId xmlns:p14="http://schemas.microsoft.com/office/powerpoint/2010/main" val="425113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6BD4-34BE-E334-9CE1-247790A3335D}"/>
              </a:ext>
            </a:extLst>
          </p:cNvPr>
          <p:cNvSpPr>
            <a:spLocks noGrp="1"/>
          </p:cNvSpPr>
          <p:nvPr>
            <p:ph type="title"/>
          </p:nvPr>
        </p:nvSpPr>
        <p:spPr/>
        <p:txBody>
          <a:bodyPr/>
          <a:lstStyle/>
          <a:p>
            <a:r>
              <a:rPr lang="en-US" dirty="0"/>
              <a:t>What is Android very short answer?</a:t>
            </a:r>
            <a:endParaRPr lang="en-IN" dirty="0"/>
          </a:p>
        </p:txBody>
      </p:sp>
      <p:sp>
        <p:nvSpPr>
          <p:cNvPr id="3" name="Content Placeholder 2">
            <a:extLst>
              <a:ext uri="{FF2B5EF4-FFF2-40B4-BE49-F238E27FC236}">
                <a16:creationId xmlns:a16="http://schemas.microsoft.com/office/drawing/2014/main" id="{0F2CCCD4-E8C9-483F-3C94-008107357B35}"/>
              </a:ext>
            </a:extLst>
          </p:cNvPr>
          <p:cNvSpPr>
            <a:spLocks noGrp="1"/>
          </p:cNvSpPr>
          <p:nvPr>
            <p:ph idx="1"/>
          </p:nvPr>
        </p:nvSpPr>
        <p:spPr/>
        <p:txBody>
          <a:bodyPr/>
          <a:lstStyle/>
          <a:p>
            <a:r>
              <a:rPr lang="en-US" dirty="0"/>
              <a:t>Android is a mobile operating system based on a modified version of the Linux kernel and other open-source software, designed primarily for touchscreen mobile devices such as smartphones and tablets. </a:t>
            </a:r>
          </a:p>
        </p:txBody>
      </p:sp>
    </p:spTree>
    <p:extLst>
      <p:ext uri="{BB962C8B-B14F-4D97-AF65-F5344CB8AC3E}">
        <p14:creationId xmlns:p14="http://schemas.microsoft.com/office/powerpoint/2010/main" val="137617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E205-A2FF-6575-E028-CE213AEC58AF}"/>
              </a:ext>
            </a:extLst>
          </p:cNvPr>
          <p:cNvSpPr>
            <a:spLocks noGrp="1"/>
          </p:cNvSpPr>
          <p:nvPr>
            <p:ph type="title"/>
          </p:nvPr>
        </p:nvSpPr>
        <p:spPr/>
        <p:txBody>
          <a:bodyPr/>
          <a:lstStyle/>
          <a:p>
            <a:r>
              <a:rPr lang="en-US" dirty="0"/>
              <a:t>What is the concept of Android?</a:t>
            </a:r>
            <a:endParaRPr lang="en-IN" dirty="0"/>
          </a:p>
        </p:txBody>
      </p:sp>
      <p:sp>
        <p:nvSpPr>
          <p:cNvPr id="3" name="Content Placeholder 2">
            <a:extLst>
              <a:ext uri="{FF2B5EF4-FFF2-40B4-BE49-F238E27FC236}">
                <a16:creationId xmlns:a16="http://schemas.microsoft.com/office/drawing/2014/main" id="{6F0AFD32-B3F9-70F3-76C6-AEF1FE4A9A8B}"/>
              </a:ext>
            </a:extLst>
          </p:cNvPr>
          <p:cNvSpPr>
            <a:spLocks noGrp="1"/>
          </p:cNvSpPr>
          <p:nvPr>
            <p:ph idx="1"/>
          </p:nvPr>
        </p:nvSpPr>
        <p:spPr/>
        <p:txBody>
          <a:bodyPr/>
          <a:lstStyle/>
          <a:p>
            <a:r>
              <a:rPr lang="en-US" dirty="0"/>
              <a:t>The Android operating system is a multi-user Linux system in which each app is a different user.</a:t>
            </a:r>
          </a:p>
          <a:p>
            <a:r>
              <a:rPr lang="en-US" dirty="0"/>
              <a:t>By default, the system assigns each app a unique Linux user ID (the ID is used only by the system and is unknown to the app).</a:t>
            </a:r>
            <a:endParaRPr lang="en-IN" dirty="0"/>
          </a:p>
        </p:txBody>
      </p:sp>
    </p:spTree>
    <p:extLst>
      <p:ext uri="{BB962C8B-B14F-4D97-AF65-F5344CB8AC3E}">
        <p14:creationId xmlns:p14="http://schemas.microsoft.com/office/powerpoint/2010/main" val="3035458795"/>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4383</Words>
  <Application>Microsoft Office PowerPoint</Application>
  <PresentationFormat>Custom</PresentationFormat>
  <Paragraphs>247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Cambria</vt:lpstr>
      <vt:lpstr>Times New Roman</vt:lpstr>
      <vt:lpstr>Wingdings</vt:lpstr>
      <vt:lpstr>FORMAT_PPT</vt:lpstr>
      <vt:lpstr>Android as Competition to itself, Connecting to the Google Play, Android Development Practices, Building an App in Android.</vt:lpstr>
      <vt:lpstr>Why Android is so popular?</vt:lpstr>
      <vt:lpstr>What is interesting about Android?</vt:lpstr>
      <vt:lpstr>Why do people love Android?</vt:lpstr>
      <vt:lpstr>Why Android is most popular operating system in the world?</vt:lpstr>
      <vt:lpstr>What are the features of Android?</vt:lpstr>
      <vt:lpstr>Why is it called an Android?</vt:lpstr>
      <vt:lpstr>What is Android very short answer?</vt:lpstr>
      <vt:lpstr>What is the concept of Android?</vt:lpstr>
      <vt:lpstr>What are the Android new features?</vt:lpstr>
      <vt:lpstr>What is Android compared to Why?</vt:lpstr>
      <vt:lpstr>What type of person uses Android?</vt:lpstr>
      <vt:lpstr>Interesting Facts About Android</vt:lpstr>
      <vt:lpstr>Journey of ANDROID from first version to latest version:</vt:lpstr>
      <vt:lpstr>Here are some facts about Android :</vt:lpstr>
      <vt:lpstr>PowerPoint Presentation</vt:lpstr>
      <vt:lpstr>Why We Need Android Alternative?</vt:lpstr>
      <vt:lpstr>PowerPoint Presentation</vt:lpstr>
      <vt:lpstr>Best Android Alternative Mobile Operating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I fix connecting to Google Play com?</vt:lpstr>
      <vt:lpstr>How to Use Google Play Install Referrer API in Android?</vt:lpstr>
      <vt:lpstr>What is the use of Google Play Referrer API?</vt:lpstr>
      <vt:lpstr>What we are going to build in this article?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61</cp:revision>
  <dcterms:created xsi:type="dcterms:W3CDTF">2021-01-02T06:26:00Z</dcterms:created>
  <dcterms:modified xsi:type="dcterms:W3CDTF">2023-05-30T22:21:45Z</dcterms:modified>
</cp:coreProperties>
</file>