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99"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97" autoAdjust="0"/>
  </p:normalViewPr>
  <p:slideViewPr>
    <p:cSldViewPr>
      <p:cViewPr varScale="1">
        <p:scale>
          <a:sx n="89" d="100"/>
          <a:sy n="89" d="100"/>
        </p:scale>
        <p:origin x="437" y="53"/>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404007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5/31/2023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5/31/2023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5/31/2023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5/31/2023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5/31/2023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cuchd.i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3"/>
          </p:cNvPr>
          <p:cNvPicPr>
            <a:picLocks noChangeAspect="1" noChangeArrowheads="1"/>
          </p:cNvPicPr>
          <p:nvPr/>
        </p:nvPicPr>
        <p:blipFill>
          <a:blip r:embed="rId14"/>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5"/>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2590800"/>
            <a:ext cx="10563648" cy="609600"/>
          </a:xfrm>
        </p:spPr>
        <p:txBody>
          <a:bodyPr/>
          <a:lstStyle/>
          <a:p>
            <a:r>
              <a:rPr lang="en-US" dirty="0" err="1" smtClean="0"/>
              <a:t>iOS</a:t>
            </a:r>
            <a:r>
              <a:rPr lang="en-US" dirty="0" smtClean="0"/>
              <a:t>: IOS Project, Debugging </a:t>
            </a:r>
            <a:r>
              <a:rPr lang="en-US" dirty="0" err="1" smtClean="0"/>
              <a:t>iOS</a:t>
            </a:r>
            <a:r>
              <a:rPr lang="en-US" dirty="0" smtClean="0"/>
              <a:t> Apps, Objective-C Basics, Building the Derby App in IOS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Folders</a:t>
            </a:r>
            <a:endParaRPr lang="en-US" dirty="0"/>
          </a:p>
        </p:txBody>
      </p:sp>
      <p:sp>
        <p:nvSpPr>
          <p:cNvPr id="3" name="Content Placeholder 2"/>
          <p:cNvSpPr>
            <a:spLocks noGrp="1"/>
          </p:cNvSpPr>
          <p:nvPr>
            <p:ph idx="1"/>
          </p:nvPr>
        </p:nvSpPr>
        <p:spPr/>
        <p:txBody>
          <a:bodyPr/>
          <a:lstStyle/>
          <a:p>
            <a:r>
              <a:rPr lang="en-US" dirty="0" smtClean="0"/>
              <a:t>Put things in the right place</a:t>
            </a:r>
          </a:p>
          <a:p>
            <a:pPr>
              <a:buNone/>
            </a:pPr>
            <a:r>
              <a:rPr lang="en-US" dirty="0" smtClean="0"/>
              <a:t>	 ...and everything makes sense, unfortunately, </a:t>
            </a:r>
            <a:r>
              <a:rPr lang="en-US" dirty="0" err="1" smtClean="0"/>
              <a:t>Xcode</a:t>
            </a:r>
            <a:r>
              <a:rPr lang="en-US" dirty="0" smtClean="0"/>
              <a:t> doesn’t help us</a:t>
            </a:r>
          </a:p>
          <a:p>
            <a:pPr>
              <a:buNone/>
            </a:pPr>
            <a:r>
              <a:rPr lang="en-US" dirty="0" smtClean="0"/>
              <a:t> • Map all </a:t>
            </a:r>
            <a:r>
              <a:rPr lang="en-US" dirty="0" err="1" smtClean="0"/>
              <a:t>Xcode</a:t>
            </a:r>
            <a:r>
              <a:rPr lang="en-US" dirty="0" smtClean="0"/>
              <a:t> group folders to </a:t>
            </a:r>
            <a:r>
              <a:rPr lang="en-US" dirty="0" err="1" smtClean="0"/>
              <a:t>ﬁle</a:t>
            </a:r>
            <a:r>
              <a:rPr lang="en-US" dirty="0" smtClean="0"/>
              <a:t> system directories </a:t>
            </a:r>
          </a:p>
          <a:p>
            <a:pPr>
              <a:buNone/>
            </a:pPr>
            <a:r>
              <a:rPr lang="en-US" dirty="0" smtClean="0"/>
              <a:t>	</a:t>
            </a:r>
            <a:r>
              <a:rPr lang="en-US" dirty="0" err="1" smtClean="0"/>
              <a:t>Xcode</a:t>
            </a:r>
            <a:r>
              <a:rPr lang="en-US" dirty="0" smtClean="0"/>
              <a:t> group folder don’t represent physical folder </a:t>
            </a:r>
          </a:p>
          <a:p>
            <a:pPr>
              <a:buNone/>
            </a:pPr>
            <a:r>
              <a:rPr lang="en-US" dirty="0" smtClean="0"/>
              <a:t>• Please remove Supporting Files group folder </a:t>
            </a:r>
          </a:p>
          <a:p>
            <a:pPr>
              <a:buNone/>
            </a:pPr>
            <a:r>
              <a:rPr lang="en-US" dirty="0" smtClean="0"/>
              <a:t>	Who wants “Supporting Files” anymore?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folders structure</a:t>
            </a:r>
            <a:endParaRPr lang="en-US" dirty="0"/>
          </a:p>
        </p:txBody>
      </p:sp>
      <p:sp>
        <p:nvSpPr>
          <p:cNvPr id="3" name="Content Placeholder 2"/>
          <p:cNvSpPr>
            <a:spLocks noGrp="1"/>
          </p:cNvSpPr>
          <p:nvPr>
            <p:ph idx="1"/>
          </p:nvPr>
        </p:nvSpPr>
        <p:spPr/>
        <p:txBody>
          <a:bodyPr/>
          <a:lstStyle/>
          <a:p>
            <a:r>
              <a:rPr lang="en-US" dirty="0" smtClean="0"/>
              <a:t>Application</a:t>
            </a:r>
          </a:p>
          <a:p>
            <a:pPr>
              <a:buNone/>
            </a:pPr>
            <a:r>
              <a:rPr lang="en-US" dirty="0" smtClean="0"/>
              <a:t>	 </a:t>
            </a:r>
            <a:r>
              <a:rPr lang="en-US" dirty="0" err="1" smtClean="0"/>
              <a:t>speciﬁc</a:t>
            </a:r>
            <a:r>
              <a:rPr lang="en-US" dirty="0" smtClean="0"/>
              <a:t> app related </a:t>
            </a:r>
            <a:r>
              <a:rPr lang="en-US" dirty="0" err="1" smtClean="0"/>
              <a:t>stuﬀ</a:t>
            </a:r>
            <a:r>
              <a:rPr lang="en-US" dirty="0" smtClean="0"/>
              <a:t> like </a:t>
            </a:r>
            <a:r>
              <a:rPr lang="en-US" dirty="0" err="1" smtClean="0"/>
              <a:t>AppDelegate</a:t>
            </a:r>
            <a:r>
              <a:rPr lang="en-US" dirty="0" smtClean="0"/>
              <a:t>, </a:t>
            </a:r>
            <a:r>
              <a:rPr lang="en-US" dirty="0" err="1" smtClean="0"/>
              <a:t>main.m</a:t>
            </a:r>
            <a:r>
              <a:rPr lang="en-US" dirty="0" smtClean="0"/>
              <a:t>, .</a:t>
            </a:r>
            <a:r>
              <a:rPr lang="en-US" dirty="0" err="1" smtClean="0"/>
              <a:t>pch</a:t>
            </a:r>
            <a:r>
              <a:rPr lang="en-US" dirty="0" smtClean="0"/>
              <a:t> etc</a:t>
            </a:r>
          </a:p>
          <a:p>
            <a:r>
              <a:rPr lang="en-US" dirty="0" smtClean="0"/>
              <a:t>Controllers </a:t>
            </a:r>
          </a:p>
          <a:p>
            <a:pPr>
              <a:buNone/>
            </a:pPr>
            <a:r>
              <a:rPr lang="en-US" dirty="0" smtClean="0"/>
              <a:t>	view (.</a:t>
            </a:r>
            <a:r>
              <a:rPr lang="en-US" dirty="0" err="1" smtClean="0"/>
              <a:t>xib</a:t>
            </a:r>
            <a:r>
              <a:rPr lang="en-US" dirty="0" smtClean="0"/>
              <a:t>) and view controller </a:t>
            </a:r>
            <a:r>
              <a:rPr lang="en-US" dirty="0" err="1" smtClean="0"/>
              <a:t>stuﬀ</a:t>
            </a:r>
            <a:r>
              <a:rPr lang="en-US" dirty="0" smtClean="0"/>
              <a:t> put together (obviously)</a:t>
            </a:r>
          </a:p>
          <a:p>
            <a:r>
              <a:rPr lang="en-US" dirty="0" smtClean="0"/>
              <a:t>Library </a:t>
            </a:r>
          </a:p>
          <a:p>
            <a:pPr>
              <a:buNone/>
            </a:pPr>
            <a:r>
              <a:rPr lang="en-US" dirty="0" smtClean="0"/>
              <a:t>	</a:t>
            </a:r>
            <a:r>
              <a:rPr lang="en-US" dirty="0" err="1" smtClean="0"/>
              <a:t>speciﬁc</a:t>
            </a:r>
            <a:r>
              <a:rPr lang="en-US" dirty="0" smtClean="0"/>
              <a:t> application classes like helpers, base classes, services, etc</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folders structure</a:t>
            </a:r>
            <a:endParaRPr lang="en-US" dirty="0"/>
          </a:p>
        </p:txBody>
      </p:sp>
      <p:sp>
        <p:nvSpPr>
          <p:cNvPr id="3" name="Content Placeholder 2"/>
          <p:cNvSpPr>
            <a:spLocks noGrp="1"/>
          </p:cNvSpPr>
          <p:nvPr>
            <p:ph idx="1"/>
          </p:nvPr>
        </p:nvSpPr>
        <p:spPr/>
        <p:txBody>
          <a:bodyPr/>
          <a:lstStyle/>
          <a:p>
            <a:r>
              <a:rPr lang="en-US" dirty="0" smtClean="0"/>
              <a:t>Models </a:t>
            </a:r>
          </a:p>
          <a:p>
            <a:pPr>
              <a:buNone/>
            </a:pPr>
            <a:r>
              <a:rPr lang="en-US" dirty="0" smtClean="0"/>
              <a:t>	application domain models and entities, Core Data models too</a:t>
            </a:r>
          </a:p>
          <a:p>
            <a:pPr>
              <a:buNone/>
            </a:pPr>
            <a:r>
              <a:rPr lang="en-US" dirty="0" smtClean="0"/>
              <a:t> • Resources</a:t>
            </a:r>
          </a:p>
          <a:p>
            <a:pPr>
              <a:buNone/>
            </a:pPr>
            <a:r>
              <a:rPr lang="en-US" dirty="0" smtClean="0"/>
              <a:t>	assets like images, fonts, sounds, videos, etc. </a:t>
            </a:r>
          </a:p>
          <a:p>
            <a:pPr>
              <a:buNone/>
            </a:pPr>
            <a:r>
              <a:rPr lang="en-US" dirty="0" smtClean="0"/>
              <a:t>• Vendors</a:t>
            </a:r>
          </a:p>
          <a:p>
            <a:pPr>
              <a:buNone/>
            </a:pPr>
            <a:r>
              <a:rPr lang="en-US" dirty="0" smtClean="0"/>
              <a:t>	third part libraries and frameworks (not managed by </a:t>
            </a:r>
            <a:r>
              <a:rPr lang="en-US" dirty="0" err="1" smtClean="0"/>
              <a:t>CocoaPods</a:t>
            </a:r>
            <a:r>
              <a:rPr lang="en-US" dirty="0" smtClean="0"/>
              <a: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 in Depth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an </a:t>
            </a:r>
            <a:r>
              <a:rPr lang="en-US" dirty="0" err="1" smtClean="0"/>
              <a:t>iOS</a:t>
            </a:r>
            <a:r>
              <a:rPr lang="en-US" dirty="0" smtClean="0"/>
              <a:t> project is created within </a:t>
            </a:r>
            <a:r>
              <a:rPr lang="en-US" dirty="0" err="1" smtClean="0"/>
              <a:t>xCode</a:t>
            </a:r>
            <a:r>
              <a:rPr lang="en-US" dirty="0" smtClean="0"/>
              <a:t>, the IDE creates a set of files that are ready to run. These files provide the basics of what is needed to get going with a new project. </a:t>
            </a:r>
          </a:p>
          <a:p>
            <a:endParaRPr lang="en-US" dirty="0" smtClean="0"/>
          </a:p>
          <a:p>
            <a:r>
              <a:rPr lang="en-US" dirty="0" err="1" smtClean="0"/>
              <a:t>Main.m</a:t>
            </a:r>
            <a:r>
              <a:rPr lang="en-US" dirty="0" smtClean="0"/>
              <a:t> </a:t>
            </a:r>
          </a:p>
          <a:p>
            <a:pPr>
              <a:buNone/>
            </a:pPr>
            <a:r>
              <a:rPr lang="en-US" dirty="0" smtClean="0"/>
              <a:t>	As with any C program, the execution of Objective-C applications start from the main() function, which is the </a:t>
            </a:r>
            <a:r>
              <a:rPr lang="en-US" dirty="0" err="1" smtClean="0"/>
              <a:t>main.m</a:t>
            </a:r>
            <a:r>
              <a:rPr lang="en-US" dirty="0" smtClean="0"/>
              <a:t> file.</a:t>
            </a:r>
          </a:p>
          <a:p>
            <a:pPr>
              <a:buNone/>
            </a:pPr>
            <a:endParaRPr lang="en-US" dirty="0" smtClean="0"/>
          </a:p>
          <a:p>
            <a:r>
              <a:rPr lang="en-US" dirty="0" err="1" smtClean="0"/>
              <a:t>AppDelegate.m</a:t>
            </a:r>
            <a:r>
              <a:rPr lang="en-US" dirty="0" smtClean="0"/>
              <a:t> </a:t>
            </a:r>
          </a:p>
          <a:p>
            <a:pPr>
              <a:buNone/>
            </a:pPr>
            <a:r>
              <a:rPr lang="en-US" dirty="0" smtClean="0"/>
              <a:t>		The </a:t>
            </a:r>
            <a:r>
              <a:rPr lang="en-US" dirty="0" err="1" smtClean="0"/>
              <a:t>AppDelegae</a:t>
            </a:r>
            <a:r>
              <a:rPr lang="en-US" dirty="0" smtClean="0"/>
              <a:t> receives messages from the application object during the lifetime of your application. The </a:t>
            </a:r>
            <a:r>
              <a:rPr lang="en-US" dirty="0" err="1" smtClean="0"/>
              <a:t>AppDelegate</a:t>
            </a:r>
            <a:r>
              <a:rPr lang="en-US" dirty="0" smtClean="0"/>
              <a:t> is called from the operating system, and contains events such as the </a:t>
            </a:r>
            <a:r>
              <a:rPr lang="en-US" dirty="0" err="1" smtClean="0"/>
              <a:t>didFinishLaunchingWithOptions</a:t>
            </a:r>
            <a:r>
              <a:rPr lang="en-US" dirty="0" smtClean="0"/>
              <a:t>, which is an event that </a:t>
            </a:r>
            <a:r>
              <a:rPr lang="en-US" dirty="0" err="1" smtClean="0"/>
              <a:t>iOS</a:t>
            </a:r>
            <a:r>
              <a:rPr lang="en-US" dirty="0" smtClean="0"/>
              <a:t> would be interested in knowing about.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 in Depth</a:t>
            </a:r>
            <a:endParaRPr lang="en-US" dirty="0"/>
          </a:p>
        </p:txBody>
      </p:sp>
      <p:sp>
        <p:nvSpPr>
          <p:cNvPr id="3" name="Content Placeholder 2"/>
          <p:cNvSpPr>
            <a:spLocks noGrp="1"/>
          </p:cNvSpPr>
          <p:nvPr>
            <p:ph idx="1"/>
          </p:nvPr>
        </p:nvSpPr>
        <p:spPr/>
        <p:txBody>
          <a:bodyPr>
            <a:normAutofit/>
          </a:bodyPr>
          <a:lstStyle/>
          <a:p>
            <a:r>
              <a:rPr lang="en-US" dirty="0" err="1" smtClean="0"/>
              <a:t>MainStoryBoard.storyboard</a:t>
            </a:r>
            <a:r>
              <a:rPr lang="en-US" dirty="0" smtClean="0"/>
              <a:t> </a:t>
            </a:r>
          </a:p>
          <a:p>
            <a:pPr>
              <a:buNone/>
            </a:pPr>
            <a:r>
              <a:rPr lang="en-US" dirty="0" smtClean="0"/>
              <a:t>	This is where the user interface is created. In past versions of </a:t>
            </a:r>
            <a:r>
              <a:rPr lang="en-US" dirty="0" err="1" smtClean="0"/>
              <a:t>xCode</a:t>
            </a:r>
            <a:r>
              <a:rPr lang="en-US" dirty="0" smtClean="0"/>
              <a:t>/</a:t>
            </a:r>
            <a:r>
              <a:rPr lang="en-US" dirty="0" err="1" smtClean="0"/>
              <a:t>iOS</a:t>
            </a:r>
            <a:r>
              <a:rPr lang="en-US" dirty="0" smtClean="0"/>
              <a:t> the user interface was stored within .</a:t>
            </a:r>
            <a:r>
              <a:rPr lang="en-US" dirty="0" err="1" smtClean="0"/>
              <a:t>xib</a:t>
            </a:r>
            <a:r>
              <a:rPr lang="en-US" dirty="0" smtClean="0"/>
              <a:t> (pronounced NIB) files. Although this method is still supported, Storyboards are a great improvement over .</a:t>
            </a:r>
            <a:r>
              <a:rPr lang="en-US" dirty="0" err="1" smtClean="0"/>
              <a:t>xib</a:t>
            </a:r>
            <a:r>
              <a:rPr lang="en-US" dirty="0" smtClean="0"/>
              <a:t> </a:t>
            </a:r>
            <a:r>
              <a:rPr lang="en-US" dirty="0" err="1" smtClean="0"/>
              <a:t>fi</a:t>
            </a:r>
            <a:r>
              <a:rPr lang="en-US" dirty="0" smtClean="0"/>
              <a:t> les for applications with complex navigation and many views. </a:t>
            </a:r>
          </a:p>
          <a:p>
            <a:r>
              <a:rPr lang="en-US" dirty="0" smtClean="0"/>
              <a:t>Supporting Files</a:t>
            </a:r>
          </a:p>
          <a:p>
            <a:pPr>
              <a:buNone/>
            </a:pPr>
            <a:r>
              <a:rPr lang="en-US" dirty="0" smtClean="0"/>
              <a:t>	The supporting files directory contains files such as the </a:t>
            </a:r>
            <a:r>
              <a:rPr lang="en-US" dirty="0" err="1" smtClean="0"/>
              <a:t>plist</a:t>
            </a:r>
            <a:r>
              <a:rPr lang="en-US" dirty="0" smtClean="0"/>
              <a:t> setting files (which contain customizable application settings), as well as string resource files that are used within your app.</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IOS App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Modern-day IDEs provide a great deal of tooling that helps developers find issues in their code before it reaches production.</a:t>
            </a:r>
          </a:p>
          <a:p>
            <a:r>
              <a:rPr lang="en-US" b="1" dirty="0" smtClean="0"/>
              <a:t>The </a:t>
            </a:r>
            <a:r>
              <a:rPr lang="en-US" b="1" dirty="0" err="1" smtClean="0"/>
              <a:t>iOS</a:t>
            </a:r>
            <a:r>
              <a:rPr lang="en-US" b="1" dirty="0" smtClean="0"/>
              <a:t> Simulator</a:t>
            </a:r>
          </a:p>
          <a:p>
            <a:r>
              <a:rPr lang="en-US" dirty="0" smtClean="0"/>
              <a:t>Developers use the </a:t>
            </a:r>
            <a:r>
              <a:rPr lang="en-US" dirty="0" err="1" smtClean="0"/>
              <a:t>iOS</a:t>
            </a:r>
            <a:r>
              <a:rPr lang="en-US" dirty="0" smtClean="0"/>
              <a:t> Simulator as their first way of finding issues with the code they just created.</a:t>
            </a:r>
          </a:p>
          <a:p>
            <a:r>
              <a:rPr lang="en-US" dirty="0" smtClean="0"/>
              <a:t> The </a:t>
            </a:r>
            <a:r>
              <a:rPr lang="en-US" dirty="0" err="1" smtClean="0"/>
              <a:t>iOS</a:t>
            </a:r>
            <a:r>
              <a:rPr lang="en-US" dirty="0" smtClean="0"/>
              <a:t> Simulator enables developers to run their </a:t>
            </a:r>
            <a:r>
              <a:rPr lang="en-US" dirty="0" err="1" smtClean="0"/>
              <a:t>iOS</a:t>
            </a:r>
            <a:r>
              <a:rPr lang="en-US" dirty="0" smtClean="0"/>
              <a:t> applications on their Macs without having to have a physical </a:t>
            </a:r>
            <a:r>
              <a:rPr lang="en-US" dirty="0" err="1" smtClean="0"/>
              <a:t>iOS</a:t>
            </a:r>
            <a:r>
              <a:rPr lang="en-US" dirty="0" smtClean="0"/>
              <a:t> device. </a:t>
            </a:r>
          </a:p>
          <a:p>
            <a:r>
              <a:rPr lang="en-US" dirty="0" smtClean="0"/>
              <a:t>The Simulator is a great tool for testing your apps quickly.</a:t>
            </a:r>
          </a:p>
          <a:p>
            <a:r>
              <a:rPr lang="en-US" dirty="0" smtClean="0"/>
              <a:t>The </a:t>
            </a:r>
            <a:r>
              <a:rPr lang="en-US" dirty="0" err="1" smtClean="0"/>
              <a:t>iOS</a:t>
            </a:r>
            <a:r>
              <a:rPr lang="en-US" dirty="0" smtClean="0"/>
              <a:t> Simulator is very quick to load, compared to other simulation tools for other mobile platforms. </a:t>
            </a:r>
          </a:p>
          <a:p>
            <a:r>
              <a:rPr lang="en-US" dirty="0" smtClean="0"/>
              <a:t>The </a:t>
            </a:r>
            <a:r>
              <a:rPr lang="en-US" dirty="0" err="1" smtClean="0"/>
              <a:t>iOS</a:t>
            </a:r>
            <a:r>
              <a:rPr lang="en-US" dirty="0" smtClean="0"/>
              <a:t> Simulator is also a great tool for HTML/CSS experts to have installed as well to test mobile </a:t>
            </a:r>
            <a:r>
              <a:rPr lang="en-US" dirty="0" err="1" smtClean="0"/>
              <a:t>webpages</a:t>
            </a:r>
            <a:r>
              <a:rPr lang="en-US" dirty="0" smtClean="0"/>
              <a:t> rendered within the mobile Safari web browser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Code</a:t>
            </a:r>
            <a:endParaRPr lang="en-US" dirty="0"/>
          </a:p>
        </p:txBody>
      </p:sp>
      <p:sp>
        <p:nvSpPr>
          <p:cNvPr id="3" name="Content Placeholder 2"/>
          <p:cNvSpPr>
            <a:spLocks noGrp="1"/>
          </p:cNvSpPr>
          <p:nvPr>
            <p:ph idx="1"/>
          </p:nvPr>
        </p:nvSpPr>
        <p:spPr/>
        <p:txBody>
          <a:bodyPr/>
          <a:lstStyle/>
          <a:p>
            <a:r>
              <a:rPr lang="en-US" dirty="0" smtClean="0"/>
              <a:t>As with many modern-day IDEs, Apple and the </a:t>
            </a:r>
            <a:r>
              <a:rPr lang="en-US" dirty="0" err="1" smtClean="0"/>
              <a:t>xCode</a:t>
            </a:r>
            <a:r>
              <a:rPr lang="en-US" dirty="0" smtClean="0"/>
              <a:t> team have put a great deal of time and effort into creating a set of tools to aid developers in their quest for hunting bugs. Many tools to step through the code, view log messages, as well as see the state of their variables. </a:t>
            </a:r>
          </a:p>
          <a:p>
            <a:r>
              <a:rPr lang="en-US" dirty="0" err="1" smtClean="0"/>
              <a:t>xCode</a:t>
            </a:r>
            <a:r>
              <a:rPr lang="en-US" dirty="0" smtClean="0"/>
              <a:t> provides tools for these features, and much more.</a:t>
            </a:r>
          </a:p>
          <a:p>
            <a:r>
              <a:rPr lang="en-US" dirty="0" smtClean="0"/>
              <a:t>The debugging tools within </a:t>
            </a:r>
            <a:r>
              <a:rPr lang="en-US" dirty="0" err="1" smtClean="0"/>
              <a:t>xCode</a:t>
            </a:r>
            <a:r>
              <a:rPr lang="en-US" dirty="0" smtClean="0"/>
              <a:t> are located at the bottom of the workspace window. If you do not see the debugging tools, you can click View ➪ Debug Area ➪ Show Debug Area from the </a:t>
            </a:r>
            <a:r>
              <a:rPr lang="en-US" dirty="0" err="1" smtClean="0"/>
              <a:t>xCode</a:t>
            </a:r>
            <a:r>
              <a:rPr lang="en-US" dirty="0" smtClean="0"/>
              <a:t> menu to make the debugging tools visible.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code</a:t>
            </a:r>
            <a:endParaRPr lang="en-US" dirty="0"/>
          </a:p>
        </p:txBody>
      </p:sp>
      <p:sp>
        <p:nvSpPr>
          <p:cNvPr id="3" name="Content Placeholder 2"/>
          <p:cNvSpPr>
            <a:spLocks noGrp="1"/>
          </p:cNvSpPr>
          <p:nvPr>
            <p:ph idx="1"/>
          </p:nvPr>
        </p:nvSpPr>
        <p:spPr/>
        <p:txBody>
          <a:bodyPr/>
          <a:lstStyle/>
          <a:p>
            <a:r>
              <a:rPr lang="en-US" dirty="0" smtClean="0"/>
              <a:t>Local Window</a:t>
            </a:r>
          </a:p>
          <a:p>
            <a:pPr>
              <a:buNone/>
            </a:pPr>
            <a:r>
              <a:rPr lang="en-US" dirty="0" smtClean="0"/>
              <a:t>	 When the debug area is enabled, the local window shows you a list of all of the variables that are currently within scope of your current breakpoint, and enables you to view details about each variable.</a:t>
            </a:r>
          </a:p>
          <a:p>
            <a:r>
              <a:rPr lang="en-US" dirty="0" smtClean="0"/>
              <a:t>Breakpoints </a:t>
            </a:r>
          </a:p>
          <a:p>
            <a:pPr>
              <a:buNone/>
            </a:pPr>
            <a:r>
              <a:rPr lang="en-US" dirty="0" smtClean="0"/>
              <a:t>	You can set breakpoints by clicking on the “gutter” next to the line of code where you would like the application to break. Breakpoints can be enabled and disabled; disabled breakpoints have an opaque blue color, whereas active breakpoints are a solid blue,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code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Output</a:t>
            </a:r>
          </a:p>
          <a:p>
            <a:pPr>
              <a:buNone/>
            </a:pPr>
            <a:r>
              <a:rPr lang="en-US" dirty="0" smtClean="0"/>
              <a:t>	 The output section of the Debug Area gives important information about the execution of the app, as well as displays any log messages you may add in your code</a:t>
            </a:r>
          </a:p>
          <a:p>
            <a:r>
              <a:rPr lang="en-US" b="1" dirty="0" smtClean="0"/>
              <a:t>Instruments </a:t>
            </a:r>
          </a:p>
          <a:p>
            <a:pPr>
              <a:buNone/>
            </a:pPr>
            <a:r>
              <a:rPr lang="en-US" dirty="0" smtClean="0"/>
              <a:t>	Suppose you’ve spent the last few weeks working nights to get a version of an </a:t>
            </a:r>
            <a:r>
              <a:rPr lang="en-US" dirty="0" err="1" smtClean="0"/>
              <a:t>iOS</a:t>
            </a:r>
            <a:r>
              <a:rPr lang="en-US" dirty="0" smtClean="0"/>
              <a:t> app ready for release, but after you use your application for about 15 minutes, it stops for no reason. </a:t>
            </a:r>
          </a:p>
          <a:p>
            <a:r>
              <a:rPr lang="en-US" dirty="0" smtClean="0"/>
              <a:t>You think it may be a memory leak of some kind, but are not completely sure because the log messages were pretty cryptic. Instruments is the tool for you. </a:t>
            </a:r>
          </a:p>
          <a:p>
            <a:r>
              <a:rPr lang="en-US" dirty="0" smtClean="0"/>
              <a:t>Instruments can be found in the Developer ➪ Application directory. Tools within the Instruments tool suite enable you to track down memory issues and help find slow-running code. Instruments is one of our favorite tools found within </a:t>
            </a:r>
            <a:r>
              <a:rPr lang="en-US" dirty="0" err="1" smtClean="0"/>
              <a:t>xCode</a:t>
            </a:r>
            <a:r>
              <a:rPr lang="en-US" dirty="0" smtClean="0"/>
              <a:t>, because it helps us find those hard-to-replicate issues.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Objective C ?</a:t>
            </a:r>
            <a:endParaRPr lang="en-US" dirty="0"/>
          </a:p>
        </p:txBody>
      </p:sp>
      <p:sp>
        <p:nvSpPr>
          <p:cNvPr id="3" name="Content Placeholder 2"/>
          <p:cNvSpPr>
            <a:spLocks noGrp="1"/>
          </p:cNvSpPr>
          <p:nvPr>
            <p:ph idx="1"/>
          </p:nvPr>
        </p:nvSpPr>
        <p:spPr/>
        <p:txBody>
          <a:bodyPr/>
          <a:lstStyle/>
          <a:p>
            <a:r>
              <a:rPr lang="en-US" dirty="0" smtClean="0"/>
              <a:t>Objective-C is the primary programming language you use when writing software for OS X and </a:t>
            </a:r>
            <a:r>
              <a:rPr lang="en-US" dirty="0" err="1" smtClean="0"/>
              <a:t>iOS</a:t>
            </a:r>
            <a:r>
              <a:rPr lang="en-US" dirty="0" smtClean="0"/>
              <a:t>.</a:t>
            </a:r>
          </a:p>
          <a:p>
            <a:r>
              <a:rPr lang="en-US" dirty="0" smtClean="0"/>
              <a:t> It’s a superset of the C programming language and provides object-oriented capabilities and a dynamic runtime. </a:t>
            </a:r>
          </a:p>
          <a:p>
            <a:r>
              <a:rPr lang="en-US" dirty="0" smtClean="0"/>
              <a:t>Objective-C inherits the syntax, primitive types, and flow control statements of C and adds syntax for defining classes and methods. </a:t>
            </a:r>
          </a:p>
          <a:p>
            <a:r>
              <a:rPr lang="en-US" dirty="0" smtClean="0"/>
              <a:t>Objective-C inherits the syntax, primitive types, and flow control statements of C and adds syntax for defining classes and methods.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What is </a:t>
            </a:r>
            <a:r>
              <a:rPr lang="en-US" b="0" dirty="0" err="1" smtClean="0"/>
              <a:t>iOS</a:t>
            </a:r>
            <a:r>
              <a:rPr lang="en-US" b="0" dirty="0" smtClean="0"/>
              <a:t>?</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is an operating system – it’s a subset of Mac OS X.</a:t>
            </a:r>
          </a:p>
          <a:p>
            <a:r>
              <a:rPr lang="en-US" dirty="0" smtClean="0"/>
              <a:t>The </a:t>
            </a:r>
            <a:r>
              <a:rPr lang="en-US" dirty="0" err="1" smtClean="0"/>
              <a:t>iOS</a:t>
            </a:r>
            <a:r>
              <a:rPr lang="en-US" dirty="0" smtClean="0"/>
              <a:t> SDK is the software development kit that allows application programs to utilize classes and frameworks provided by the SDK. This class will focus on </a:t>
            </a:r>
            <a:r>
              <a:rPr lang="en-US" dirty="0" err="1" smtClean="0"/>
              <a:t>iOS</a:t>
            </a:r>
            <a:r>
              <a:rPr lang="en-US" dirty="0" smtClean="0"/>
              <a:t> SDK6. </a:t>
            </a:r>
          </a:p>
          <a:p>
            <a:r>
              <a:rPr lang="en-US" dirty="0" err="1" smtClean="0"/>
              <a:t>iOS</a:t>
            </a:r>
            <a:r>
              <a:rPr lang="en-US" dirty="0" smtClean="0"/>
              <a:t> is multitasking and runs on several different devices(</a:t>
            </a:r>
            <a:r>
              <a:rPr lang="en-US" dirty="0" err="1" smtClean="0"/>
              <a:t>iPhones</a:t>
            </a:r>
            <a:r>
              <a:rPr lang="en-US" dirty="0" smtClean="0"/>
              <a:t>, iPod Touches, </a:t>
            </a:r>
            <a:r>
              <a:rPr lang="en-US" dirty="0" err="1" smtClean="0"/>
              <a:t>iPads</a:t>
            </a:r>
            <a:r>
              <a:rPr lang="en-US" dirty="0" smtClean="0"/>
              <a:t>, and Apple TVs).</a:t>
            </a:r>
          </a:p>
          <a:p>
            <a:r>
              <a:rPr lang="en-US" dirty="0" smtClean="0"/>
              <a:t>Apple provides an IDE called </a:t>
            </a:r>
            <a:r>
              <a:rPr lang="en-US" dirty="0" err="1" smtClean="0"/>
              <a:t>Xcode</a:t>
            </a:r>
            <a:r>
              <a:rPr lang="en-US" dirty="0" smtClean="0"/>
              <a:t>. </a:t>
            </a:r>
          </a:p>
          <a:p>
            <a:r>
              <a:rPr lang="en-US" dirty="0" err="1" smtClean="0"/>
              <a:t>Xcode</a:t>
            </a:r>
            <a:r>
              <a:rPr lang="en-US" dirty="0" smtClean="0"/>
              <a:t> is the IDE used by </a:t>
            </a:r>
            <a:r>
              <a:rPr lang="en-US" dirty="0" err="1" smtClean="0"/>
              <a:t>iOS</a:t>
            </a:r>
            <a:r>
              <a:rPr lang="en-US" dirty="0" smtClean="0"/>
              <a:t> (and OS X) developers. </a:t>
            </a:r>
          </a:p>
          <a:p>
            <a:r>
              <a:rPr lang="en-US" dirty="0" err="1" smtClean="0"/>
              <a:t>Xcode</a:t>
            </a:r>
            <a:r>
              <a:rPr lang="en-US" dirty="0" smtClean="0"/>
              <a:t> provides an interface to the compiler, editor, debugger, and code profiling tools. PROF. ERWIN M. GLOBIO, MSIT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 C Characteristics</a:t>
            </a:r>
            <a:endParaRPr lang="en-US" dirty="0"/>
          </a:p>
        </p:txBody>
      </p:sp>
      <p:sp>
        <p:nvSpPr>
          <p:cNvPr id="3" name="Content Placeholder 2"/>
          <p:cNvSpPr>
            <a:spLocks noGrp="1"/>
          </p:cNvSpPr>
          <p:nvPr>
            <p:ph idx="1"/>
          </p:nvPr>
        </p:nvSpPr>
        <p:spPr/>
        <p:txBody>
          <a:bodyPr/>
          <a:lstStyle/>
          <a:p>
            <a:r>
              <a:rPr lang="en-US" dirty="0" smtClean="0"/>
              <a:t>The class is defined in two different sections namely @interface and @implementation.</a:t>
            </a:r>
          </a:p>
          <a:p>
            <a:r>
              <a:rPr lang="en-US" dirty="0" smtClean="0"/>
              <a:t> Almost everything is in form of objects.</a:t>
            </a:r>
          </a:p>
          <a:p>
            <a:r>
              <a:rPr lang="en-US" dirty="0" smtClean="0"/>
              <a:t>Objects receive messages and objects are often referred as receivers.</a:t>
            </a:r>
          </a:p>
          <a:p>
            <a:r>
              <a:rPr lang="en-US" dirty="0" smtClean="0"/>
              <a:t> Objects contain instance variables.</a:t>
            </a:r>
          </a:p>
          <a:p>
            <a:r>
              <a:rPr lang="en-US" dirty="0" smtClean="0"/>
              <a:t> Objects and instance variables have scope.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Concepts</a:t>
            </a:r>
            <a:endParaRPr lang="en-US" dirty="0"/>
          </a:p>
        </p:txBody>
      </p:sp>
      <p:sp>
        <p:nvSpPr>
          <p:cNvPr id="3" name="Content Placeholder 2"/>
          <p:cNvSpPr>
            <a:spLocks noGrp="1"/>
          </p:cNvSpPr>
          <p:nvPr>
            <p:ph idx="1"/>
          </p:nvPr>
        </p:nvSpPr>
        <p:spPr/>
        <p:txBody>
          <a:bodyPr/>
          <a:lstStyle/>
          <a:p>
            <a:r>
              <a:rPr lang="en-US" dirty="0" smtClean="0"/>
              <a:t>Fully supports object-oriented programming, including the four pillars of object-oriented development: </a:t>
            </a:r>
          </a:p>
          <a:p>
            <a:r>
              <a:rPr lang="en-US" dirty="0" smtClean="0"/>
              <a:t>Encapsulation</a:t>
            </a:r>
          </a:p>
          <a:p>
            <a:r>
              <a:rPr lang="en-US" dirty="0" smtClean="0"/>
              <a:t> Data hiding </a:t>
            </a:r>
          </a:p>
          <a:p>
            <a:r>
              <a:rPr lang="en-US" dirty="0" smtClean="0"/>
              <a:t>Inheritance </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lnSpcReduction="10000"/>
          </a:bodyPr>
          <a:lstStyle/>
          <a:p>
            <a:r>
              <a:rPr lang="en-US" dirty="0" smtClean="0"/>
              <a:t>The interface of Objective-C classes is defined in a header file for each interface. Usually the filenames of the header match the class name. For example, you can create a header file named </a:t>
            </a:r>
            <a:r>
              <a:rPr lang="en-US" dirty="0" err="1" smtClean="0"/>
              <a:t>dog.h</a:t>
            </a:r>
            <a:r>
              <a:rPr lang="en-US" dirty="0" smtClean="0"/>
              <a:t>: </a:t>
            </a:r>
          </a:p>
          <a:p>
            <a:pPr>
              <a:buNone/>
            </a:pPr>
            <a:r>
              <a:rPr lang="en-US" dirty="0" smtClean="0"/>
              <a:t>		@interface Dog : Animal {</a:t>
            </a:r>
          </a:p>
          <a:p>
            <a:pPr>
              <a:buNone/>
            </a:pPr>
            <a:r>
              <a:rPr lang="en-US" dirty="0" smtClean="0"/>
              <a:t> 			// instance variables</a:t>
            </a:r>
          </a:p>
          <a:p>
            <a:pPr>
              <a:buNone/>
            </a:pPr>
            <a:r>
              <a:rPr lang="en-US" dirty="0" smtClean="0"/>
              <a:t>			 }</a:t>
            </a:r>
          </a:p>
          <a:p>
            <a:pPr>
              <a:buNone/>
            </a:pPr>
            <a:r>
              <a:rPr lang="en-US" dirty="0" smtClean="0"/>
              <a:t> 			// Method declarations </a:t>
            </a:r>
          </a:p>
          <a:p>
            <a:pPr>
              <a:buNone/>
            </a:pPr>
            <a:r>
              <a:rPr lang="en-US" dirty="0" smtClean="0"/>
              <a:t>		@end</a:t>
            </a:r>
          </a:p>
          <a:p>
            <a:pPr>
              <a:buNone/>
            </a:pPr>
            <a:r>
              <a:rPr lang="en-US" dirty="0" smtClean="0"/>
              <a:t>You are telling the compiler that a new class named Dog, which is a subclass of animal, is being declared. Any instance variables are declared between the curly brackets, and methods are declared between the end of the curly bracket and the @end keyword.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Methods can be declared as either instance methods or class methods. </a:t>
            </a:r>
          </a:p>
          <a:p>
            <a:r>
              <a:rPr lang="en-US" dirty="0" smtClean="0"/>
              <a:t>Instance methods are called by sending a message directly to the instance of the class, which means you need to have your own instance of the class before you can call these methods. </a:t>
            </a:r>
          </a:p>
          <a:p>
            <a:r>
              <a:rPr lang="en-US" dirty="0" smtClean="0"/>
              <a:t>Instance methods are </a:t>
            </a:r>
            <a:r>
              <a:rPr lang="en-US" dirty="0" err="1" smtClean="0"/>
              <a:t>prefi</a:t>
            </a:r>
            <a:r>
              <a:rPr lang="en-US" dirty="0" smtClean="0"/>
              <a:t> </a:t>
            </a:r>
            <a:r>
              <a:rPr lang="en-US" dirty="0" err="1" smtClean="0"/>
              <a:t>xed</a:t>
            </a:r>
            <a:r>
              <a:rPr lang="en-US" dirty="0" smtClean="0"/>
              <a:t> with a minus sign (-).</a:t>
            </a:r>
          </a:p>
          <a:p>
            <a:r>
              <a:rPr lang="en-US" dirty="0" smtClean="0"/>
              <a:t> The following is an example of the declaration for an instance method that returns the name of the animal, and takes no parameters: </a:t>
            </a:r>
          </a:p>
          <a:p>
            <a:pPr>
              <a:buNone/>
            </a:pPr>
            <a:r>
              <a:rPr lang="en-US" dirty="0" smtClean="0"/>
              <a:t>			-(</a:t>
            </a:r>
            <a:r>
              <a:rPr lang="en-US" dirty="0" err="1" smtClean="0"/>
              <a:t>NSString</a:t>
            </a:r>
            <a:r>
              <a:rPr lang="en-US" dirty="0" smtClean="0"/>
              <a:t>) </a:t>
            </a:r>
            <a:r>
              <a:rPr lang="en-US" dirty="0" err="1" smtClean="0"/>
              <a:t>getNameOfAnimal</a:t>
            </a: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 Operators</a:t>
            </a:r>
            <a:endParaRPr lang="en-US" dirty="0"/>
          </a:p>
        </p:txBody>
      </p:sp>
      <p:sp>
        <p:nvSpPr>
          <p:cNvPr id="3" name="Content Placeholder 2"/>
          <p:cNvSpPr>
            <a:spLocks noGrp="1"/>
          </p:cNvSpPr>
          <p:nvPr>
            <p:ph idx="1"/>
          </p:nvPr>
        </p:nvSpPr>
        <p:spPr/>
        <p:txBody>
          <a:bodyPr/>
          <a:lstStyle/>
          <a:p>
            <a:r>
              <a:rPr lang="en-US" dirty="0" smtClean="0"/>
              <a:t>An operator is a symbol that tells the compiler to perform specific mathematical or logical manipulations.</a:t>
            </a:r>
          </a:p>
          <a:p>
            <a:r>
              <a:rPr lang="en-US" dirty="0" smtClean="0"/>
              <a:t> Objective-C language is rich in built-in operators and provides following types of operators: </a:t>
            </a:r>
          </a:p>
          <a:p>
            <a:r>
              <a:rPr lang="en-US" dirty="0" smtClean="0"/>
              <a:t>Arithmetic Operators – (+, -, *, /, %, ++, --)</a:t>
            </a:r>
          </a:p>
          <a:p>
            <a:r>
              <a:rPr lang="en-US" dirty="0" smtClean="0"/>
              <a:t> Relational Operators – (=, !=, &gt;, &lt;, &gt;=, &lt;= ) </a:t>
            </a:r>
          </a:p>
          <a:p>
            <a:r>
              <a:rPr lang="en-US" dirty="0" smtClean="0"/>
              <a:t>Logical Operators – (&amp;&amp;, ||, ! )</a:t>
            </a:r>
          </a:p>
          <a:p>
            <a:r>
              <a:rPr lang="en-US" dirty="0" smtClean="0"/>
              <a:t> Bitwise Operators – ( &amp;, |, ^, &lt;&lt;, &gt;&gt;)</a:t>
            </a:r>
          </a:p>
          <a:p>
            <a:r>
              <a:rPr lang="en-US" dirty="0" smtClean="0"/>
              <a:t>Assignment Operators – (=, +=, -=, *=, /=, %=, &gt;&gt;=, &lt;&lt;=, &amp;=, ^=, |= )</a:t>
            </a:r>
          </a:p>
          <a:p>
            <a:r>
              <a:rPr lang="en-US" dirty="0" smtClean="0"/>
              <a:t> Misc Operators – (</a:t>
            </a:r>
            <a:r>
              <a:rPr lang="en-US" dirty="0" err="1" smtClean="0"/>
              <a:t>sizeof</a:t>
            </a:r>
            <a:r>
              <a:rPr lang="en-US" dirty="0" smtClean="0"/>
              <a:t>, &amp;, *,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 Loops</a:t>
            </a:r>
            <a:endParaRPr lang="en-US" dirty="0"/>
          </a:p>
        </p:txBody>
      </p:sp>
      <p:sp>
        <p:nvSpPr>
          <p:cNvPr id="3" name="Content Placeholder 2"/>
          <p:cNvSpPr>
            <a:spLocks noGrp="1"/>
          </p:cNvSpPr>
          <p:nvPr>
            <p:ph idx="1"/>
          </p:nvPr>
        </p:nvSpPr>
        <p:spPr/>
        <p:txBody>
          <a:bodyPr/>
          <a:lstStyle/>
          <a:p>
            <a:r>
              <a:rPr lang="en-US" dirty="0" smtClean="0"/>
              <a:t>A loop statement allows us to execute a statement or group of statements multiple times and following is the general form of a loop statement in most of the programming languages:</a:t>
            </a:r>
          </a:p>
          <a:p>
            <a:pPr lvl="1"/>
            <a:r>
              <a:rPr lang="en-US" dirty="0" smtClean="0"/>
              <a:t> while</a:t>
            </a:r>
          </a:p>
          <a:p>
            <a:pPr lvl="1"/>
            <a:r>
              <a:rPr lang="en-US" dirty="0" smtClean="0"/>
              <a:t> for</a:t>
            </a:r>
          </a:p>
          <a:p>
            <a:pPr lvl="1"/>
            <a:r>
              <a:rPr lang="en-US" dirty="0" smtClean="0"/>
              <a:t> do while </a:t>
            </a:r>
          </a:p>
          <a:p>
            <a:pPr lvl="1"/>
            <a:r>
              <a:rPr lang="en-US" dirty="0" smtClean="0"/>
              <a:t>nested loops Loop</a:t>
            </a:r>
          </a:p>
          <a:p>
            <a:r>
              <a:rPr lang="en-US" dirty="0" smtClean="0"/>
              <a:t> Control Statements: </a:t>
            </a:r>
          </a:p>
          <a:p>
            <a:pPr lvl="1"/>
            <a:r>
              <a:rPr lang="en-US" dirty="0" smtClean="0"/>
              <a:t>break statement </a:t>
            </a:r>
          </a:p>
          <a:p>
            <a:pPr lvl="1"/>
            <a:r>
              <a:rPr lang="en-US" dirty="0" smtClean="0"/>
              <a:t>control statement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IOS Project</a:t>
            </a:r>
            <a:endParaRPr lang="en-US" dirty="0"/>
          </a:p>
        </p:txBody>
      </p:sp>
      <p:sp>
        <p:nvSpPr>
          <p:cNvPr id="3" name="Content Placeholder 2"/>
          <p:cNvSpPr>
            <a:spLocks noGrp="1"/>
          </p:cNvSpPr>
          <p:nvPr>
            <p:ph idx="1"/>
          </p:nvPr>
        </p:nvSpPr>
        <p:spPr/>
        <p:txBody>
          <a:bodyPr/>
          <a:lstStyle/>
          <a:p>
            <a:r>
              <a:rPr lang="en-US" dirty="0" smtClean="0"/>
              <a:t>Conventions</a:t>
            </a:r>
          </a:p>
          <a:p>
            <a:r>
              <a:rPr lang="en-US" dirty="0" smtClean="0"/>
              <a:t>Structure</a:t>
            </a:r>
          </a:p>
          <a:p>
            <a:r>
              <a:rPr lang="en-US" dirty="0" smtClean="0"/>
              <a:t>Project</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sp>
        <p:nvSpPr>
          <p:cNvPr id="3" name="Content Placeholder 2"/>
          <p:cNvSpPr>
            <a:spLocks noGrp="1"/>
          </p:cNvSpPr>
          <p:nvPr>
            <p:ph idx="1"/>
          </p:nvPr>
        </p:nvSpPr>
        <p:spPr/>
        <p:txBody>
          <a:bodyPr/>
          <a:lstStyle/>
          <a:p>
            <a:r>
              <a:rPr lang="en-US" dirty="0" smtClean="0"/>
              <a:t>First establish a naming convention for all the things for </a:t>
            </a:r>
            <a:r>
              <a:rPr lang="en-US" dirty="0" err="1" smtClean="0"/>
              <a:t>ﬁle</a:t>
            </a:r>
            <a:r>
              <a:rPr lang="en-US" dirty="0" smtClean="0"/>
              <a:t> names, class names, project names, images, etc.</a:t>
            </a:r>
          </a:p>
          <a:p>
            <a:r>
              <a:rPr lang="en-US" dirty="0" smtClean="0"/>
              <a:t>Use Pascal Case for </a:t>
            </a:r>
            <a:r>
              <a:rPr lang="en-US" dirty="0" err="1" smtClean="0"/>
              <a:t>ﬁles</a:t>
            </a:r>
            <a:r>
              <a:rPr lang="en-US" dirty="0" smtClean="0"/>
              <a:t>, folders and class start with a capital letter i.e. Controllers, </a:t>
            </a:r>
            <a:r>
              <a:rPr lang="en-US" dirty="0" err="1" smtClean="0"/>
              <a:t>MyClass</a:t>
            </a:r>
            <a:r>
              <a:rPr lang="en-US" dirty="0" smtClean="0"/>
              <a:t>, </a:t>
            </a:r>
            <a:r>
              <a:rPr lang="en-US" dirty="0" err="1" smtClean="0"/>
              <a:t>BestAppEver</a:t>
            </a:r>
            <a:r>
              <a:rPr lang="en-US" dirty="0" smtClean="0"/>
              <a:t>, etc.</a:t>
            </a:r>
          </a:p>
          <a:p>
            <a:r>
              <a:rPr lang="en-US" dirty="0" smtClean="0"/>
              <a:t>Use Camel Case for methods, properties &amp; variables start with a lowercase letter </a:t>
            </a:r>
            <a:r>
              <a:rPr lang="en-US" dirty="0" err="1" smtClean="0"/>
              <a:t>i.e</a:t>
            </a:r>
            <a:r>
              <a:rPr lang="en-US" dirty="0" smtClean="0"/>
              <a:t> </a:t>
            </a:r>
            <a:r>
              <a:rPr lang="en-US" dirty="0" err="1" smtClean="0"/>
              <a:t>setFirstName</a:t>
            </a:r>
            <a:r>
              <a:rPr lang="en-US" dirty="0" smtClean="0"/>
              <a:t>:, </a:t>
            </a:r>
            <a:r>
              <a:rPr lang="en-US" dirty="0" err="1" smtClean="0"/>
              <a:t>userPassword</a:t>
            </a:r>
            <a:r>
              <a:rPr lang="en-US" dirty="0" smtClean="0"/>
              <a:t>, etc.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conventions</a:t>
            </a:r>
            <a:endParaRPr lang="en-US" dirty="0"/>
          </a:p>
        </p:txBody>
      </p:sp>
      <p:sp>
        <p:nvSpPr>
          <p:cNvPr id="3" name="Content Placeholder 2"/>
          <p:cNvSpPr>
            <a:spLocks noGrp="1"/>
          </p:cNvSpPr>
          <p:nvPr>
            <p:ph idx="1"/>
          </p:nvPr>
        </p:nvSpPr>
        <p:spPr/>
        <p:txBody>
          <a:bodyPr/>
          <a:lstStyle/>
          <a:p>
            <a:r>
              <a:rPr lang="en-US" dirty="0" smtClean="0"/>
              <a:t>Choose your coding conventions &amp; style </a:t>
            </a:r>
          </a:p>
          <a:p>
            <a:r>
              <a:rPr lang="en-US" dirty="0" smtClean="0"/>
              <a:t>there are ton of conventions out there </a:t>
            </a:r>
          </a:p>
          <a:p>
            <a:r>
              <a:rPr lang="en-US" dirty="0" smtClean="0"/>
              <a:t>K&amp;R Style, or </a:t>
            </a:r>
            <a:r>
              <a:rPr lang="en-US" dirty="0" err="1" smtClean="0"/>
              <a:t>Allman</a:t>
            </a:r>
            <a:r>
              <a:rPr lang="en-US" dirty="0" smtClean="0"/>
              <a:t> Indent Style </a:t>
            </a:r>
          </a:p>
          <a:p>
            <a:pPr>
              <a:buNone/>
            </a:pPr>
            <a:r>
              <a:rPr lang="en-US" dirty="0" smtClean="0"/>
              <a:t>      http://en.wikipedia.org/wiki/Indent_style </a:t>
            </a:r>
          </a:p>
          <a:p>
            <a:pPr>
              <a:buNone/>
            </a:pPr>
            <a:r>
              <a:rPr lang="en-US" dirty="0" smtClean="0"/>
              <a:t> • Also read Coding Guidelines for Cocoa by Apple http://developer.apple.com/library/mac/#documentation/Cocoa/ Conceptual/</a:t>
            </a:r>
            <a:r>
              <a:rPr lang="en-US" dirty="0" err="1" smtClean="0"/>
              <a:t>CodingGuidelines</a:t>
            </a:r>
            <a:r>
              <a:rPr lang="en-US" dirty="0" smtClean="0"/>
              <a:t>/CodingGuidelines.html </a:t>
            </a:r>
          </a:p>
          <a:p>
            <a:pPr>
              <a:buNone/>
            </a:pPr>
            <a:r>
              <a:rPr lang="en-US" dirty="0" smtClean="0"/>
              <a:t>• But most important, choose a convention and respect it the important thing is always be consistent in your project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r>
              <a:rPr lang="en-US" dirty="0" smtClean="0"/>
              <a:t>Create a </a:t>
            </a:r>
            <a:r>
              <a:rPr lang="en-US" dirty="0" err="1" smtClean="0"/>
              <a:t>speciﬁc</a:t>
            </a:r>
            <a:r>
              <a:rPr lang="en-US" dirty="0" smtClean="0"/>
              <a:t> workspace </a:t>
            </a:r>
          </a:p>
          <a:p>
            <a:pPr>
              <a:buNone/>
            </a:pPr>
            <a:r>
              <a:rPr lang="en-US" dirty="0" smtClean="0"/>
              <a:t>	don’t let </a:t>
            </a:r>
            <a:r>
              <a:rPr lang="en-US" dirty="0" err="1" smtClean="0"/>
              <a:t>Xcode</a:t>
            </a:r>
            <a:r>
              <a:rPr lang="en-US" dirty="0" smtClean="0"/>
              <a:t> do it for you</a:t>
            </a:r>
          </a:p>
          <a:p>
            <a:r>
              <a:rPr lang="en-US" dirty="0" smtClean="0"/>
              <a:t>Setting up projects with correct name and </a:t>
            </a:r>
            <a:r>
              <a:rPr lang="en-US" dirty="0" err="1" smtClean="0"/>
              <a:t>preﬁx</a:t>
            </a:r>
            <a:r>
              <a:rPr lang="en-US" dirty="0" smtClean="0"/>
              <a:t> </a:t>
            </a:r>
          </a:p>
          <a:p>
            <a:pPr>
              <a:buNone/>
            </a:pPr>
            <a:r>
              <a:rPr lang="en-US" dirty="0" smtClean="0"/>
              <a:t> 	use simple word (only alphanumeric) and at least 3 chars for </a:t>
            </a:r>
            <a:r>
              <a:rPr lang="en-US" dirty="0" err="1" smtClean="0"/>
              <a:t>preﬁx</a:t>
            </a:r>
            <a:r>
              <a:rPr lang="en-US" dirty="0" smtClean="0"/>
              <a:t> </a:t>
            </a:r>
          </a:p>
          <a:p>
            <a:r>
              <a:rPr lang="en-US" dirty="0" smtClean="0"/>
              <a:t>Create a Build Automation to scripting common tasks </a:t>
            </a:r>
          </a:p>
          <a:p>
            <a:pPr>
              <a:buNone/>
            </a:pPr>
            <a:r>
              <a:rPr lang="en-US" dirty="0" smtClean="0"/>
              <a:t>      to compiling source code or to deploy artifacts with one command</a:t>
            </a:r>
          </a:p>
          <a:p>
            <a:r>
              <a:rPr lang="en-US" dirty="0" smtClean="0"/>
              <a:t>Create a README </a:t>
            </a:r>
            <a:r>
              <a:rPr lang="en-US" dirty="0" err="1" smtClean="0"/>
              <a:t>ﬁle</a:t>
            </a:r>
            <a:r>
              <a:rPr lang="en-US" dirty="0" smtClean="0"/>
              <a:t> with most important info </a:t>
            </a:r>
          </a:p>
          <a:p>
            <a:pPr>
              <a:buNone/>
            </a:pPr>
            <a:r>
              <a:rPr lang="en-US" dirty="0" smtClean="0"/>
              <a:t>     you can use markdown syntax or other markup language like that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r>
              <a:rPr lang="en-US" dirty="0" smtClean="0"/>
              <a:t>Create a </a:t>
            </a:r>
            <a:r>
              <a:rPr lang="en-US" dirty="0" err="1" smtClean="0"/>
              <a:t>AdHoc</a:t>
            </a:r>
            <a:r>
              <a:rPr lang="en-US" dirty="0" smtClean="0"/>
              <a:t> and </a:t>
            </a:r>
            <a:r>
              <a:rPr lang="en-US" dirty="0" err="1" smtClean="0"/>
              <a:t>AppStore</a:t>
            </a:r>
            <a:r>
              <a:rPr lang="en-US" dirty="0" smtClean="0"/>
              <a:t> Build </a:t>
            </a:r>
            <a:r>
              <a:rPr lang="en-US" dirty="0" err="1" smtClean="0"/>
              <a:t>Conﬁguration</a:t>
            </a:r>
            <a:r>
              <a:rPr lang="en-US" dirty="0" smtClean="0"/>
              <a:t> </a:t>
            </a:r>
          </a:p>
          <a:p>
            <a:pPr>
              <a:buNone/>
            </a:pPr>
            <a:r>
              <a:rPr lang="en-US" dirty="0" smtClean="0"/>
              <a:t>	So you can handle </a:t>
            </a:r>
            <a:r>
              <a:rPr lang="en-US" dirty="0" err="1" smtClean="0"/>
              <a:t>conﬁguration</a:t>
            </a:r>
            <a:r>
              <a:rPr lang="en-US" dirty="0" smtClean="0"/>
              <a:t> for </a:t>
            </a:r>
            <a:r>
              <a:rPr lang="en-US" dirty="0" err="1" smtClean="0"/>
              <a:t>diﬀerent</a:t>
            </a:r>
            <a:r>
              <a:rPr lang="en-US" dirty="0" smtClean="0"/>
              <a:t> destination </a:t>
            </a:r>
          </a:p>
          <a:p>
            <a:r>
              <a:rPr lang="en-US" dirty="0" err="1" smtClean="0"/>
              <a:t>Conﬁgure</a:t>
            </a:r>
            <a:r>
              <a:rPr lang="en-US" dirty="0" smtClean="0"/>
              <a:t> Build Settings to improve quality </a:t>
            </a:r>
          </a:p>
          <a:p>
            <a:pPr>
              <a:buNone/>
            </a:pPr>
            <a:r>
              <a:rPr lang="en-US" dirty="0" smtClean="0"/>
              <a:t>	i.e. you can enable Static Analyzer or Treat Warnings as Errors</a:t>
            </a:r>
          </a:p>
          <a:p>
            <a:r>
              <a:rPr lang="en-US" dirty="0" smtClean="0"/>
              <a:t>Manage third-part libraries with </a:t>
            </a:r>
            <a:r>
              <a:rPr lang="en-US" dirty="0" err="1" smtClean="0"/>
              <a:t>CocoaPods</a:t>
            </a:r>
            <a:r>
              <a:rPr lang="en-US" dirty="0" smtClean="0"/>
              <a:t> </a:t>
            </a:r>
          </a:p>
          <a:p>
            <a:pPr>
              <a:buNone/>
            </a:pPr>
            <a:r>
              <a:rPr lang="en-US" dirty="0" smtClean="0"/>
              <a:t>	it reduces headaches of storing/managing 3rd party libraries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Name &amp; </a:t>
            </a:r>
            <a:r>
              <a:rPr lang="en-US" dirty="0" err="1" smtClean="0"/>
              <a:t>Preﬁx</a:t>
            </a:r>
            <a:endParaRPr lang="en-US" dirty="0"/>
          </a:p>
        </p:txBody>
      </p:sp>
      <p:sp>
        <p:nvSpPr>
          <p:cNvPr id="3" name="Content Placeholder 2"/>
          <p:cNvSpPr>
            <a:spLocks noGrp="1"/>
          </p:cNvSpPr>
          <p:nvPr>
            <p:ph idx="1"/>
          </p:nvPr>
        </p:nvSpPr>
        <p:spPr/>
        <p:txBody>
          <a:bodyPr/>
          <a:lstStyle/>
          <a:p>
            <a:r>
              <a:rPr lang="en-US" dirty="0" smtClean="0"/>
              <a:t> Choose a simple Product Name</a:t>
            </a:r>
          </a:p>
          <a:p>
            <a:pPr>
              <a:buNone/>
            </a:pPr>
            <a:r>
              <a:rPr lang="en-US" dirty="0" smtClean="0"/>
              <a:t>	 Only alphanumeric characters, avoid spaces </a:t>
            </a:r>
          </a:p>
          <a:p>
            <a:pPr>
              <a:buNone/>
            </a:pPr>
            <a:r>
              <a:rPr lang="en-US" dirty="0" smtClean="0"/>
              <a:t>• Choose a right Class </a:t>
            </a:r>
            <a:r>
              <a:rPr lang="en-US" dirty="0" err="1" smtClean="0"/>
              <a:t>Preﬁx</a:t>
            </a:r>
            <a:r>
              <a:rPr lang="en-US" dirty="0" smtClean="0"/>
              <a:t> </a:t>
            </a:r>
          </a:p>
          <a:p>
            <a:pPr>
              <a:buNone/>
            </a:pPr>
            <a:r>
              <a:rPr lang="en-US" dirty="0" smtClean="0"/>
              <a:t>	At least 3 chars, use product name's acronym </a:t>
            </a:r>
          </a:p>
          <a:p>
            <a:pPr>
              <a:buNone/>
            </a:pPr>
            <a:r>
              <a:rPr lang="en-US" dirty="0" smtClean="0"/>
              <a:t>• Choose your Personal </a:t>
            </a:r>
            <a:r>
              <a:rPr lang="en-US" dirty="0" err="1" smtClean="0"/>
              <a:t>Preﬁx</a:t>
            </a:r>
            <a:r>
              <a:rPr lang="en-US" dirty="0" smtClean="0"/>
              <a:t> </a:t>
            </a:r>
          </a:p>
          <a:p>
            <a:pPr>
              <a:buNone/>
            </a:pPr>
            <a:r>
              <a:rPr lang="en-US" dirty="0" smtClean="0"/>
              <a:t>	Use it in your Library Projects </a:t>
            </a:r>
          </a:p>
          <a:p>
            <a:pPr>
              <a:buNone/>
            </a:pPr>
            <a:r>
              <a:rPr lang="en-US" dirty="0" smtClean="0"/>
              <a:t>• Use Automatic Reference Counting </a:t>
            </a:r>
          </a:p>
          <a:p>
            <a:pPr>
              <a:buNone/>
            </a:pPr>
            <a:r>
              <a:rPr lang="en-US" dirty="0" smtClean="0"/>
              <a:t>	If app targets </a:t>
            </a:r>
            <a:r>
              <a:rPr lang="en-US" dirty="0" err="1" smtClean="0"/>
              <a:t>iOS</a:t>
            </a:r>
            <a:r>
              <a:rPr lang="en-US" dirty="0" smtClean="0"/>
              <a:t> 5.0 or above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Automation</a:t>
            </a:r>
            <a:endParaRPr lang="en-US" dirty="0"/>
          </a:p>
        </p:txBody>
      </p:sp>
      <p:sp>
        <p:nvSpPr>
          <p:cNvPr id="3" name="Content Placeholder 2"/>
          <p:cNvSpPr>
            <a:spLocks noGrp="1"/>
          </p:cNvSpPr>
          <p:nvPr>
            <p:ph idx="1"/>
          </p:nvPr>
        </p:nvSpPr>
        <p:spPr/>
        <p:txBody>
          <a:bodyPr/>
          <a:lstStyle/>
          <a:p>
            <a:r>
              <a:rPr lang="en-US" dirty="0" smtClean="0"/>
              <a:t>It’s the act of automating a wide variety of tasks</a:t>
            </a:r>
          </a:p>
          <a:p>
            <a:pPr>
              <a:buNone/>
            </a:pPr>
            <a:r>
              <a:rPr lang="en-US" dirty="0" smtClean="0"/>
              <a:t>	 you can use build tools like Ant, Maven, Make , </a:t>
            </a:r>
            <a:r>
              <a:rPr lang="en-US" dirty="0" err="1" smtClean="0"/>
              <a:t>CMake</a:t>
            </a:r>
            <a:r>
              <a:rPr lang="en-US" dirty="0" smtClean="0"/>
              <a:t> or Rake </a:t>
            </a:r>
          </a:p>
          <a:p>
            <a:pPr>
              <a:buNone/>
            </a:pPr>
            <a:r>
              <a:rPr lang="en-US" dirty="0" smtClean="0"/>
              <a:t>• At least you must automate Compiling and Deploying </a:t>
            </a:r>
          </a:p>
          <a:p>
            <a:pPr>
              <a:buNone/>
            </a:pPr>
            <a:r>
              <a:rPr lang="en-US" dirty="0" smtClean="0"/>
              <a:t>	compiling and deploying are the most common tasks for developer </a:t>
            </a:r>
          </a:p>
          <a:p>
            <a:pPr>
              <a:buNone/>
            </a:pPr>
            <a:r>
              <a:rPr lang="en-US" dirty="0" smtClean="0"/>
              <a:t>• You can also automate Testing and Docs generation </a:t>
            </a:r>
          </a:p>
          <a:p>
            <a:pPr>
              <a:buNone/>
            </a:pPr>
            <a:r>
              <a:rPr lang="en-US" dirty="0" smtClean="0"/>
              <a:t>	they are useful to use in combination with a Continuous Integration </a:t>
            </a:r>
          </a:p>
          <a:p>
            <a:pPr>
              <a:buNone/>
            </a:pPr>
            <a:r>
              <a:rPr lang="en-US" dirty="0" smtClean="0"/>
              <a:t>• You can also automate Static Code Analysis tools </a:t>
            </a:r>
          </a:p>
          <a:p>
            <a:pPr>
              <a:buNone/>
            </a:pPr>
            <a:r>
              <a:rPr lang="en-US" dirty="0" smtClean="0"/>
              <a:t>	for improving quality and reducing defects by inspecting C, C++ and Objective-C code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TotalTime>
  <Words>1036</Words>
  <Application>Microsoft Office PowerPoint</Application>
  <PresentationFormat>Custom</PresentationFormat>
  <Paragraphs>165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vt:lpstr>
      <vt:lpstr>Wingdings</vt:lpstr>
      <vt:lpstr>FORMAT_PPT</vt:lpstr>
      <vt:lpstr>iOS: IOS Project, Debugging iOS Apps, Objective-C Basics, Building the Derby App in IOS</vt:lpstr>
      <vt:lpstr>What is iOS?</vt:lpstr>
      <vt:lpstr>IOS Project</vt:lpstr>
      <vt:lpstr>Naming conventions</vt:lpstr>
      <vt:lpstr>Coding conventions</vt:lpstr>
      <vt:lpstr>Structure</vt:lpstr>
      <vt:lpstr>Structure</vt:lpstr>
      <vt:lpstr>Project Name &amp; Preﬁx</vt:lpstr>
      <vt:lpstr>Build Automation</vt:lpstr>
      <vt:lpstr>Folders</vt:lpstr>
      <vt:lpstr>My folders structure</vt:lpstr>
      <vt:lpstr>My folders structure</vt:lpstr>
      <vt:lpstr>Project Structure in Depth</vt:lpstr>
      <vt:lpstr>Project Structure in Depth</vt:lpstr>
      <vt:lpstr>Debugging IOS App</vt:lpstr>
      <vt:lpstr>Debugging Code</vt:lpstr>
      <vt:lpstr>Debugging code</vt:lpstr>
      <vt:lpstr>Debugging code</vt:lpstr>
      <vt:lpstr>What Is Objective C ?</vt:lpstr>
      <vt:lpstr>Objective – C Characteristics</vt:lpstr>
      <vt:lpstr>Language Concepts</vt:lpstr>
      <vt:lpstr>Classes</vt:lpstr>
      <vt:lpstr>Methods</vt:lpstr>
      <vt:lpstr>Objective-C Operators</vt:lpstr>
      <vt:lpstr>Objective-C Loops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26</cp:revision>
  <dcterms:created xsi:type="dcterms:W3CDTF">2021-01-02T06:26:00Z</dcterms:created>
  <dcterms:modified xsi:type="dcterms:W3CDTF">2023-05-31T09:12:43Z</dcterms:modified>
</cp:coreProperties>
</file>