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59" r:id="rId2"/>
    <p:sldId id="283" r:id="rId3"/>
    <p:sldId id="284" r:id="rId4"/>
    <p:sldId id="285" r:id="rId5"/>
    <p:sldId id="286" r:id="rId6"/>
    <p:sldId id="287" r:id="rId7"/>
    <p:sldId id="288" r:id="rId8"/>
    <p:sldId id="306" r:id="rId9"/>
    <p:sldId id="290" r:id="rId10"/>
    <p:sldId id="291" r:id="rId11"/>
    <p:sldId id="292" r:id="rId12"/>
    <p:sldId id="293" r:id="rId13"/>
    <p:sldId id="294" r:id="rId14"/>
    <p:sldId id="295" r:id="rId15"/>
    <p:sldId id="296" r:id="rId16"/>
    <p:sldId id="297" r:id="rId17"/>
    <p:sldId id="298" r:id="rId18"/>
    <p:sldId id="299" r:id="rId19"/>
    <p:sldId id="300" r:id="rId20"/>
    <p:sldId id="301" r:id="rId21"/>
    <p:sldId id="302" r:id="rId22"/>
    <p:sldId id="303" r:id="rId23"/>
    <p:sldId id="304" r:id="rId24"/>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93" d="100"/>
          <a:sy n="93" d="100"/>
        </p:scale>
        <p:origin x="274" y="53"/>
      </p:cViewPr>
      <p:guideLst>
        <p:guide orient="horz" pos="2160"/>
        <p:guide pos="3839"/>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856"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12203CD-06F1-4AAE-99B4-98AB14932AB9}" type="datetimeFigureOut">
              <a:rPr lang="en-US" smtClean="0"/>
              <a:pPr/>
              <a:t>5/31/2023</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815289-16C7-4B75-A914-702E2746BFA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TextBox 9"/>
          <p:cNvSpPr txBox="1">
            <a:spLocks noChangeArrowheads="1"/>
          </p:cNvSpPr>
          <p:nvPr/>
        </p:nvSpPr>
        <p:spPr bwMode="auto">
          <a:xfrm>
            <a:off x="3739179" y="87314"/>
            <a:ext cx="8449648" cy="369332"/>
          </a:xfrm>
          <a:prstGeom prst="rect">
            <a:avLst/>
          </a:prstGeom>
          <a:noFill/>
          <a:ln w="50800" cmpd="dbl">
            <a:solidFill>
              <a:srgbClr val="C00000"/>
            </a:solidFill>
            <a:miter lim="800000"/>
            <a:headEnd/>
            <a:tailEnd/>
          </a:ln>
        </p:spPr>
        <p:txBody>
          <a:bodyPr>
            <a:spAutoFit/>
          </a:bodyPr>
          <a:lstStyle/>
          <a:p>
            <a:pPr algn="ctr" fontAlgn="auto">
              <a:spcBef>
                <a:spcPts val="0"/>
              </a:spcBef>
              <a:spcAft>
                <a:spcPts val="0"/>
              </a:spcAft>
              <a:defRPr/>
            </a:pPr>
            <a:r>
              <a:rPr lang="en-US" dirty="0">
                <a:latin typeface="Times New Roman" panose="02020603050405020304" pitchFamily="18" charset="0"/>
                <a:cs typeface="Times New Roman" panose="02020603050405020304" pitchFamily="18" charset="0"/>
              </a:rPr>
              <a:t>Department of Computer Science and Engineering (CSE)</a:t>
            </a:r>
            <a:endParaRPr lang="en-US" sz="1700" dirty="0">
              <a:latin typeface="Times New Roman" panose="02020603050405020304" pitchFamily="18" charset="0"/>
              <a:cs typeface="Times New Roman" panose="02020603050405020304" pitchFamily="18" charset="0"/>
            </a:endParaRPr>
          </a:p>
        </p:txBody>
      </p:sp>
      <p:sp useBgFill="1">
        <p:nvSpPr>
          <p:cNvPr id="2" name="Title 1"/>
          <p:cNvSpPr>
            <a:spLocks noGrp="1"/>
          </p:cNvSpPr>
          <p:nvPr>
            <p:ph type="ctrTitle"/>
          </p:nvPr>
        </p:nvSpPr>
        <p:spPr>
          <a:xfrm>
            <a:off x="1523603" y="3429000"/>
            <a:ext cx="10360501" cy="1066799"/>
          </a:xfrm>
          <a:prstGeom prst="rect">
            <a:avLst/>
          </a:prstGeom>
          <a:ln w="19050" cap="sq" cmpd="thinThick">
            <a:solidFill>
              <a:schemeClr val="tx1"/>
            </a:solidFill>
            <a:bevel/>
          </a:ln>
          <a:scene3d>
            <a:camera prst="orthographicFront"/>
            <a:lightRig rig="threePt" dir="t"/>
          </a:scene3d>
          <a:sp3d extrusionH="76200">
            <a:bevelT prst="relaxedInset"/>
            <a:extrusionClr>
              <a:schemeClr val="tx1"/>
            </a:extrusionClr>
          </a:sp3d>
        </p:spPr>
        <p:txBody>
          <a:bodyPr anchor="ctr"/>
          <a:lstStyle>
            <a:lvl1pPr algn="r">
              <a:defRPr/>
            </a:lvl1pPr>
          </a:lstStyle>
          <a:p>
            <a:r>
              <a:rPr lang="en-US" smtClean="0"/>
              <a:t>Click to edit Master title style</a:t>
            </a:r>
            <a:endParaRPr lang="en-US" dirty="0"/>
          </a:p>
        </p:txBody>
      </p:sp>
      <p:sp>
        <p:nvSpPr>
          <p:cNvPr id="4" name="Date Placeholder 3"/>
          <p:cNvSpPr>
            <a:spLocks noGrp="1"/>
          </p:cNvSpPr>
          <p:nvPr>
            <p:ph type="dt" sz="half" idx="10"/>
          </p:nvPr>
        </p:nvSpPr>
        <p:spPr>
          <a:xfrm>
            <a:off x="609441" y="6356352"/>
            <a:ext cx="2844059" cy="365125"/>
          </a:xfrm>
          <a:prstGeom prst="rect">
            <a:avLst/>
          </a:prstGeom>
        </p:spPr>
        <p:txBody>
          <a:bodyPr/>
          <a:lstStyle>
            <a:lvl1pPr fontAlgn="auto">
              <a:spcBef>
                <a:spcPts val="0"/>
              </a:spcBef>
              <a:spcAft>
                <a:spcPts val="0"/>
              </a:spcAft>
              <a:defRPr>
                <a:latin typeface="+mn-lt"/>
                <a:cs typeface="+mn-cs"/>
              </a:defRPr>
            </a:lvl1pPr>
          </a:lstStyle>
          <a:p>
            <a:pPr>
              <a:defRPr/>
            </a:pPr>
            <a:fld id="{F09BDC08-60F1-4F55-8D07-82CB20413114}" type="datetimeFigureOut">
              <a:rPr lang="en-US"/>
              <a:pPr>
                <a:defRPr/>
              </a:pPr>
              <a:t>5/31/2023</a:t>
            </a:fld>
            <a:endParaRPr lang="en-US"/>
          </a:p>
        </p:txBody>
      </p:sp>
      <p:sp>
        <p:nvSpPr>
          <p:cNvPr id="5" name="Footer Placeholder 4"/>
          <p:cNvSpPr>
            <a:spLocks noGrp="1"/>
          </p:cNvSpPr>
          <p:nvPr>
            <p:ph type="ftr" sz="quarter" idx="11"/>
          </p:nvPr>
        </p:nvSpPr>
        <p:spPr>
          <a:xfrm>
            <a:off x="4164515" y="6356352"/>
            <a:ext cx="3859795"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19B967E-0E2F-4C98-9E09-E7D2D0321E58}"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TextBox 9"/>
          <p:cNvSpPr txBox="1">
            <a:spLocks noChangeArrowheads="1"/>
          </p:cNvSpPr>
          <p:nvPr/>
        </p:nvSpPr>
        <p:spPr bwMode="auto">
          <a:xfrm>
            <a:off x="3739179" y="87314"/>
            <a:ext cx="8449648" cy="369332"/>
          </a:xfrm>
          <a:prstGeom prst="rect">
            <a:avLst/>
          </a:prstGeom>
          <a:noFill/>
          <a:ln w="50800" cmpd="dbl">
            <a:solidFill>
              <a:srgbClr val="C00000"/>
            </a:solidFill>
            <a:miter lim="800000"/>
            <a:headEnd/>
            <a:tailEnd/>
          </a:ln>
        </p:spPr>
        <p:txBody>
          <a:bodyPr>
            <a:spAutoFit/>
          </a:bodyPr>
          <a:lstStyle/>
          <a:p>
            <a:pPr algn="ctr" fontAlgn="auto">
              <a:spcBef>
                <a:spcPts val="0"/>
              </a:spcBef>
              <a:spcAft>
                <a:spcPts val="0"/>
              </a:spcAft>
              <a:defRPr/>
            </a:pPr>
            <a:r>
              <a:rPr lang="en-US" dirty="0">
                <a:latin typeface="Calibri" pitchFamily="34" charset="0"/>
                <a:cs typeface="+mn-cs"/>
              </a:rPr>
              <a:t>Department of Computer Science and Engineering (CSE)</a:t>
            </a:r>
            <a:endParaRPr lang="en-US" sz="1700" dirty="0">
              <a:latin typeface="Calibri" pitchFamily="34" charset="0"/>
              <a:cs typeface="+mn-cs"/>
            </a:endParaRPr>
          </a:p>
        </p:txBody>
      </p:sp>
      <p:sp>
        <p:nvSpPr>
          <p:cNvPr id="2" name="Vertical Title 1"/>
          <p:cNvSpPr>
            <a:spLocks noGrp="1"/>
          </p:cNvSpPr>
          <p:nvPr>
            <p:ph type="title" orient="vert"/>
          </p:nvPr>
        </p:nvSpPr>
        <p:spPr>
          <a:xfrm>
            <a:off x="8836898" y="274640"/>
            <a:ext cx="2742486"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441" y="274640"/>
            <a:ext cx="802431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a:xfrm>
            <a:off x="609441" y="6356352"/>
            <a:ext cx="2844059" cy="365125"/>
          </a:xfrm>
          <a:prstGeom prst="rect">
            <a:avLst/>
          </a:prstGeom>
        </p:spPr>
        <p:txBody>
          <a:bodyPr/>
          <a:lstStyle>
            <a:lvl1pPr fontAlgn="auto">
              <a:spcBef>
                <a:spcPts val="0"/>
              </a:spcBef>
              <a:spcAft>
                <a:spcPts val="0"/>
              </a:spcAft>
              <a:defRPr>
                <a:latin typeface="+mn-lt"/>
                <a:cs typeface="+mn-cs"/>
              </a:defRPr>
            </a:lvl1pPr>
          </a:lstStyle>
          <a:p>
            <a:pPr>
              <a:defRPr/>
            </a:pPr>
            <a:fld id="{B5B184EA-2F31-4789-BD55-7FB28CBDC7E2}" type="datetimeFigureOut">
              <a:rPr lang="en-US"/>
              <a:pPr>
                <a:defRPr/>
              </a:pPr>
              <a:t>5/31/2023</a:t>
            </a:fld>
            <a:endParaRPr lang="en-US"/>
          </a:p>
        </p:txBody>
      </p:sp>
      <p:sp>
        <p:nvSpPr>
          <p:cNvPr id="6" name="Footer Placeholder 4"/>
          <p:cNvSpPr>
            <a:spLocks noGrp="1"/>
          </p:cNvSpPr>
          <p:nvPr>
            <p:ph type="ftr" sz="quarter" idx="11"/>
          </p:nvPr>
        </p:nvSpPr>
        <p:spPr>
          <a:xfrm>
            <a:off x="4164515" y="6356352"/>
            <a:ext cx="3859795"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BD295FE-1EC8-446A-9B31-C60776D272A9}"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41728" y="88902"/>
            <a:ext cx="10356269" cy="1139825"/>
          </a:xfrm>
          <a:prstGeom prst="rect">
            <a:avLst/>
          </a:prstGeom>
        </p:spPr>
        <p:txBody>
          <a:bodyPr/>
          <a:lstStyle/>
          <a:p>
            <a:r>
              <a:rPr lang="en-US" smtClean="0"/>
              <a:t>Click to edit Master title style</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162" y="2130427"/>
            <a:ext cx="10360501"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828324" y="3886200"/>
            <a:ext cx="8532178"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609441" y="6356352"/>
            <a:ext cx="2844059" cy="365125"/>
          </a:xfrm>
          <a:prstGeom prst="rect">
            <a:avLst/>
          </a:prstGeom>
        </p:spPr>
        <p:txBody>
          <a:bodyPr/>
          <a:lstStyle>
            <a:lvl1pPr>
              <a:defRPr/>
            </a:lvl1pPr>
          </a:lstStyle>
          <a:p>
            <a:pPr>
              <a:defRPr/>
            </a:pPr>
            <a:fld id="{C2575908-D241-4D5B-B573-55F96F624A2D}" type="datetimeFigureOut">
              <a:rPr lang="en-US"/>
              <a:pPr>
                <a:defRPr/>
              </a:pPr>
              <a:t>5/31/2023</a:t>
            </a:fld>
            <a:endParaRPr lang="en-US"/>
          </a:p>
        </p:txBody>
      </p:sp>
      <p:sp>
        <p:nvSpPr>
          <p:cNvPr id="5" name="Footer Placeholder 4"/>
          <p:cNvSpPr>
            <a:spLocks noGrp="1"/>
          </p:cNvSpPr>
          <p:nvPr>
            <p:ph type="ftr" sz="quarter" idx="11"/>
          </p:nvPr>
        </p:nvSpPr>
        <p:spPr>
          <a:xfrm>
            <a:off x="4164515" y="6356352"/>
            <a:ext cx="3859795" cy="365125"/>
          </a:xfrm>
          <a:prstGeom prst="rect">
            <a:avLst/>
          </a:prstGeom>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08DBA54-E458-4905-8D1B-8EB2FD3A82AC}"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456" y="1066800"/>
            <a:ext cx="10563648" cy="609600"/>
          </a:xfrm>
          <a:prstGeom prst="rect">
            <a:avLst/>
          </a:prstGeom>
          <a:scene3d>
            <a:camera prst="orthographicFront"/>
            <a:lightRig rig="threePt" dir="t"/>
          </a:scene3d>
          <a:sp3d>
            <a:bevelT prst="relaxedInset"/>
          </a:sp3d>
        </p:spPr>
        <p:txBody>
          <a:bodyPr anchor="ctr">
            <a:noAutofit/>
          </a:bodyPr>
          <a:lstStyle>
            <a:lvl1pPr>
              <a:defRPr sz="2400">
                <a:solidFill>
                  <a:schemeClr val="tx1"/>
                </a:solidFill>
                <a:latin typeface="Times New Roman" panose="02020603050405020304" pitchFamily="18" charset="0"/>
                <a:cs typeface="Times New Roman" panose="02020603050405020304" pitchFamily="18"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1218882" y="1752600"/>
            <a:ext cx="10665222" cy="4495800"/>
          </a:xfrm>
          <a:prstGeom prst="rect">
            <a:avLst/>
          </a:prstGeom>
          <a:noFill/>
        </p:spPr>
        <p:txBody>
          <a:bodyPr>
            <a:normAutofit/>
          </a:bodyPr>
          <a:lstStyle>
            <a:lvl1pPr>
              <a:defRPr sz="2400">
                <a:latin typeface="Times New Roman" panose="02020603050405020304" pitchFamily="18" charset="0"/>
                <a:cs typeface="Times New Roman" panose="02020603050405020304" pitchFamily="18" charset="0"/>
              </a:defRPr>
            </a:lvl1pPr>
            <a:lvl2pPr>
              <a:defRPr sz="2000">
                <a:latin typeface="Times New Roman" panose="02020603050405020304" pitchFamily="18" charset="0"/>
                <a:cs typeface="Times New Roman" panose="02020603050405020304" pitchFamily="18" charset="0"/>
              </a:defRPr>
            </a:lvl2pPr>
            <a:lvl3pPr>
              <a:defRPr sz="2000">
                <a:latin typeface="Times New Roman" panose="02020603050405020304" pitchFamily="18" charset="0"/>
                <a:cs typeface="Times New Roman" panose="02020603050405020304" pitchFamily="18" charset="0"/>
              </a:defRPr>
            </a:lvl3pPr>
            <a:lvl4pPr>
              <a:defRPr sz="1800">
                <a:latin typeface="Times New Roman" panose="02020603050405020304" pitchFamily="18" charset="0"/>
                <a:cs typeface="Times New Roman" panose="02020603050405020304" pitchFamily="18" charset="0"/>
              </a:defRPr>
            </a:lvl4pPr>
            <a:lvl5pPr>
              <a:defRPr sz="1800">
                <a:latin typeface="Times New Roman" panose="02020603050405020304" pitchFamily="18" charset="0"/>
                <a:cs typeface="Times New Roman" panose="02020603050405020304"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4" name="TextBox 9"/>
          <p:cNvSpPr txBox="1">
            <a:spLocks noChangeArrowheads="1"/>
          </p:cNvSpPr>
          <p:nvPr/>
        </p:nvSpPr>
        <p:spPr bwMode="auto">
          <a:xfrm>
            <a:off x="3739178" y="87314"/>
            <a:ext cx="6236964" cy="369332"/>
          </a:xfrm>
          <a:prstGeom prst="rect">
            <a:avLst/>
          </a:prstGeom>
          <a:noFill/>
          <a:ln w="50800" cmpd="dbl">
            <a:solidFill>
              <a:srgbClr val="C00000"/>
            </a:solidFill>
            <a:miter lim="800000"/>
            <a:headEnd/>
            <a:tailEnd/>
          </a:ln>
        </p:spPr>
        <p:txBody>
          <a:bodyPr wrap="none">
            <a:spAutoFit/>
          </a:bodyPr>
          <a:lstStyle/>
          <a:p>
            <a:pPr algn="ctr" fontAlgn="auto">
              <a:spcBef>
                <a:spcPts val="0"/>
              </a:spcBef>
              <a:spcAft>
                <a:spcPts val="0"/>
              </a:spcAft>
              <a:defRPr/>
            </a:pPr>
            <a:r>
              <a:rPr lang="en-US" dirty="0">
                <a:latin typeface="Calibri" pitchFamily="34" charset="0"/>
                <a:cs typeface="+mn-cs"/>
              </a:rPr>
              <a:t>Department of Computer and Communication Engineering (CCE)</a:t>
            </a:r>
            <a:endParaRPr lang="en-US" sz="1700" dirty="0">
              <a:latin typeface="Calibri" pitchFamily="34" charset="0"/>
              <a:cs typeface="+mn-cs"/>
            </a:endParaRPr>
          </a:p>
        </p:txBody>
      </p:sp>
      <p:sp>
        <p:nvSpPr>
          <p:cNvPr id="3" name="Content Placeholder 2"/>
          <p:cNvSpPr>
            <a:spLocks noGrp="1"/>
          </p:cNvSpPr>
          <p:nvPr>
            <p:ph sz="half" idx="1"/>
          </p:nvPr>
        </p:nvSpPr>
        <p:spPr>
          <a:xfrm>
            <a:off x="1015735" y="1447800"/>
            <a:ext cx="10969943" cy="4800600"/>
          </a:xfrm>
          <a:prstGeom prst="rect">
            <a:avLst/>
          </a:prstGeo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10"/>
          <p:cNvSpPr>
            <a:spLocks noGrp="1"/>
          </p:cNvSpPr>
          <p:nvPr>
            <p:ph type="body" sz="quarter" idx="10"/>
          </p:nvPr>
        </p:nvSpPr>
        <p:spPr>
          <a:xfrm>
            <a:off x="1422030" y="609600"/>
            <a:ext cx="10563648" cy="685800"/>
          </a:xfrm>
          <a:prstGeom prst="rect">
            <a:avLst/>
          </a:prstGeom>
          <a:solidFill>
            <a:schemeClr val="bg1"/>
          </a:solidFill>
        </p:spPr>
        <p:txBody>
          <a:bodyPr anchor="ctr">
            <a:normAutofit/>
          </a:bodyPr>
          <a:lstStyle>
            <a:lvl1pPr algn="ctr">
              <a:buNone/>
              <a:defRPr sz="3200" b="1">
                <a:solidFill>
                  <a:srgbClr val="C00000"/>
                </a:solidFill>
              </a:defRPr>
            </a:lvl1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3739179" y="87314"/>
            <a:ext cx="8449648" cy="369332"/>
          </a:xfrm>
          <a:prstGeom prst="rect">
            <a:avLst/>
          </a:prstGeom>
          <a:noFill/>
          <a:ln w="50800" cmpd="dbl">
            <a:solidFill>
              <a:srgbClr val="C00000"/>
            </a:solidFill>
            <a:miter lim="800000"/>
            <a:headEnd/>
            <a:tailEnd/>
          </a:ln>
        </p:spPr>
        <p:txBody>
          <a:bodyPr>
            <a:spAutoFit/>
          </a:bodyPr>
          <a:lstStyle/>
          <a:p>
            <a:pPr algn="ctr" fontAlgn="auto">
              <a:spcBef>
                <a:spcPts val="0"/>
              </a:spcBef>
              <a:spcAft>
                <a:spcPts val="0"/>
              </a:spcAft>
              <a:defRPr/>
            </a:pPr>
            <a:r>
              <a:rPr lang="en-US" dirty="0">
                <a:latin typeface="Calibri" pitchFamily="34" charset="0"/>
                <a:cs typeface="+mn-cs"/>
              </a:rPr>
              <a:t>Department of Computer Science and Engineering (CSE)</a:t>
            </a:r>
            <a:endParaRPr lang="en-US" sz="1700" dirty="0">
              <a:latin typeface="Calibri" pitchFamily="34" charset="0"/>
              <a:cs typeface="+mn-cs"/>
            </a:endParaRPr>
          </a:p>
        </p:txBody>
      </p:sp>
      <p:sp>
        <p:nvSpPr>
          <p:cNvPr id="11" name="Picture Placeholder 10"/>
          <p:cNvSpPr>
            <a:spLocks noGrp="1"/>
          </p:cNvSpPr>
          <p:nvPr>
            <p:ph type="pic" sz="quarter" idx="13"/>
          </p:nvPr>
        </p:nvSpPr>
        <p:spPr>
          <a:xfrm>
            <a:off x="3859794" y="1371600"/>
            <a:ext cx="8024310" cy="4724400"/>
          </a:xfrm>
          <a:prstGeom prst="rect">
            <a:avLst/>
          </a:prstGeom>
        </p:spPr>
        <p:txBody>
          <a:bodyPr/>
          <a:lstStyle/>
          <a:p>
            <a:pPr lvl="0"/>
            <a:r>
              <a:rPr lang="en-US" noProof="0" smtClean="0"/>
              <a:t>Click icon to add picture</a:t>
            </a:r>
            <a:endParaRPr lang="en-US" noProof="0"/>
          </a:p>
        </p:txBody>
      </p:sp>
      <p:sp>
        <p:nvSpPr>
          <p:cNvPr id="13" name="Text Placeholder 12"/>
          <p:cNvSpPr>
            <a:spLocks noGrp="1"/>
          </p:cNvSpPr>
          <p:nvPr>
            <p:ph type="body" sz="quarter" idx="14"/>
          </p:nvPr>
        </p:nvSpPr>
        <p:spPr>
          <a:xfrm>
            <a:off x="304721" y="1371600"/>
            <a:ext cx="3453500" cy="4724400"/>
          </a:xfrm>
          <a:prstGeom prst="rect">
            <a:avLst/>
          </a:prstGeom>
        </p:spPr>
        <p:txBody>
          <a:bodyPr>
            <a:normAutofit/>
          </a:bodyPr>
          <a:lstStyle>
            <a:lvl1pPr marL="137160" indent="-137160">
              <a:defRPr sz="2000"/>
            </a:lvl1pPr>
            <a:lvl2pPr marL="320040" indent="-182880">
              <a:buFont typeface="Wingdings" pitchFamily="2" charset="2"/>
              <a:buChar char="§"/>
              <a:defRPr sz="1800"/>
            </a:lvl2pPr>
            <a:lvl3pPr marL="502920" indent="-182880">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p:txBody>
      </p:sp>
      <p:sp>
        <p:nvSpPr>
          <p:cNvPr id="5" name="Date Placeholder 6"/>
          <p:cNvSpPr>
            <a:spLocks noGrp="1"/>
          </p:cNvSpPr>
          <p:nvPr>
            <p:ph type="dt" sz="half" idx="15"/>
          </p:nvPr>
        </p:nvSpPr>
        <p:spPr>
          <a:xfrm>
            <a:off x="609441" y="6356352"/>
            <a:ext cx="2844059" cy="365125"/>
          </a:xfrm>
          <a:prstGeom prst="rect">
            <a:avLst/>
          </a:prstGeom>
        </p:spPr>
        <p:txBody>
          <a:bodyPr/>
          <a:lstStyle>
            <a:lvl1pPr fontAlgn="auto">
              <a:spcBef>
                <a:spcPts val="0"/>
              </a:spcBef>
              <a:spcAft>
                <a:spcPts val="0"/>
              </a:spcAft>
              <a:defRPr>
                <a:latin typeface="+mn-lt"/>
                <a:cs typeface="+mn-cs"/>
              </a:defRPr>
            </a:lvl1pPr>
          </a:lstStyle>
          <a:p>
            <a:pPr>
              <a:defRPr/>
            </a:pPr>
            <a:fld id="{5AD50ECB-6F88-468B-8F10-526DFCCAEFEE}" type="datetimeFigureOut">
              <a:rPr lang="en-US"/>
              <a:pPr>
                <a:defRPr/>
              </a:pPr>
              <a:t>5/31/2023</a:t>
            </a:fld>
            <a:endParaRPr lang="en-US"/>
          </a:p>
        </p:txBody>
      </p:sp>
      <p:sp>
        <p:nvSpPr>
          <p:cNvPr id="6" name="Footer Placeholder 7"/>
          <p:cNvSpPr>
            <a:spLocks noGrp="1"/>
          </p:cNvSpPr>
          <p:nvPr>
            <p:ph type="ftr" sz="quarter" idx="16"/>
          </p:nvPr>
        </p:nvSpPr>
        <p:spPr>
          <a:xfrm>
            <a:off x="4164515" y="6356352"/>
            <a:ext cx="3859795"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7" name="Slide Number Placeholder 8"/>
          <p:cNvSpPr>
            <a:spLocks noGrp="1"/>
          </p:cNvSpPr>
          <p:nvPr>
            <p:ph type="sldNum" sz="quarter" idx="17"/>
          </p:nvPr>
        </p:nvSpPr>
        <p:spPr/>
        <p:txBody>
          <a:bodyPr/>
          <a:lstStyle>
            <a:lvl1pPr>
              <a:defRPr/>
            </a:lvl1pPr>
          </a:lstStyle>
          <a:p>
            <a:pPr>
              <a:defRPr/>
            </a:pPr>
            <a:fld id="{68C9ED4B-B21B-457F-A66E-40BBD26D36A5}"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4" name="TextBox 9"/>
          <p:cNvSpPr txBox="1">
            <a:spLocks noChangeArrowheads="1"/>
          </p:cNvSpPr>
          <p:nvPr/>
        </p:nvSpPr>
        <p:spPr bwMode="auto">
          <a:xfrm>
            <a:off x="4012155" y="2"/>
            <a:ext cx="6098080" cy="353943"/>
          </a:xfrm>
          <a:prstGeom prst="rect">
            <a:avLst/>
          </a:prstGeom>
          <a:solidFill>
            <a:schemeClr val="accent2">
              <a:lumMod val="50000"/>
            </a:schemeClr>
          </a:solidFill>
          <a:ln w="9525">
            <a:noFill/>
            <a:miter lim="800000"/>
            <a:headEnd/>
            <a:tailEnd/>
          </a:ln>
        </p:spPr>
        <p:txBody>
          <a:bodyPr wrap="none">
            <a:spAutoFit/>
          </a:bodyPr>
          <a:lstStyle/>
          <a:p>
            <a:pPr fontAlgn="auto">
              <a:spcBef>
                <a:spcPts val="0"/>
              </a:spcBef>
              <a:spcAft>
                <a:spcPts val="0"/>
              </a:spcAft>
              <a:defRPr/>
            </a:pPr>
            <a:r>
              <a:rPr lang="en-US" sz="1700" b="1" dirty="0">
                <a:solidFill>
                  <a:schemeClr val="bg1"/>
                </a:solidFill>
                <a:latin typeface="Calibri" pitchFamily="34" charset="0"/>
                <a:cs typeface="+mn-cs"/>
              </a:rPr>
              <a:t>Department of Computer and </a:t>
            </a:r>
            <a:r>
              <a:rPr lang="en-US" sz="1700" b="1" dirty="0" err="1">
                <a:solidFill>
                  <a:schemeClr val="bg1"/>
                </a:solidFill>
                <a:latin typeface="Calibri" pitchFamily="34" charset="0"/>
                <a:cs typeface="+mn-cs"/>
              </a:rPr>
              <a:t>Communicationq</a:t>
            </a:r>
            <a:r>
              <a:rPr lang="en-US" sz="1700" b="1" dirty="0">
                <a:solidFill>
                  <a:schemeClr val="bg1"/>
                </a:solidFill>
                <a:latin typeface="Calibri" pitchFamily="34" charset="0"/>
                <a:cs typeface="+mn-cs"/>
              </a:rPr>
              <a:t> Engineering (CCE)</a:t>
            </a:r>
          </a:p>
        </p:txBody>
      </p:sp>
      <p:sp>
        <p:nvSpPr>
          <p:cNvPr id="7" name="Text Placeholder 6"/>
          <p:cNvSpPr>
            <a:spLocks noGrp="1"/>
          </p:cNvSpPr>
          <p:nvPr>
            <p:ph type="body" sz="quarter" idx="13"/>
          </p:nvPr>
        </p:nvSpPr>
        <p:spPr>
          <a:xfrm>
            <a:off x="812588" y="1524000"/>
            <a:ext cx="11071516" cy="4876800"/>
          </a:xfrm>
          <a:prstGeom prst="rect">
            <a:avLst/>
          </a:prstGeom>
        </p:spPr>
        <p:txBody>
          <a:bodyPr>
            <a:normAutofit/>
          </a:bodyPr>
          <a:lstStyle>
            <a:lvl1pPr>
              <a:defRPr sz="2400"/>
            </a:lvl1pPr>
            <a:lvl2pPr>
              <a:defRPr sz="20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4"/>
          </p:nvPr>
        </p:nvSpPr>
        <p:spPr>
          <a:xfrm>
            <a:off x="1422029" y="533400"/>
            <a:ext cx="10462075" cy="685800"/>
          </a:xfrm>
          <a:prstGeom prst="rect">
            <a:avLst/>
          </a:prstGeom>
          <a:solidFill>
            <a:schemeClr val="bg1"/>
          </a:solidFill>
        </p:spPr>
        <p:txBody>
          <a:bodyPr anchor="ctr">
            <a:normAutofit/>
          </a:bodyPr>
          <a:lstStyle>
            <a:lvl1pPr algn="ctr">
              <a:buNone/>
              <a:defRPr sz="3200" b="1">
                <a:solidFill>
                  <a:schemeClr val="tx1"/>
                </a:solidFill>
              </a:defRPr>
            </a:lvl1pPr>
          </a:lstStyle>
          <a:p>
            <a:pPr lvl="0"/>
            <a:r>
              <a:rPr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9441" y="6356352"/>
            <a:ext cx="2844059" cy="365125"/>
          </a:xfrm>
          <a:prstGeom prst="rect">
            <a:avLst/>
          </a:prstGeom>
        </p:spPr>
        <p:txBody>
          <a:bodyPr/>
          <a:lstStyle>
            <a:lvl1pPr fontAlgn="auto">
              <a:spcBef>
                <a:spcPts val="0"/>
              </a:spcBef>
              <a:spcAft>
                <a:spcPts val="0"/>
              </a:spcAft>
              <a:defRPr>
                <a:latin typeface="+mn-lt"/>
                <a:cs typeface="+mn-cs"/>
              </a:defRPr>
            </a:lvl1pPr>
          </a:lstStyle>
          <a:p>
            <a:pPr>
              <a:defRPr/>
            </a:pPr>
            <a:fld id="{598D29AE-4230-498A-B399-4C45C9DBACD9}" type="datetimeFigureOut">
              <a:rPr lang="en-US"/>
              <a:pPr>
                <a:defRPr/>
              </a:pPr>
              <a:t>5/31/2023</a:t>
            </a:fld>
            <a:endParaRPr lang="en-US"/>
          </a:p>
        </p:txBody>
      </p:sp>
      <p:sp>
        <p:nvSpPr>
          <p:cNvPr id="3" name="Footer Placeholder 2"/>
          <p:cNvSpPr>
            <a:spLocks noGrp="1"/>
          </p:cNvSpPr>
          <p:nvPr>
            <p:ph type="ftr" sz="quarter" idx="11"/>
          </p:nvPr>
        </p:nvSpPr>
        <p:spPr>
          <a:xfrm>
            <a:off x="4164515" y="6356352"/>
            <a:ext cx="3859795" cy="365125"/>
          </a:xfrm>
          <a:prstGeom prst="rect">
            <a:avLst/>
          </a:prstGeom>
        </p:spPr>
        <p:txBody>
          <a:bodyPr/>
          <a:lstStyle>
            <a:lvl1pPr fontAlgn="auto">
              <a:spcBef>
                <a:spcPts val="0"/>
              </a:spcBef>
              <a:spcAft>
                <a:spcPts val="0"/>
              </a:spcAft>
              <a:defRPr>
                <a:latin typeface="+mn-lt"/>
                <a:cs typeface="+mn-cs"/>
              </a:defRPr>
            </a:lvl1pPr>
          </a:lstStyle>
          <a:p>
            <a:pPr>
              <a:defRPr/>
            </a:pPr>
            <a:endParaRPr lang="en-US" dirty="0"/>
          </a:p>
        </p:txBody>
      </p:sp>
      <p:sp>
        <p:nvSpPr>
          <p:cNvPr id="4" name="Slide Number Placeholder 3"/>
          <p:cNvSpPr>
            <a:spLocks noGrp="1"/>
          </p:cNvSpPr>
          <p:nvPr>
            <p:ph type="sldNum" sz="quarter" idx="12"/>
          </p:nvPr>
        </p:nvSpPr>
        <p:spPr/>
        <p:txBody>
          <a:bodyPr/>
          <a:lstStyle>
            <a:lvl1pPr>
              <a:defRPr/>
            </a:lvl1pPr>
          </a:lstStyle>
          <a:p>
            <a:pPr>
              <a:defRPr/>
            </a:pPr>
            <a:fld id="{AEFD7641-252C-4F4B-ADC5-01912FAF148D}"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3" y="273050"/>
            <a:ext cx="4010039"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5493" y="273052"/>
            <a:ext cx="6813893"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443" y="1435102"/>
            <a:ext cx="4010039"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609441" y="6356352"/>
            <a:ext cx="2844059" cy="365125"/>
          </a:xfrm>
          <a:prstGeom prst="rect">
            <a:avLst/>
          </a:prstGeom>
        </p:spPr>
        <p:txBody>
          <a:bodyPr/>
          <a:lstStyle>
            <a:lvl1pPr fontAlgn="auto">
              <a:spcBef>
                <a:spcPts val="0"/>
              </a:spcBef>
              <a:spcAft>
                <a:spcPts val="0"/>
              </a:spcAft>
              <a:defRPr>
                <a:latin typeface="+mn-lt"/>
                <a:cs typeface="+mn-cs"/>
              </a:defRPr>
            </a:lvl1pPr>
          </a:lstStyle>
          <a:p>
            <a:pPr>
              <a:defRPr/>
            </a:pPr>
            <a:fld id="{4D5A3A0A-6DE5-46F1-8BC9-41290AF195DA}" type="datetimeFigureOut">
              <a:rPr lang="en-US"/>
              <a:pPr>
                <a:defRPr/>
              </a:pPr>
              <a:t>5/31/2023</a:t>
            </a:fld>
            <a:endParaRPr lang="en-US"/>
          </a:p>
        </p:txBody>
      </p:sp>
      <p:sp>
        <p:nvSpPr>
          <p:cNvPr id="6" name="Footer Placeholder 5"/>
          <p:cNvSpPr>
            <a:spLocks noGrp="1"/>
          </p:cNvSpPr>
          <p:nvPr>
            <p:ph type="ftr" sz="quarter" idx="11"/>
          </p:nvPr>
        </p:nvSpPr>
        <p:spPr>
          <a:xfrm>
            <a:off x="4164515" y="6356352"/>
            <a:ext cx="3859795"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E0D99CA0-F1B9-4A57-8E7E-6744A3A803A7}"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095" y="4800601"/>
            <a:ext cx="7313295"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095" y="612775"/>
            <a:ext cx="7313295"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2389095" y="5367339"/>
            <a:ext cx="7313295"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Date Placeholder 4"/>
          <p:cNvSpPr>
            <a:spLocks noGrp="1"/>
          </p:cNvSpPr>
          <p:nvPr>
            <p:ph type="dt" sz="half" idx="10"/>
          </p:nvPr>
        </p:nvSpPr>
        <p:spPr>
          <a:xfrm>
            <a:off x="609441" y="6356352"/>
            <a:ext cx="2844059" cy="365125"/>
          </a:xfrm>
          <a:prstGeom prst="rect">
            <a:avLst/>
          </a:prstGeom>
        </p:spPr>
        <p:txBody>
          <a:bodyPr/>
          <a:lstStyle>
            <a:lvl1pPr fontAlgn="auto">
              <a:spcBef>
                <a:spcPts val="0"/>
              </a:spcBef>
              <a:spcAft>
                <a:spcPts val="0"/>
              </a:spcAft>
              <a:defRPr>
                <a:latin typeface="+mn-lt"/>
                <a:cs typeface="+mn-cs"/>
              </a:defRPr>
            </a:lvl1pPr>
          </a:lstStyle>
          <a:p>
            <a:pPr>
              <a:defRPr/>
            </a:pPr>
            <a:fld id="{B5887648-C23F-4E66-955F-0B5248AAF333}" type="datetimeFigureOut">
              <a:rPr lang="en-US"/>
              <a:pPr>
                <a:defRPr/>
              </a:pPr>
              <a:t>5/31/2023</a:t>
            </a:fld>
            <a:endParaRPr lang="en-US"/>
          </a:p>
        </p:txBody>
      </p:sp>
      <p:sp>
        <p:nvSpPr>
          <p:cNvPr id="7" name="Footer Placeholder 5"/>
          <p:cNvSpPr>
            <a:spLocks noGrp="1"/>
          </p:cNvSpPr>
          <p:nvPr>
            <p:ph type="ftr" sz="quarter" idx="11"/>
          </p:nvPr>
        </p:nvSpPr>
        <p:spPr>
          <a:xfrm>
            <a:off x="4164515" y="6356352"/>
            <a:ext cx="3859795"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8" name="Slide Number Placeholder 6"/>
          <p:cNvSpPr>
            <a:spLocks noGrp="1"/>
          </p:cNvSpPr>
          <p:nvPr>
            <p:ph type="sldNum" sz="quarter" idx="12"/>
          </p:nvPr>
        </p:nvSpPr>
        <p:spPr/>
        <p:txBody>
          <a:bodyPr/>
          <a:lstStyle>
            <a:lvl1pPr>
              <a:defRPr/>
            </a:lvl1pPr>
          </a:lstStyle>
          <a:p>
            <a:pPr>
              <a:defRPr/>
            </a:pPr>
            <a:fld id="{FBDCF5E1-9B7D-454E-87A3-DD7A54576712}"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06294" y="1371600"/>
            <a:ext cx="10969943" cy="6858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06294" y="2209800"/>
            <a:ext cx="10969943" cy="4267200"/>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09441" y="6356352"/>
            <a:ext cx="2844059" cy="365125"/>
          </a:xfrm>
          <a:prstGeom prst="rect">
            <a:avLst/>
          </a:prstGeom>
        </p:spPr>
        <p:txBody>
          <a:bodyPr/>
          <a:lstStyle>
            <a:lvl1pPr fontAlgn="auto">
              <a:spcBef>
                <a:spcPts val="0"/>
              </a:spcBef>
              <a:spcAft>
                <a:spcPts val="0"/>
              </a:spcAft>
              <a:defRPr>
                <a:latin typeface="+mn-lt"/>
                <a:cs typeface="+mn-cs"/>
              </a:defRPr>
            </a:lvl1pPr>
          </a:lstStyle>
          <a:p>
            <a:pPr>
              <a:defRPr/>
            </a:pPr>
            <a:fld id="{80C1F418-AD1C-40AA-AFE3-A331B116E59B}" type="datetimeFigureOut">
              <a:rPr lang="en-US"/>
              <a:pPr>
                <a:defRPr/>
              </a:pPr>
              <a:t>5/31/2023</a:t>
            </a:fld>
            <a:endParaRPr lang="en-US"/>
          </a:p>
        </p:txBody>
      </p:sp>
      <p:sp>
        <p:nvSpPr>
          <p:cNvPr id="5" name="Footer Placeholder 4"/>
          <p:cNvSpPr>
            <a:spLocks noGrp="1"/>
          </p:cNvSpPr>
          <p:nvPr>
            <p:ph type="ftr" sz="quarter" idx="11"/>
          </p:nvPr>
        </p:nvSpPr>
        <p:spPr>
          <a:xfrm>
            <a:off x="4164515" y="6356352"/>
            <a:ext cx="3859795"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9348BC2-8286-4506-8698-EB3180A262D0}"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hyperlink" Target="http://www.cuchd.in/" TargetMode="Externa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hyperlink" Target="http://www.google.co.in/url?sa=i&amp;rct=j&amp;q=&amp;esrc=s&amp;source=images&amp;cd=&amp;cad=rja&amp;docid=Yol378O-s-lkMM&amp;tbnid=OLCbrS9PtZY4xM:&amp;ved=0CAUQjRw&amp;url=http://www.vidyavision.com/universities.asp?page=2&amp;ei=AFmwUobeKoL-iAf-44CwBQ&amp;psig=AFQjCNGRiFfOFz-wmZM6WF05bau8z5zqnw&amp;ust=1387374581297603"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9344766" y="6492877"/>
            <a:ext cx="2844059"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792F6201-A602-4F55-9213-65940EB51C4D}" type="slidenum">
              <a:rPr lang="en-US"/>
              <a:pPr>
                <a:defRPr/>
              </a:pPr>
              <a:t>‹#›</a:t>
            </a:fld>
            <a:endParaRPr lang="en-US"/>
          </a:p>
        </p:txBody>
      </p:sp>
      <p:sp>
        <p:nvSpPr>
          <p:cNvPr id="13" name="TextBox 9"/>
          <p:cNvSpPr txBox="1">
            <a:spLocks noChangeArrowheads="1"/>
          </p:cNvSpPr>
          <p:nvPr/>
        </p:nvSpPr>
        <p:spPr bwMode="auto">
          <a:xfrm>
            <a:off x="0" y="6457950"/>
            <a:ext cx="12188825" cy="400110"/>
          </a:xfrm>
          <a:prstGeom prst="rect">
            <a:avLst/>
          </a:prstGeom>
          <a:noFill/>
          <a:ln w="9525">
            <a:noFill/>
            <a:miter lim="800000"/>
            <a:headEnd/>
            <a:tailEnd/>
          </a:ln>
        </p:spPr>
        <p:txBody>
          <a:bodyPr>
            <a:spAutoFit/>
          </a:bodyPr>
          <a:lstStyle/>
          <a:p>
            <a:pPr algn="ctr" fontAlgn="auto">
              <a:spcBef>
                <a:spcPts val="0"/>
              </a:spcBef>
              <a:spcAft>
                <a:spcPts val="0"/>
              </a:spcAft>
              <a:defRPr/>
            </a:pPr>
            <a:r>
              <a:rPr lang="en-US" sz="2000" b="1" dirty="0">
                <a:latin typeface="Calibri" pitchFamily="34" charset="0"/>
                <a:cs typeface="+mn-cs"/>
              </a:rPr>
              <a:t>University Institute of Engineering (</a:t>
            </a:r>
            <a:r>
              <a:rPr lang="en-US" sz="2000" b="1" dirty="0" err="1">
                <a:latin typeface="Calibri" pitchFamily="34" charset="0"/>
                <a:cs typeface="+mn-cs"/>
              </a:rPr>
              <a:t>UIE</a:t>
            </a:r>
            <a:r>
              <a:rPr lang="en-US" sz="2000" b="1" dirty="0">
                <a:latin typeface="Calibri" pitchFamily="34" charset="0"/>
                <a:cs typeface="+mn-cs"/>
              </a:rPr>
              <a:t>)</a:t>
            </a:r>
          </a:p>
        </p:txBody>
      </p:sp>
      <p:cxnSp>
        <p:nvCxnSpPr>
          <p:cNvPr id="10" name="Straight Connector 9"/>
          <p:cNvCxnSpPr/>
          <p:nvPr/>
        </p:nvCxnSpPr>
        <p:spPr>
          <a:xfrm>
            <a:off x="0" y="6400800"/>
            <a:ext cx="12188825" cy="0"/>
          </a:xfrm>
          <a:prstGeom prst="line">
            <a:avLst/>
          </a:prstGeom>
          <a:ln w="88900" cmpd="thickThin">
            <a:solidFill>
              <a:srgbClr val="C00000"/>
            </a:solidFill>
          </a:ln>
        </p:spPr>
        <p:style>
          <a:lnRef idx="1">
            <a:schemeClr val="accent1"/>
          </a:lnRef>
          <a:fillRef idx="0">
            <a:schemeClr val="accent1"/>
          </a:fillRef>
          <a:effectRef idx="0">
            <a:schemeClr val="accent1"/>
          </a:effectRef>
          <a:fontRef idx="minor">
            <a:schemeClr val="tx1"/>
          </a:fontRef>
        </p:style>
      </p:cxnSp>
      <p:pic>
        <p:nvPicPr>
          <p:cNvPr id="1029" name="Picture 4" descr="https://encrypted-tbn3.gstatic.com/images?q=tbn:ANd9GcTyg3Gq4WoxkxO75aZWNEjYFvavmMfWdiMvs57jpDF8YRR3yCybqQ">
            <a:hlinkClick r:id="rId14"/>
          </p:cNvPr>
          <p:cNvPicPr>
            <a:picLocks noChangeAspect="1" noChangeArrowheads="1"/>
          </p:cNvPicPr>
          <p:nvPr/>
        </p:nvPicPr>
        <p:blipFill>
          <a:blip r:embed="rId15"/>
          <a:srcRect/>
          <a:stretch>
            <a:fillRect/>
          </a:stretch>
        </p:blipFill>
        <p:spPr bwMode="auto">
          <a:xfrm>
            <a:off x="203149" y="152400"/>
            <a:ext cx="1024201" cy="1219200"/>
          </a:xfrm>
          <a:prstGeom prst="rect">
            <a:avLst/>
          </a:prstGeom>
          <a:noFill/>
          <a:ln w="9525">
            <a:noFill/>
            <a:miter lim="800000"/>
            <a:headEnd/>
            <a:tailEnd/>
          </a:ln>
        </p:spPr>
      </p:pic>
      <p:sp>
        <p:nvSpPr>
          <p:cNvPr id="7" name="Rectangle 6"/>
          <p:cNvSpPr/>
          <p:nvPr userDrawn="1"/>
        </p:nvSpPr>
        <p:spPr>
          <a:xfrm>
            <a:off x="30480" y="6326875"/>
            <a:ext cx="12161520" cy="60732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eaLnBrk="1" fontAlgn="auto" hangingPunct="1">
              <a:spcBef>
                <a:spcPts val="0"/>
              </a:spcBef>
              <a:spcAft>
                <a:spcPts val="0"/>
              </a:spcAft>
              <a:defRPr/>
            </a:pPr>
            <a:endParaRPr lang="en-US" b="1" dirty="0">
              <a:solidFill>
                <a:schemeClr val="bg1"/>
              </a:solidFill>
            </a:endParaRPr>
          </a:p>
          <a:p>
            <a:pPr eaLnBrk="1" fontAlgn="auto" hangingPunct="1">
              <a:spcBef>
                <a:spcPts val="0"/>
              </a:spcBef>
              <a:spcAft>
                <a:spcPts val="0"/>
              </a:spcAft>
              <a:defRPr/>
            </a:pPr>
            <a:r>
              <a:rPr lang="en-US" b="1" dirty="0" smtClean="0">
                <a:solidFill>
                  <a:schemeClr val="bg1"/>
                </a:solidFill>
                <a:hlinkClick r:id="rId16"/>
              </a:rPr>
              <a:t>www.cuchd.in</a:t>
            </a:r>
            <a:r>
              <a:rPr lang="en-US" b="1" dirty="0" smtClean="0">
                <a:solidFill>
                  <a:schemeClr val="bg1"/>
                </a:solidFill>
              </a:rPr>
              <a:t>                                                       Computer Science and Engineering Department</a:t>
            </a:r>
            <a:endParaRPr lang="en-US" b="1" dirty="0">
              <a:solidFill>
                <a:schemeClr val="bg1"/>
              </a:solidFill>
            </a:endParaRPr>
          </a:p>
          <a:p>
            <a:pPr eaLnBrk="1" fontAlgn="auto" hangingPunct="1">
              <a:spcBef>
                <a:spcPts val="0"/>
              </a:spcBef>
              <a:spcAft>
                <a:spcPts val="0"/>
              </a:spcAft>
              <a:defRPr/>
            </a:pPr>
            <a:endParaRPr lang="en-US" b="1"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ctr" rtl="0" eaLnBrk="0" fontAlgn="base" hangingPunct="0">
        <a:spcBef>
          <a:spcPct val="0"/>
        </a:spcBef>
        <a:spcAft>
          <a:spcPct val="0"/>
        </a:spcAft>
        <a:defRPr sz="4400" b="1" kern="1200">
          <a:solidFill>
            <a:schemeClr val="tx1"/>
          </a:solidFill>
          <a:latin typeface="Cambria" pitchFamily="18" charset="0"/>
          <a:ea typeface="+mj-ea"/>
          <a:cs typeface="+mj-cs"/>
        </a:defRPr>
      </a:lvl1pPr>
      <a:lvl2pPr algn="ctr" rtl="0" eaLnBrk="0" fontAlgn="base" hangingPunct="0">
        <a:spcBef>
          <a:spcPct val="0"/>
        </a:spcBef>
        <a:spcAft>
          <a:spcPct val="0"/>
        </a:spcAft>
        <a:defRPr sz="4400" b="1">
          <a:solidFill>
            <a:schemeClr val="tx1"/>
          </a:solidFill>
          <a:latin typeface="Cambria" pitchFamily="18" charset="0"/>
        </a:defRPr>
      </a:lvl2pPr>
      <a:lvl3pPr algn="ctr" rtl="0" eaLnBrk="0" fontAlgn="base" hangingPunct="0">
        <a:spcBef>
          <a:spcPct val="0"/>
        </a:spcBef>
        <a:spcAft>
          <a:spcPct val="0"/>
        </a:spcAft>
        <a:defRPr sz="4400" b="1">
          <a:solidFill>
            <a:schemeClr val="tx1"/>
          </a:solidFill>
          <a:latin typeface="Cambria" pitchFamily="18" charset="0"/>
        </a:defRPr>
      </a:lvl3pPr>
      <a:lvl4pPr algn="ctr" rtl="0" eaLnBrk="0" fontAlgn="base" hangingPunct="0">
        <a:spcBef>
          <a:spcPct val="0"/>
        </a:spcBef>
        <a:spcAft>
          <a:spcPct val="0"/>
        </a:spcAft>
        <a:defRPr sz="4400" b="1">
          <a:solidFill>
            <a:schemeClr val="tx1"/>
          </a:solidFill>
          <a:latin typeface="Cambria" pitchFamily="18" charset="0"/>
        </a:defRPr>
      </a:lvl4pPr>
      <a:lvl5pPr algn="ctr" rtl="0" eaLnBrk="0" fontAlgn="base" hangingPunct="0">
        <a:spcBef>
          <a:spcPct val="0"/>
        </a:spcBef>
        <a:spcAft>
          <a:spcPct val="0"/>
        </a:spcAft>
        <a:defRPr sz="4400" b="1">
          <a:solidFill>
            <a:schemeClr val="tx1"/>
          </a:solidFill>
          <a:latin typeface="Cambria" pitchFamily="18" charset="0"/>
        </a:defRPr>
      </a:lvl5pPr>
      <a:lvl6pPr marL="457200" algn="ctr" rtl="0" eaLnBrk="1" fontAlgn="base" hangingPunct="1">
        <a:spcBef>
          <a:spcPct val="0"/>
        </a:spcBef>
        <a:spcAft>
          <a:spcPct val="0"/>
        </a:spcAft>
        <a:defRPr sz="4400" b="1">
          <a:solidFill>
            <a:schemeClr val="tx1"/>
          </a:solidFill>
          <a:latin typeface="Cambria" pitchFamily="18" charset="0"/>
        </a:defRPr>
      </a:lvl6pPr>
      <a:lvl7pPr marL="914400" algn="ctr" rtl="0" eaLnBrk="1" fontAlgn="base" hangingPunct="1">
        <a:spcBef>
          <a:spcPct val="0"/>
        </a:spcBef>
        <a:spcAft>
          <a:spcPct val="0"/>
        </a:spcAft>
        <a:defRPr sz="4400" b="1">
          <a:solidFill>
            <a:schemeClr val="tx1"/>
          </a:solidFill>
          <a:latin typeface="Cambria" pitchFamily="18" charset="0"/>
        </a:defRPr>
      </a:lvl7pPr>
      <a:lvl8pPr marL="1371600" algn="ctr" rtl="0" eaLnBrk="1" fontAlgn="base" hangingPunct="1">
        <a:spcBef>
          <a:spcPct val="0"/>
        </a:spcBef>
        <a:spcAft>
          <a:spcPct val="0"/>
        </a:spcAft>
        <a:defRPr sz="4400" b="1">
          <a:solidFill>
            <a:schemeClr val="tx1"/>
          </a:solidFill>
          <a:latin typeface="Cambria" pitchFamily="18" charset="0"/>
        </a:defRPr>
      </a:lvl8pPr>
      <a:lvl9pPr marL="1828800" algn="ctr" rtl="0" eaLnBrk="1" fontAlgn="base" hangingPunct="1">
        <a:spcBef>
          <a:spcPct val="0"/>
        </a:spcBef>
        <a:spcAft>
          <a:spcPct val="0"/>
        </a:spcAft>
        <a:defRPr sz="4400" b="1">
          <a:solidFill>
            <a:schemeClr val="tx1"/>
          </a:solidFill>
          <a:latin typeface="Cambria" pitchFamily="18" charset="0"/>
        </a:defRPr>
      </a:lvl9pPr>
    </p:titleStyle>
    <p:bodyStyle>
      <a:lvl1pPr marL="342900" indent="-342900" algn="l" rtl="0" eaLnBrk="0" fontAlgn="base" hangingPunct="0">
        <a:spcBef>
          <a:spcPct val="20000"/>
        </a:spcBef>
        <a:spcAft>
          <a:spcPct val="0"/>
        </a:spcAft>
        <a:buFont typeface="Arial" charset="0"/>
        <a:buChar char="•"/>
        <a:defRPr sz="2800" kern="1200">
          <a:solidFill>
            <a:schemeClr val="tx1"/>
          </a:solidFill>
          <a:latin typeface="Cambria" pitchFamily="18" charset="0"/>
          <a:ea typeface="+mn-ea"/>
          <a:cs typeface="+mn-cs"/>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geeksforgeeks.org/operating-system-microkerne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ctrTitle"/>
          </p:nvPr>
        </p:nvSpPr>
        <p:spPr bwMode="auto">
          <a:xfrm>
            <a:off x="914162" y="1600200"/>
            <a:ext cx="10360501" cy="2362199"/>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dirty="0" smtClean="0"/>
              <a:t>Mobility </a:t>
            </a:r>
            <a:r>
              <a:rPr lang="en-US" dirty="0"/>
              <a:t>Landscape, </a:t>
            </a:r>
            <a:r>
              <a:rPr lang="en-US" dirty="0" smtClean="0"/>
              <a:t>Mobile </a:t>
            </a:r>
            <a:r>
              <a:rPr lang="en-US" dirty="0"/>
              <a:t>Platforms, Mobile apps </a:t>
            </a:r>
            <a:r>
              <a:rPr lang="en-US" dirty="0" smtClean="0"/>
              <a:t>development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2" y="228600"/>
            <a:ext cx="10563648" cy="609600"/>
          </a:xfrm>
        </p:spPr>
        <p:txBody>
          <a:bodyPr/>
          <a:lstStyle/>
          <a:p>
            <a:r>
              <a:rPr lang="en-US" dirty="0"/>
              <a:t>Android</a:t>
            </a:r>
            <a:br>
              <a:rPr lang="en-US" dirty="0"/>
            </a:br>
            <a:endParaRPr lang="en-US" dirty="0"/>
          </a:p>
        </p:txBody>
      </p:sp>
      <p:sp>
        <p:nvSpPr>
          <p:cNvPr id="3" name="Content Placeholder 2"/>
          <p:cNvSpPr>
            <a:spLocks noGrp="1"/>
          </p:cNvSpPr>
          <p:nvPr>
            <p:ph idx="1"/>
          </p:nvPr>
        </p:nvSpPr>
        <p:spPr>
          <a:xfrm>
            <a:off x="1218882" y="1066800"/>
            <a:ext cx="10665222" cy="5181600"/>
          </a:xfrm>
        </p:spPr>
        <p:txBody>
          <a:bodyPr>
            <a:normAutofit/>
          </a:bodyPr>
          <a:lstStyle/>
          <a:p>
            <a:r>
              <a:rPr lang="en-US" b="1" dirty="0" smtClean="0"/>
              <a:t>Android</a:t>
            </a:r>
            <a:r>
              <a:rPr lang="en-US" dirty="0" smtClean="0"/>
              <a:t> </a:t>
            </a:r>
            <a:r>
              <a:rPr lang="en-US" dirty="0"/>
              <a:t>is a mobile operating system which is successfully developed by Google. </a:t>
            </a:r>
            <a:endParaRPr lang="en-US" dirty="0" smtClean="0"/>
          </a:p>
          <a:p>
            <a:r>
              <a:rPr lang="en-US" dirty="0" smtClean="0"/>
              <a:t>The </a:t>
            </a:r>
            <a:r>
              <a:rPr lang="en-US" dirty="0"/>
              <a:t>Android OS is based on Linux operating system and open source operating system which is specially developed for touchscreen mobile devices like tablet, smartphones, </a:t>
            </a:r>
            <a:r>
              <a:rPr lang="en-US" dirty="0" err="1"/>
              <a:t>AndroidTv</a:t>
            </a:r>
            <a:r>
              <a:rPr lang="en-US" dirty="0"/>
              <a:t>, wear OS, etc. </a:t>
            </a:r>
            <a:endParaRPr lang="en-US" dirty="0" smtClean="0"/>
          </a:p>
          <a:p>
            <a:r>
              <a:rPr lang="en-US" dirty="0" smtClean="0"/>
              <a:t>Android </a:t>
            </a:r>
            <a:r>
              <a:rPr lang="en-US" dirty="0" err="1"/>
              <a:t>os</a:t>
            </a:r>
            <a:r>
              <a:rPr lang="en-US" dirty="0"/>
              <a:t> is written in java. Android brought a drastic change in the mobile technology</a:t>
            </a:r>
            <a:r>
              <a:rPr lang="en-US" dirty="0" smtClean="0"/>
              <a:t>.</a:t>
            </a:r>
            <a:endParaRPr lang="en-US" dirty="0"/>
          </a:p>
        </p:txBody>
      </p:sp>
    </p:spTree>
    <p:extLst>
      <p:ext uri="{BB962C8B-B14F-4D97-AF65-F5344CB8AC3E}">
        <p14:creationId xmlns:p14="http://schemas.microsoft.com/office/powerpoint/2010/main" val="8132043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Evolution of Android:</a:t>
            </a:r>
          </a:p>
        </p:txBody>
      </p:sp>
      <p:sp>
        <p:nvSpPr>
          <p:cNvPr id="3" name="Content Placeholder 2"/>
          <p:cNvSpPr>
            <a:spLocks noGrp="1"/>
          </p:cNvSpPr>
          <p:nvPr>
            <p:ph idx="1"/>
          </p:nvPr>
        </p:nvSpPr>
        <p:spPr/>
        <p:txBody>
          <a:bodyPr>
            <a:normAutofit lnSpcReduction="10000"/>
          </a:bodyPr>
          <a:lstStyle/>
          <a:p>
            <a:r>
              <a:rPr lang="en-US" dirty="0" smtClean="0"/>
              <a:t>Originally </a:t>
            </a:r>
            <a:r>
              <a:rPr lang="en-US" dirty="0"/>
              <a:t>android is developed by Android Inc. and in 2007 Google brought android. The concept of Android was described by Andy Rubin, Rich Miner, Nick Sears, and Chris White in 2003. In September 2008, Android was released as the first commercial Android device. Afterward, the operating system of android undergoes several major changes. The current member of the Android family is 9.0 (Name: Pie). The core code source of Android is known as Android Open Source Project(AOSP) and it is licensed under Apache license. Apache license is also free software and open source license. HTC Dream was the first commercially available smartphone with Android as an operating system of the smartphone. On September 23, 2008, Google officially released the first version of Android that is android 1.0. After successfully release of Android 1.1 Android goes through several updates, the updates of android continuous improvement in the operating system, adding new features, fixing bugs in the previous release.</a:t>
            </a:r>
          </a:p>
          <a:p>
            <a:endParaRPr lang="en-US" dirty="0"/>
          </a:p>
        </p:txBody>
      </p:sp>
    </p:spTree>
    <p:extLst>
      <p:ext uri="{BB962C8B-B14F-4D97-AF65-F5344CB8AC3E}">
        <p14:creationId xmlns:p14="http://schemas.microsoft.com/office/powerpoint/2010/main" val="34538341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Various versions of Android are:</a:t>
            </a:r>
            <a:br>
              <a:rPr lang="en-US" dirty="0"/>
            </a:br>
            <a:endParaRPr lang="en-US" dirty="0"/>
          </a:p>
        </p:txBody>
      </p:sp>
      <p:sp>
        <p:nvSpPr>
          <p:cNvPr id="3" name="Content Placeholder 2"/>
          <p:cNvSpPr>
            <a:spLocks noGrp="1"/>
          </p:cNvSpPr>
          <p:nvPr>
            <p:ph idx="1"/>
          </p:nvPr>
        </p:nvSpPr>
        <p:spPr/>
        <p:txBody>
          <a:bodyPr>
            <a:normAutofit fontScale="70000" lnSpcReduction="20000"/>
          </a:bodyPr>
          <a:lstStyle/>
          <a:p>
            <a:pPr lvl="0"/>
            <a:r>
              <a:rPr lang="en-US" dirty="0" smtClean="0"/>
              <a:t>Android </a:t>
            </a:r>
            <a:r>
              <a:rPr lang="en-US" dirty="0"/>
              <a:t>1.0: Name-unnamed, Year-2008</a:t>
            </a:r>
          </a:p>
          <a:p>
            <a:pPr lvl="0"/>
            <a:r>
              <a:rPr lang="en-US" dirty="0"/>
              <a:t>Android 1.1: Name-Petit Four, Year-2009</a:t>
            </a:r>
          </a:p>
          <a:p>
            <a:pPr lvl="0"/>
            <a:r>
              <a:rPr lang="en-US" dirty="0"/>
              <a:t>Android 1.5: Name-Cupcake, Year-2009</a:t>
            </a:r>
          </a:p>
          <a:p>
            <a:pPr lvl="0"/>
            <a:r>
              <a:rPr lang="en-US" dirty="0"/>
              <a:t>Android 1.6: Name-Donut, Year-2009</a:t>
            </a:r>
          </a:p>
          <a:p>
            <a:pPr lvl="0"/>
            <a:r>
              <a:rPr lang="en-US" dirty="0"/>
              <a:t>Android 2.0, 2.1: Name-Eclair, Year-2009</a:t>
            </a:r>
          </a:p>
          <a:p>
            <a:pPr lvl="0"/>
            <a:r>
              <a:rPr lang="en-US" dirty="0"/>
              <a:t>Android 2.2: Name-</a:t>
            </a:r>
            <a:r>
              <a:rPr lang="en-US" dirty="0" err="1"/>
              <a:t>Froyo</a:t>
            </a:r>
            <a:r>
              <a:rPr lang="en-US" dirty="0"/>
              <a:t>, Year-2010</a:t>
            </a:r>
          </a:p>
          <a:p>
            <a:pPr lvl="0"/>
            <a:r>
              <a:rPr lang="en-US" dirty="0"/>
              <a:t>Android 2.3, 2.4: Name-Gingerbread, Year-2010</a:t>
            </a:r>
          </a:p>
          <a:p>
            <a:pPr lvl="0"/>
            <a:r>
              <a:rPr lang="en-US" dirty="0"/>
              <a:t>Android 3.0, 3.1, 3.2: Name-Honeycomb, Year-2011</a:t>
            </a:r>
          </a:p>
          <a:p>
            <a:pPr lvl="0"/>
            <a:r>
              <a:rPr lang="en-US" dirty="0"/>
              <a:t>Android 4.0: Name-Ice Cream Sandwich, Year-2011</a:t>
            </a:r>
          </a:p>
          <a:p>
            <a:pPr lvl="0"/>
            <a:r>
              <a:rPr lang="en-US" dirty="0"/>
              <a:t>Android 4.1: Name-Jelly Beans, Year-2012</a:t>
            </a:r>
          </a:p>
          <a:p>
            <a:pPr lvl="0"/>
            <a:r>
              <a:rPr lang="en-US" dirty="0"/>
              <a:t>Android 4.4: Name-KitKat, Year-2013</a:t>
            </a:r>
          </a:p>
          <a:p>
            <a:pPr lvl="0"/>
            <a:r>
              <a:rPr lang="en-US" dirty="0"/>
              <a:t>Android 5.0: Name-Lollipop, Year-2014</a:t>
            </a:r>
          </a:p>
          <a:p>
            <a:pPr lvl="0"/>
            <a:r>
              <a:rPr lang="en-US" dirty="0"/>
              <a:t>Android 6.0: Name-Marshmallow, Year-2015</a:t>
            </a:r>
          </a:p>
          <a:p>
            <a:pPr lvl="0"/>
            <a:r>
              <a:rPr lang="en-US" dirty="0"/>
              <a:t>Android 7.0: Name-Nougat, Year-2016</a:t>
            </a:r>
          </a:p>
          <a:p>
            <a:pPr lvl="0"/>
            <a:r>
              <a:rPr lang="en-US" dirty="0"/>
              <a:t>Android 8.0: Name-Oreo, Year-2017</a:t>
            </a:r>
          </a:p>
          <a:p>
            <a:pPr lvl="0"/>
            <a:r>
              <a:rPr lang="en-US" dirty="0"/>
              <a:t>Android 9.0: Name-Pie, Year-2018</a:t>
            </a:r>
          </a:p>
          <a:p>
            <a:endParaRPr lang="en-US" dirty="0"/>
          </a:p>
        </p:txBody>
      </p:sp>
    </p:spTree>
    <p:extLst>
      <p:ext uri="{BB962C8B-B14F-4D97-AF65-F5344CB8AC3E}">
        <p14:creationId xmlns:p14="http://schemas.microsoft.com/office/powerpoint/2010/main" val="119690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Features Of Android:</a:t>
            </a:r>
          </a:p>
        </p:txBody>
      </p:sp>
      <p:sp>
        <p:nvSpPr>
          <p:cNvPr id="3" name="Content Placeholder 2"/>
          <p:cNvSpPr>
            <a:spLocks noGrp="1"/>
          </p:cNvSpPr>
          <p:nvPr>
            <p:ph idx="1"/>
          </p:nvPr>
        </p:nvSpPr>
        <p:spPr/>
        <p:txBody>
          <a:bodyPr/>
          <a:lstStyle/>
          <a:p>
            <a:r>
              <a:rPr lang="en-US" dirty="0" smtClean="0"/>
              <a:t>Basic </a:t>
            </a:r>
            <a:r>
              <a:rPr lang="en-US" dirty="0"/>
              <a:t>features of hardware is divided into two parts</a:t>
            </a:r>
            <a:r>
              <a:rPr lang="en-US" dirty="0" smtClean="0"/>
              <a:t>:</a:t>
            </a:r>
          </a:p>
          <a:p>
            <a:pPr marL="0" indent="0">
              <a:buNone/>
            </a:pPr>
            <a:endParaRPr lang="en-US" dirty="0"/>
          </a:p>
          <a:p>
            <a:pPr lvl="0"/>
            <a:r>
              <a:rPr lang="en-US" b="1" dirty="0"/>
              <a:t>Hardware based features: </a:t>
            </a:r>
            <a:r>
              <a:rPr lang="en-US" dirty="0"/>
              <a:t>Audio, Bluetooth, GSM, Microphone, NFC, and sensors.</a:t>
            </a:r>
          </a:p>
          <a:p>
            <a:pPr lvl="0"/>
            <a:r>
              <a:rPr lang="en-US" b="1" dirty="0"/>
              <a:t>Software based features</a:t>
            </a:r>
            <a:r>
              <a:rPr lang="en-US" b="1" dirty="0" smtClean="0"/>
              <a:t>: </a:t>
            </a:r>
            <a:r>
              <a:rPr lang="en-US" dirty="0" smtClean="0"/>
              <a:t>app </a:t>
            </a:r>
            <a:r>
              <a:rPr lang="en-US" dirty="0"/>
              <a:t>widgets, home screen, input method, live wallpapers, layout, storage, messaging, multi-language support, browser, Java support, media support, multi-touch, calls, multitasking, accessibility, external storage, video calling, optimized graphics, etc.</a:t>
            </a:r>
          </a:p>
          <a:p>
            <a:endParaRPr lang="en-US" dirty="0"/>
          </a:p>
        </p:txBody>
      </p:sp>
    </p:spTree>
    <p:extLst>
      <p:ext uri="{BB962C8B-B14F-4D97-AF65-F5344CB8AC3E}">
        <p14:creationId xmlns:p14="http://schemas.microsoft.com/office/powerpoint/2010/main" val="37548371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5399" y="457200"/>
            <a:ext cx="10563648" cy="609600"/>
          </a:xfrm>
        </p:spPr>
        <p:txBody>
          <a:bodyPr/>
          <a:lstStyle/>
          <a:p>
            <a:r>
              <a:rPr lang="en-US" dirty="0"/>
              <a:t>Advantages Of Android: </a:t>
            </a:r>
            <a:br>
              <a:rPr lang="en-US" dirty="0"/>
            </a:br>
            <a:endParaRPr lang="en-US" dirty="0"/>
          </a:p>
        </p:txBody>
      </p:sp>
      <p:sp>
        <p:nvSpPr>
          <p:cNvPr id="3" name="Content Placeholder 2"/>
          <p:cNvSpPr>
            <a:spLocks noGrp="1"/>
          </p:cNvSpPr>
          <p:nvPr>
            <p:ph idx="1"/>
          </p:nvPr>
        </p:nvSpPr>
        <p:spPr>
          <a:xfrm>
            <a:off x="1218882" y="1371600"/>
            <a:ext cx="10665222" cy="4876800"/>
          </a:xfrm>
        </p:spPr>
        <p:txBody>
          <a:bodyPr>
            <a:normAutofit/>
          </a:bodyPr>
          <a:lstStyle/>
          <a:p>
            <a:pPr lvl="0"/>
            <a:r>
              <a:rPr lang="en-US" dirty="0" smtClean="0"/>
              <a:t>Android </a:t>
            </a:r>
            <a:r>
              <a:rPr lang="en-US" dirty="0"/>
              <a:t>can be built by anyone because it is based on Linux open source.</a:t>
            </a:r>
          </a:p>
          <a:p>
            <a:pPr lvl="0"/>
            <a:r>
              <a:rPr lang="en-US" dirty="0"/>
              <a:t>Android phones are multitasking, you can perform multiple tasks at the same time</a:t>
            </a:r>
            <a:r>
              <a:rPr lang="en-US" dirty="0" smtClean="0"/>
              <a:t>.</a:t>
            </a:r>
          </a:p>
          <a:p>
            <a:pPr lvl="0"/>
            <a:r>
              <a:rPr lang="en-US" dirty="0" smtClean="0"/>
              <a:t> </a:t>
            </a:r>
            <a:r>
              <a:rPr lang="en-US" dirty="0"/>
              <a:t>For example, while listening to music you can chat with your friend.</a:t>
            </a:r>
          </a:p>
          <a:p>
            <a:pPr lvl="0"/>
            <a:r>
              <a:rPr lang="en-US" dirty="0"/>
              <a:t>Android provides app market known as Play Store</a:t>
            </a:r>
            <a:r>
              <a:rPr lang="en-US" dirty="0" smtClean="0"/>
              <a:t>.</a:t>
            </a:r>
          </a:p>
          <a:p>
            <a:pPr lvl="0"/>
            <a:r>
              <a:rPr lang="en-US" dirty="0" smtClean="0"/>
              <a:t> </a:t>
            </a:r>
            <a:r>
              <a:rPr lang="en-US" dirty="0"/>
              <a:t>From the play store, you can download and install different types of apps in your mobile phones.</a:t>
            </a:r>
          </a:p>
          <a:p>
            <a:pPr lvl="0"/>
            <a:r>
              <a:rPr lang="en-US" dirty="0"/>
              <a:t>Android provides a notification facility. Whenever new message comes, an email arrived on the phone it automatically shows on the home screen of the phone.</a:t>
            </a:r>
          </a:p>
          <a:p>
            <a:pPr lvl="0"/>
            <a:r>
              <a:rPr lang="en-US" dirty="0"/>
              <a:t>Android provides a widget. With the help of a widgets, you can easily change or access an app.</a:t>
            </a:r>
          </a:p>
          <a:p>
            <a:endParaRPr lang="en-US" dirty="0"/>
          </a:p>
        </p:txBody>
      </p:sp>
    </p:spTree>
    <p:extLst>
      <p:ext uri="{BB962C8B-B14F-4D97-AF65-F5344CB8AC3E}">
        <p14:creationId xmlns:p14="http://schemas.microsoft.com/office/powerpoint/2010/main" val="21966132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Disadvantages of Android: </a:t>
            </a:r>
            <a:br>
              <a:rPr lang="en-US" dirty="0"/>
            </a:br>
            <a:endParaRPr lang="en-US" dirty="0"/>
          </a:p>
        </p:txBody>
      </p:sp>
      <p:sp>
        <p:nvSpPr>
          <p:cNvPr id="3" name="Content Placeholder 2"/>
          <p:cNvSpPr>
            <a:spLocks noGrp="1"/>
          </p:cNvSpPr>
          <p:nvPr>
            <p:ph idx="1"/>
          </p:nvPr>
        </p:nvSpPr>
        <p:spPr/>
        <p:txBody>
          <a:bodyPr/>
          <a:lstStyle/>
          <a:p>
            <a:pPr lvl="0"/>
            <a:r>
              <a:rPr lang="en-US" dirty="0" smtClean="0"/>
              <a:t>Most </a:t>
            </a:r>
            <a:r>
              <a:rPr lang="en-US" dirty="0"/>
              <a:t>of the apps and features of android required an active internet connection. Without the active internet connection, you cannot access them.</a:t>
            </a:r>
          </a:p>
          <a:p>
            <a:pPr lvl="0"/>
            <a:r>
              <a:rPr lang="en-US" dirty="0"/>
              <a:t>In android OS the wastage of battery is more due to the background processing.</a:t>
            </a:r>
          </a:p>
          <a:p>
            <a:pPr lvl="0"/>
            <a:r>
              <a:rPr lang="en-US" dirty="0"/>
              <a:t>Many of the android application contains virus, for example counter strike ground force was supposed to have virus.</a:t>
            </a:r>
          </a:p>
          <a:p>
            <a:pPr lvl="0"/>
            <a:r>
              <a:rPr lang="en-US" dirty="0"/>
              <a:t>Android system is not safe as iOS.</a:t>
            </a:r>
          </a:p>
          <a:p>
            <a:pPr marL="0" indent="0">
              <a:buNone/>
            </a:pPr>
            <a:endParaRPr lang="en-US" dirty="0"/>
          </a:p>
        </p:txBody>
      </p:sp>
    </p:spTree>
    <p:extLst>
      <p:ext uri="{BB962C8B-B14F-4D97-AF65-F5344CB8AC3E}">
        <p14:creationId xmlns:p14="http://schemas.microsoft.com/office/powerpoint/2010/main" val="13045143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6888" y="609600"/>
            <a:ext cx="10563648" cy="609600"/>
          </a:xfrm>
        </p:spPr>
        <p:txBody>
          <a:bodyPr/>
          <a:lstStyle/>
          <a:p>
            <a:r>
              <a:rPr lang="en-US" dirty="0"/>
              <a:t>iOS</a:t>
            </a:r>
            <a:br>
              <a:rPr lang="en-US" dirty="0"/>
            </a:br>
            <a:endParaRPr lang="en-US" dirty="0"/>
          </a:p>
        </p:txBody>
      </p:sp>
      <p:sp>
        <p:nvSpPr>
          <p:cNvPr id="3" name="Content Placeholder 2"/>
          <p:cNvSpPr>
            <a:spLocks noGrp="1"/>
          </p:cNvSpPr>
          <p:nvPr>
            <p:ph idx="1"/>
          </p:nvPr>
        </p:nvSpPr>
        <p:spPr>
          <a:xfrm>
            <a:off x="1218882" y="1752600"/>
            <a:ext cx="10665222" cy="4478383"/>
          </a:xfrm>
        </p:spPr>
        <p:txBody>
          <a:bodyPr/>
          <a:lstStyle/>
          <a:p>
            <a:r>
              <a:rPr lang="en-US" b="1" dirty="0" smtClean="0"/>
              <a:t>iOS(iPhone </a:t>
            </a:r>
            <a:r>
              <a:rPr lang="en-US" b="1" dirty="0"/>
              <a:t>OS)</a:t>
            </a:r>
            <a:r>
              <a:rPr lang="en-US" dirty="0"/>
              <a:t> is a mobile operating system which is successfully designed and developed by the Apple Inc. iOS is the largest used mobile operating system after Android</a:t>
            </a:r>
            <a:r>
              <a:rPr lang="en-US" dirty="0" smtClean="0"/>
              <a:t>.</a:t>
            </a:r>
          </a:p>
          <a:p>
            <a:r>
              <a:rPr lang="en-US" dirty="0" smtClean="0"/>
              <a:t> </a:t>
            </a:r>
            <a:r>
              <a:rPr lang="en-US" dirty="0"/>
              <a:t>It is basically designed for iPhone, iPad, and iPod Touch. In terms of security, iOS is more secure than Android. </a:t>
            </a:r>
            <a:endParaRPr lang="en-US" dirty="0" smtClean="0"/>
          </a:p>
          <a:p>
            <a:r>
              <a:rPr lang="en-US" dirty="0" smtClean="0"/>
              <a:t>The </a:t>
            </a:r>
            <a:r>
              <a:rPr lang="en-US" dirty="0"/>
              <a:t>iOS interface depends upon the direct manipulation by using touch gestures. </a:t>
            </a:r>
          </a:p>
          <a:p>
            <a:endParaRPr lang="en-US" dirty="0"/>
          </a:p>
        </p:txBody>
      </p:sp>
    </p:spTree>
    <p:extLst>
      <p:ext uri="{BB962C8B-B14F-4D97-AF65-F5344CB8AC3E}">
        <p14:creationId xmlns:p14="http://schemas.microsoft.com/office/powerpoint/2010/main" val="38475758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8882" y="304800"/>
            <a:ext cx="10563648" cy="609600"/>
          </a:xfrm>
        </p:spPr>
        <p:txBody>
          <a:bodyPr/>
          <a:lstStyle/>
          <a:p>
            <a:r>
              <a:rPr lang="en-US" dirty="0"/>
              <a:t>Evolution of iOS:</a:t>
            </a:r>
          </a:p>
        </p:txBody>
      </p:sp>
      <p:sp>
        <p:nvSpPr>
          <p:cNvPr id="3" name="Content Placeholder 2"/>
          <p:cNvSpPr>
            <a:spLocks noGrp="1"/>
          </p:cNvSpPr>
          <p:nvPr>
            <p:ph idx="1"/>
          </p:nvPr>
        </p:nvSpPr>
        <p:spPr/>
        <p:txBody>
          <a:bodyPr/>
          <a:lstStyle/>
          <a:p>
            <a:r>
              <a:rPr lang="en-US" dirty="0" smtClean="0"/>
              <a:t>The </a:t>
            </a:r>
            <a:r>
              <a:rPr lang="en-US" dirty="0"/>
              <a:t>concept of iPhone was innovated by the Steve Jobs in 2005. </a:t>
            </a:r>
            <a:endParaRPr lang="en-US" dirty="0" smtClean="0"/>
          </a:p>
          <a:p>
            <a:r>
              <a:rPr lang="en-US" dirty="0" smtClean="0"/>
              <a:t>For </a:t>
            </a:r>
            <a:r>
              <a:rPr lang="en-US" dirty="0"/>
              <a:t>iPhone, the iPhone OS is created by the Scott </a:t>
            </a:r>
            <a:r>
              <a:rPr lang="en-US" dirty="0" err="1"/>
              <a:t>Forstall</a:t>
            </a:r>
            <a:r>
              <a:rPr lang="en-US" dirty="0"/>
              <a:t> and </a:t>
            </a:r>
            <a:r>
              <a:rPr lang="en-US" dirty="0" err="1"/>
              <a:t>Forstall</a:t>
            </a:r>
            <a:r>
              <a:rPr lang="en-US" dirty="0"/>
              <a:t> also develop software development kit for programmers to create iPhone applications, as well as an App Store within iTunes. </a:t>
            </a:r>
            <a:endParaRPr lang="en-US" dirty="0" smtClean="0"/>
          </a:p>
          <a:p>
            <a:r>
              <a:rPr lang="en-US" dirty="0" smtClean="0"/>
              <a:t>The </a:t>
            </a:r>
            <a:r>
              <a:rPr lang="en-US" dirty="0"/>
              <a:t>first official iPhone with iPhone OS was released in 2007. After the success of the iPhone in 2008, Apple announced the iPhone SDK for developers to develop applications for iPhone. </a:t>
            </a:r>
            <a:endParaRPr lang="en-US" dirty="0" smtClean="0"/>
          </a:p>
          <a:p>
            <a:r>
              <a:rPr lang="en-US" dirty="0" smtClean="0"/>
              <a:t>In </a:t>
            </a:r>
            <a:r>
              <a:rPr lang="en-US" dirty="0"/>
              <a:t>2008 Apple released the iOS App Store with 500 applications. In 2010 Apple renamed the iPhone OS as iOS. </a:t>
            </a:r>
            <a:endParaRPr lang="en-US" dirty="0" smtClean="0"/>
          </a:p>
          <a:p>
            <a:r>
              <a:rPr lang="en-US" dirty="0" smtClean="0"/>
              <a:t>The </a:t>
            </a:r>
            <a:r>
              <a:rPr lang="en-US" dirty="0"/>
              <a:t>latest version of iOS is 11 and it is available for iPhone 5S, iPad Pro, iPad Mini2 and sixth generation iPod Touch.</a:t>
            </a:r>
          </a:p>
          <a:p>
            <a:endParaRPr lang="en-US" dirty="0"/>
          </a:p>
        </p:txBody>
      </p:sp>
    </p:spTree>
    <p:extLst>
      <p:ext uri="{BB962C8B-B14F-4D97-AF65-F5344CB8AC3E}">
        <p14:creationId xmlns:p14="http://schemas.microsoft.com/office/powerpoint/2010/main" val="23606348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8462" y="609600"/>
            <a:ext cx="10563648" cy="609600"/>
          </a:xfrm>
        </p:spPr>
        <p:txBody>
          <a:bodyPr/>
          <a:lstStyle/>
          <a:p>
            <a:r>
              <a:rPr lang="en-US" dirty="0"/>
              <a:t>Various versions of IOS:</a:t>
            </a:r>
          </a:p>
        </p:txBody>
      </p:sp>
      <p:sp>
        <p:nvSpPr>
          <p:cNvPr id="3" name="Content Placeholder 2"/>
          <p:cNvSpPr>
            <a:spLocks noGrp="1"/>
          </p:cNvSpPr>
          <p:nvPr>
            <p:ph idx="1"/>
          </p:nvPr>
        </p:nvSpPr>
        <p:spPr/>
        <p:txBody>
          <a:bodyPr>
            <a:normAutofit fontScale="92500" lnSpcReduction="10000"/>
          </a:bodyPr>
          <a:lstStyle/>
          <a:p>
            <a:endParaRPr lang="en-US" dirty="0"/>
          </a:p>
          <a:p>
            <a:pPr lvl="0"/>
            <a:r>
              <a:rPr lang="en-US" dirty="0"/>
              <a:t>iPhone OS 1:Year-2007</a:t>
            </a:r>
          </a:p>
          <a:p>
            <a:pPr lvl="0"/>
            <a:r>
              <a:rPr lang="en-US" dirty="0"/>
              <a:t>iPhone OS 2:Year-2008</a:t>
            </a:r>
          </a:p>
          <a:p>
            <a:pPr lvl="0"/>
            <a:r>
              <a:rPr lang="en-US" dirty="0"/>
              <a:t>iPhone OS 3:Year-2009</a:t>
            </a:r>
          </a:p>
          <a:p>
            <a:pPr lvl="0"/>
            <a:r>
              <a:rPr lang="en-US" dirty="0"/>
              <a:t>iOS 4:Year-2010</a:t>
            </a:r>
          </a:p>
          <a:p>
            <a:pPr lvl="0"/>
            <a:r>
              <a:rPr lang="en-US" dirty="0"/>
              <a:t>iOS 5:Year-2011</a:t>
            </a:r>
          </a:p>
          <a:p>
            <a:pPr lvl="0"/>
            <a:r>
              <a:rPr lang="en-US" dirty="0"/>
              <a:t>iOS 6:Year-2012</a:t>
            </a:r>
          </a:p>
          <a:p>
            <a:pPr lvl="0"/>
            <a:r>
              <a:rPr lang="en-US" dirty="0"/>
              <a:t>iOS 7:Year-2013</a:t>
            </a:r>
          </a:p>
          <a:p>
            <a:pPr lvl="0"/>
            <a:r>
              <a:rPr lang="en-US" dirty="0"/>
              <a:t>iOS 8:Year-2014</a:t>
            </a:r>
          </a:p>
          <a:p>
            <a:pPr lvl="0"/>
            <a:r>
              <a:rPr lang="en-US" dirty="0"/>
              <a:t>iOS 9:Year-2015</a:t>
            </a:r>
          </a:p>
          <a:p>
            <a:pPr lvl="0"/>
            <a:r>
              <a:rPr lang="en-US" dirty="0"/>
              <a:t>iOS 10:Year-2016</a:t>
            </a:r>
          </a:p>
          <a:p>
            <a:pPr lvl="0"/>
            <a:r>
              <a:rPr lang="en-US" dirty="0"/>
              <a:t>iOS 11:Year-2017</a:t>
            </a:r>
          </a:p>
          <a:p>
            <a:endParaRPr lang="en-US" dirty="0"/>
          </a:p>
        </p:txBody>
      </p:sp>
    </p:spTree>
    <p:extLst>
      <p:ext uri="{BB962C8B-B14F-4D97-AF65-F5344CB8AC3E}">
        <p14:creationId xmlns:p14="http://schemas.microsoft.com/office/powerpoint/2010/main" val="14652820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 Of iOS:</a:t>
            </a:r>
          </a:p>
        </p:txBody>
      </p:sp>
      <p:sp>
        <p:nvSpPr>
          <p:cNvPr id="3" name="Content Placeholder 2"/>
          <p:cNvSpPr>
            <a:spLocks noGrp="1"/>
          </p:cNvSpPr>
          <p:nvPr>
            <p:ph idx="1"/>
          </p:nvPr>
        </p:nvSpPr>
        <p:spPr/>
        <p:txBody>
          <a:bodyPr/>
          <a:lstStyle/>
          <a:p>
            <a:r>
              <a:rPr lang="en-US" dirty="0" smtClean="0"/>
              <a:t>iOS </a:t>
            </a:r>
            <a:r>
              <a:rPr lang="en-US" dirty="0"/>
              <a:t>contains home screen, </a:t>
            </a:r>
            <a:r>
              <a:rPr lang="en-US" dirty="0" err="1" smtClean="0"/>
              <a:t>touchID</a:t>
            </a:r>
            <a:r>
              <a:rPr lang="en-US" dirty="0" smtClean="0"/>
              <a:t> </a:t>
            </a:r>
            <a:r>
              <a:rPr lang="en-US" dirty="0"/>
              <a:t>for apps, </a:t>
            </a:r>
            <a:r>
              <a:rPr lang="en-US" dirty="0" err="1" smtClean="0"/>
              <a:t>icloud</a:t>
            </a:r>
            <a:r>
              <a:rPr lang="en-US" dirty="0" smtClean="0"/>
              <a:t> </a:t>
            </a:r>
            <a:r>
              <a:rPr lang="en-US" dirty="0"/>
              <a:t>drive, </a:t>
            </a:r>
            <a:r>
              <a:rPr lang="en-US" dirty="0" smtClean="0"/>
              <a:t>health</a:t>
            </a:r>
            <a:r>
              <a:rPr lang="en-US" dirty="0"/>
              <a:t>, Siri(personal assistant), Safari(browser), multitasking, message, interactive notification, camera, </a:t>
            </a:r>
            <a:r>
              <a:rPr lang="en-US" dirty="0" err="1"/>
              <a:t>icloud</a:t>
            </a:r>
            <a:r>
              <a:rPr lang="en-US" dirty="0"/>
              <a:t> photo library, game center, </a:t>
            </a:r>
            <a:r>
              <a:rPr lang="en-US" dirty="0" err="1"/>
              <a:t>bluetooth</a:t>
            </a:r>
            <a:r>
              <a:rPr lang="en-US" dirty="0"/>
              <a:t>, calls, accessibility, voice recognition, face recognition, battery usage indicator, Wi-Fi etc. </a:t>
            </a:r>
          </a:p>
          <a:p>
            <a:endParaRPr lang="en-US" dirty="0"/>
          </a:p>
        </p:txBody>
      </p:sp>
    </p:spTree>
    <p:extLst>
      <p:ext uri="{BB962C8B-B14F-4D97-AF65-F5344CB8AC3E}">
        <p14:creationId xmlns:p14="http://schemas.microsoft.com/office/powerpoint/2010/main" val="7265025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Mobility Landscape</a:t>
            </a: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What is mobility in mobile application development</a:t>
            </a:r>
            <a:r>
              <a:rPr lang="en-US" dirty="0" smtClean="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This includes frequency of usage of an app or website, content consumption, web and app searches, use of location services, and more</a:t>
            </a:r>
            <a:r>
              <a:rPr lang="en-US"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In other words, the term “mobile” refers to mobile devices themselves, whereas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mobility” refers to </a:t>
            </a:r>
            <a:r>
              <a:rPr lang="en-US" b="1" dirty="0">
                <a:latin typeface="Times New Roman" panose="02020603050405020304" pitchFamily="18" charset="0"/>
                <a:cs typeface="Times New Roman" panose="02020603050405020304" pitchFamily="18" charset="0"/>
              </a:rPr>
              <a:t>the manner in which users are engaging with those devices</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4813596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Of iOS: </a:t>
            </a:r>
            <a:br>
              <a:rPr lang="en-US" dirty="0"/>
            </a:br>
            <a:endParaRPr lang="en-US" dirty="0"/>
          </a:p>
        </p:txBody>
      </p:sp>
      <p:sp>
        <p:nvSpPr>
          <p:cNvPr id="3" name="Content Placeholder 2"/>
          <p:cNvSpPr>
            <a:spLocks noGrp="1"/>
          </p:cNvSpPr>
          <p:nvPr>
            <p:ph idx="1"/>
          </p:nvPr>
        </p:nvSpPr>
        <p:spPr/>
        <p:txBody>
          <a:bodyPr/>
          <a:lstStyle/>
          <a:p>
            <a:pPr lvl="0"/>
            <a:r>
              <a:rPr lang="en-US" dirty="0" smtClean="0"/>
              <a:t>In </a:t>
            </a:r>
            <a:r>
              <a:rPr lang="en-US" dirty="0"/>
              <a:t>terms of performance iOS is magnificent and smooth.</a:t>
            </a:r>
          </a:p>
          <a:p>
            <a:pPr lvl="0"/>
            <a:r>
              <a:rPr lang="en-US" dirty="0"/>
              <a:t>iOS generate less heat while processing as compare to Android.</a:t>
            </a:r>
          </a:p>
          <a:p>
            <a:pPr lvl="0"/>
            <a:r>
              <a:rPr lang="en-US" dirty="0"/>
              <a:t>iOS are best for gaming and business purposes.</a:t>
            </a:r>
          </a:p>
          <a:p>
            <a:pPr lvl="0"/>
            <a:r>
              <a:rPr lang="en-US" dirty="0"/>
              <a:t>iOS provides excellent security.</a:t>
            </a:r>
          </a:p>
          <a:p>
            <a:pPr lvl="0"/>
            <a:r>
              <a:rPr lang="en-US" dirty="0"/>
              <a:t>It provides Jailbreaking for customization.</a:t>
            </a:r>
          </a:p>
          <a:p>
            <a:pPr lvl="0"/>
            <a:r>
              <a:rPr lang="en-US" dirty="0"/>
              <a:t>It provides good face recognition security.</a:t>
            </a:r>
          </a:p>
          <a:p>
            <a:endParaRPr lang="en-US" dirty="0"/>
          </a:p>
        </p:txBody>
      </p:sp>
    </p:spTree>
    <p:extLst>
      <p:ext uri="{BB962C8B-B14F-4D97-AF65-F5344CB8AC3E}">
        <p14:creationId xmlns:p14="http://schemas.microsoft.com/office/powerpoint/2010/main" val="10617875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Disadvantages of iOS: </a:t>
            </a:r>
            <a:br>
              <a:rPr lang="en-US" dirty="0"/>
            </a:br>
            <a:endParaRPr lang="en-US" dirty="0"/>
          </a:p>
        </p:txBody>
      </p:sp>
      <p:sp>
        <p:nvSpPr>
          <p:cNvPr id="3" name="Content Placeholder 2"/>
          <p:cNvSpPr>
            <a:spLocks noGrp="1"/>
          </p:cNvSpPr>
          <p:nvPr>
            <p:ph idx="1"/>
          </p:nvPr>
        </p:nvSpPr>
        <p:spPr/>
        <p:txBody>
          <a:bodyPr/>
          <a:lstStyle/>
          <a:p>
            <a:pPr lvl="0"/>
            <a:r>
              <a:rPr lang="en-US" dirty="0" smtClean="0"/>
              <a:t>iOS </a:t>
            </a:r>
            <a:r>
              <a:rPr lang="en-US" dirty="0"/>
              <a:t>is depends upon iOS devices.</a:t>
            </a:r>
          </a:p>
          <a:p>
            <a:pPr lvl="0"/>
            <a:r>
              <a:rPr lang="en-US" dirty="0"/>
              <a:t>iOS is not an open source.</a:t>
            </a:r>
          </a:p>
          <a:p>
            <a:pPr lvl="0"/>
            <a:r>
              <a:rPr lang="en-US" dirty="0"/>
              <a:t>The price of iOS devices are very high.</a:t>
            </a:r>
          </a:p>
          <a:p>
            <a:pPr lvl="0"/>
            <a:r>
              <a:rPr lang="en-US" dirty="0"/>
              <a:t>The cost of iOS apps are very high.</a:t>
            </a:r>
          </a:p>
          <a:p>
            <a:pPr lvl="0"/>
            <a:r>
              <a:rPr lang="en-US" dirty="0"/>
              <a:t>iOS devices supports only single SIM.</a:t>
            </a:r>
          </a:p>
          <a:p>
            <a:pPr lvl="0"/>
            <a:r>
              <a:rPr lang="en-US" dirty="0"/>
              <a:t>iOS applications are larger in size as compared to other mobile platforms.</a:t>
            </a:r>
          </a:p>
          <a:p>
            <a:endParaRPr lang="en-US" dirty="0"/>
          </a:p>
        </p:txBody>
      </p:sp>
    </p:spTree>
    <p:extLst>
      <p:ext uri="{BB962C8B-B14F-4D97-AF65-F5344CB8AC3E}">
        <p14:creationId xmlns:p14="http://schemas.microsoft.com/office/powerpoint/2010/main" val="39630327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0822" y="457200"/>
            <a:ext cx="10563648" cy="609600"/>
          </a:xfrm>
        </p:spPr>
        <p:txBody>
          <a:bodyPr/>
          <a:lstStyle/>
          <a:p>
            <a:r>
              <a:rPr lang="en-US" dirty="0"/>
              <a:t>Difference between Windows and Android : </a:t>
            </a:r>
            <a:br>
              <a:rPr lang="en-US" dirty="0"/>
            </a:br>
            <a:r>
              <a:rPr lang="en-US" dirty="0"/>
              <a:t> </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35444518"/>
              </p:ext>
            </p:extLst>
          </p:nvPr>
        </p:nvGraphicFramePr>
        <p:xfrm>
          <a:off x="1295399" y="1371601"/>
          <a:ext cx="10512426" cy="5111775"/>
        </p:xfrm>
        <a:graphic>
          <a:graphicData uri="http://schemas.openxmlformats.org/drawingml/2006/table">
            <a:tbl>
              <a:tblPr/>
              <a:tblGrid>
                <a:gridCol w="5256213">
                  <a:extLst>
                    <a:ext uri="{9D8B030D-6E8A-4147-A177-3AD203B41FA5}">
                      <a16:colId xmlns:a16="http://schemas.microsoft.com/office/drawing/2014/main" val="78562740"/>
                    </a:ext>
                  </a:extLst>
                </a:gridCol>
                <a:gridCol w="5256213">
                  <a:extLst>
                    <a:ext uri="{9D8B030D-6E8A-4147-A177-3AD203B41FA5}">
                      <a16:colId xmlns:a16="http://schemas.microsoft.com/office/drawing/2014/main" val="85442966"/>
                    </a:ext>
                  </a:extLst>
                </a:gridCol>
              </a:tblGrid>
              <a:tr h="397484">
                <a:tc>
                  <a:txBody>
                    <a:bodyPr/>
                    <a:lstStyle/>
                    <a:p>
                      <a:r>
                        <a:rPr lang="en-US"/>
                        <a:t>WINDOWS</a:t>
                      </a:r>
                    </a:p>
                  </a:txBody>
                  <a:tcPr anchor="ctr">
                    <a:lnL>
                      <a:noFill/>
                    </a:lnL>
                    <a:lnR>
                      <a:noFill/>
                    </a:lnR>
                    <a:lnT>
                      <a:noFill/>
                    </a:lnT>
                    <a:lnB>
                      <a:noFill/>
                    </a:lnB>
                  </a:tcPr>
                </a:tc>
                <a:tc>
                  <a:txBody>
                    <a:bodyPr/>
                    <a:lstStyle/>
                    <a:p>
                      <a:r>
                        <a:rPr lang="en-US"/>
                        <a:t>ANDROID</a:t>
                      </a:r>
                    </a:p>
                  </a:txBody>
                  <a:tcPr anchor="ctr">
                    <a:lnL>
                      <a:noFill/>
                    </a:lnL>
                    <a:lnR>
                      <a:noFill/>
                    </a:lnR>
                    <a:lnT>
                      <a:noFill/>
                    </a:lnT>
                    <a:lnB>
                      <a:noFill/>
                    </a:lnB>
                  </a:tcPr>
                </a:tc>
                <a:extLst>
                  <a:ext uri="{0D108BD9-81ED-4DB2-BD59-A6C34878D82A}">
                    <a16:rowId xmlns:a16="http://schemas.microsoft.com/office/drawing/2014/main" val="2494797857"/>
                  </a:ext>
                </a:extLst>
              </a:tr>
              <a:tr h="695597">
                <a:tc>
                  <a:txBody>
                    <a:bodyPr/>
                    <a:lstStyle/>
                    <a:p>
                      <a:r>
                        <a:rPr lang="en-US" dirty="0"/>
                        <a:t>It was developed and is owned by </a:t>
                      </a:r>
                      <a:r>
                        <a:rPr lang="en-US" b="1" dirty="0"/>
                        <a:t>Microsoft Incorporation</a:t>
                      </a:r>
                      <a:r>
                        <a:rPr lang="en-US" dirty="0"/>
                        <a:t>.</a:t>
                      </a:r>
                    </a:p>
                  </a:txBody>
                  <a:tcPr anchor="ctr">
                    <a:lnL>
                      <a:noFill/>
                    </a:lnL>
                    <a:lnR>
                      <a:noFill/>
                    </a:lnR>
                    <a:lnT>
                      <a:noFill/>
                    </a:lnT>
                    <a:lnB>
                      <a:noFill/>
                    </a:lnB>
                  </a:tcPr>
                </a:tc>
                <a:tc>
                  <a:txBody>
                    <a:bodyPr/>
                    <a:lstStyle/>
                    <a:p>
                      <a:r>
                        <a:rPr lang="en-US"/>
                        <a:t>It was developed and is owned by </a:t>
                      </a:r>
                      <a:r>
                        <a:rPr lang="en-US" b="1"/>
                        <a:t>Google LLC</a:t>
                      </a:r>
                      <a:r>
                        <a:rPr lang="en-US"/>
                        <a:t>.</a:t>
                      </a:r>
                    </a:p>
                  </a:txBody>
                  <a:tcPr anchor="ctr">
                    <a:lnL>
                      <a:noFill/>
                    </a:lnL>
                    <a:lnR>
                      <a:noFill/>
                    </a:lnR>
                    <a:lnT>
                      <a:noFill/>
                    </a:lnT>
                    <a:lnB>
                      <a:noFill/>
                    </a:lnB>
                  </a:tcPr>
                </a:tc>
                <a:extLst>
                  <a:ext uri="{0D108BD9-81ED-4DB2-BD59-A6C34878D82A}">
                    <a16:rowId xmlns:a16="http://schemas.microsoft.com/office/drawing/2014/main" val="123507117"/>
                  </a:ext>
                </a:extLst>
              </a:tr>
              <a:tr h="397484">
                <a:tc>
                  <a:txBody>
                    <a:bodyPr/>
                    <a:lstStyle/>
                    <a:p>
                      <a:r>
                        <a:rPr lang="en-US"/>
                        <a:t>It was launched in 1985.</a:t>
                      </a:r>
                    </a:p>
                  </a:txBody>
                  <a:tcPr anchor="ctr">
                    <a:lnL>
                      <a:noFill/>
                    </a:lnL>
                    <a:lnR>
                      <a:noFill/>
                    </a:lnR>
                    <a:lnT>
                      <a:noFill/>
                    </a:lnT>
                    <a:lnB>
                      <a:noFill/>
                    </a:lnB>
                  </a:tcPr>
                </a:tc>
                <a:tc>
                  <a:txBody>
                    <a:bodyPr/>
                    <a:lstStyle/>
                    <a:p>
                      <a:r>
                        <a:rPr lang="en-US"/>
                        <a:t>It was launched in 2008.</a:t>
                      </a:r>
                    </a:p>
                  </a:txBody>
                  <a:tcPr anchor="ctr">
                    <a:lnL>
                      <a:noFill/>
                    </a:lnL>
                    <a:lnR>
                      <a:noFill/>
                    </a:lnR>
                    <a:lnT>
                      <a:noFill/>
                    </a:lnT>
                    <a:lnB>
                      <a:noFill/>
                    </a:lnB>
                  </a:tcPr>
                </a:tc>
                <a:extLst>
                  <a:ext uri="{0D108BD9-81ED-4DB2-BD59-A6C34878D82A}">
                    <a16:rowId xmlns:a16="http://schemas.microsoft.com/office/drawing/2014/main" val="2909273685"/>
                  </a:ext>
                </a:extLst>
              </a:tr>
              <a:tr h="397484">
                <a:tc>
                  <a:txBody>
                    <a:bodyPr/>
                    <a:lstStyle/>
                    <a:p>
                      <a:r>
                        <a:rPr lang="en-US"/>
                        <a:t>It is designed for PC of all companies.</a:t>
                      </a:r>
                    </a:p>
                  </a:txBody>
                  <a:tcPr anchor="ctr">
                    <a:lnL>
                      <a:noFill/>
                    </a:lnL>
                    <a:lnR>
                      <a:noFill/>
                    </a:lnR>
                    <a:lnT>
                      <a:noFill/>
                    </a:lnT>
                    <a:lnB>
                      <a:noFill/>
                    </a:lnB>
                  </a:tcPr>
                </a:tc>
                <a:tc>
                  <a:txBody>
                    <a:bodyPr/>
                    <a:lstStyle/>
                    <a:p>
                      <a:r>
                        <a:rPr lang="en-US"/>
                        <a:t>It is specifically designed for mobile devices.</a:t>
                      </a:r>
                    </a:p>
                  </a:txBody>
                  <a:tcPr anchor="ctr">
                    <a:lnL>
                      <a:noFill/>
                    </a:lnL>
                    <a:lnR>
                      <a:noFill/>
                    </a:lnR>
                    <a:lnT>
                      <a:noFill/>
                    </a:lnT>
                    <a:lnB>
                      <a:noFill/>
                    </a:lnB>
                  </a:tcPr>
                </a:tc>
                <a:extLst>
                  <a:ext uri="{0D108BD9-81ED-4DB2-BD59-A6C34878D82A}">
                    <a16:rowId xmlns:a16="http://schemas.microsoft.com/office/drawing/2014/main" val="3502946520"/>
                  </a:ext>
                </a:extLst>
              </a:tr>
              <a:tr h="397484">
                <a:tc>
                  <a:txBody>
                    <a:bodyPr/>
                    <a:lstStyle/>
                    <a:p>
                      <a:r>
                        <a:rPr lang="en-US"/>
                        <a:t>Current stable version is Windows 11.</a:t>
                      </a:r>
                    </a:p>
                  </a:txBody>
                  <a:tcPr anchor="ctr">
                    <a:lnL>
                      <a:noFill/>
                    </a:lnL>
                    <a:lnR>
                      <a:noFill/>
                    </a:lnR>
                    <a:lnT>
                      <a:noFill/>
                    </a:lnT>
                    <a:lnB>
                      <a:noFill/>
                    </a:lnB>
                  </a:tcPr>
                </a:tc>
                <a:tc>
                  <a:txBody>
                    <a:bodyPr/>
                    <a:lstStyle/>
                    <a:p>
                      <a:r>
                        <a:rPr lang="en-US"/>
                        <a:t>Current stable version is Android 13.</a:t>
                      </a:r>
                    </a:p>
                  </a:txBody>
                  <a:tcPr anchor="ctr">
                    <a:lnL>
                      <a:noFill/>
                    </a:lnL>
                    <a:lnR>
                      <a:noFill/>
                    </a:lnR>
                    <a:lnT>
                      <a:noFill/>
                    </a:lnT>
                    <a:lnB>
                      <a:noFill/>
                    </a:lnB>
                  </a:tcPr>
                </a:tc>
                <a:extLst>
                  <a:ext uri="{0D108BD9-81ED-4DB2-BD59-A6C34878D82A}">
                    <a16:rowId xmlns:a16="http://schemas.microsoft.com/office/drawing/2014/main" val="1670766461"/>
                  </a:ext>
                </a:extLst>
              </a:tr>
              <a:tr h="397484">
                <a:tc>
                  <a:txBody>
                    <a:bodyPr/>
                    <a:lstStyle/>
                    <a:p>
                      <a:r>
                        <a:rPr lang="en-US"/>
                        <a:t>Kernel type is Hybrid with modules here.</a:t>
                      </a:r>
                    </a:p>
                  </a:txBody>
                  <a:tcPr anchor="ctr">
                    <a:lnL>
                      <a:noFill/>
                    </a:lnL>
                    <a:lnR>
                      <a:noFill/>
                    </a:lnR>
                    <a:lnT>
                      <a:noFill/>
                    </a:lnT>
                    <a:lnB>
                      <a:noFill/>
                    </a:lnB>
                  </a:tcPr>
                </a:tc>
                <a:tc>
                  <a:txBody>
                    <a:bodyPr/>
                    <a:lstStyle/>
                    <a:p>
                      <a:r>
                        <a:rPr lang="en-US"/>
                        <a:t>Kernel type is Linux-based.</a:t>
                      </a:r>
                    </a:p>
                  </a:txBody>
                  <a:tcPr anchor="ctr">
                    <a:lnL>
                      <a:noFill/>
                    </a:lnL>
                    <a:lnR>
                      <a:noFill/>
                    </a:lnR>
                    <a:lnT>
                      <a:noFill/>
                    </a:lnT>
                    <a:lnB>
                      <a:noFill/>
                    </a:lnB>
                  </a:tcPr>
                </a:tc>
                <a:extLst>
                  <a:ext uri="{0D108BD9-81ED-4DB2-BD59-A6C34878D82A}">
                    <a16:rowId xmlns:a16="http://schemas.microsoft.com/office/drawing/2014/main" val="350264667"/>
                  </a:ext>
                </a:extLst>
              </a:tr>
              <a:tr h="397484">
                <a:tc>
                  <a:txBody>
                    <a:bodyPr/>
                    <a:lstStyle/>
                    <a:p>
                      <a:r>
                        <a:rPr lang="en-US"/>
                        <a:t>Preferred license is Proprietary and Source-available.</a:t>
                      </a:r>
                    </a:p>
                  </a:txBody>
                  <a:tcPr anchor="ctr">
                    <a:lnL>
                      <a:noFill/>
                    </a:lnL>
                    <a:lnR>
                      <a:noFill/>
                    </a:lnR>
                    <a:lnT>
                      <a:noFill/>
                    </a:lnT>
                    <a:lnB>
                      <a:noFill/>
                    </a:lnB>
                  </a:tcPr>
                </a:tc>
                <a:tc>
                  <a:txBody>
                    <a:bodyPr/>
                    <a:lstStyle/>
                    <a:p>
                      <a:r>
                        <a:rPr lang="en-US"/>
                        <a:t>Preferred license is Apache 2.0 and GNU GPLv2.</a:t>
                      </a:r>
                    </a:p>
                  </a:txBody>
                  <a:tcPr anchor="ctr">
                    <a:lnL>
                      <a:noFill/>
                    </a:lnL>
                    <a:lnR>
                      <a:noFill/>
                    </a:lnR>
                    <a:lnT>
                      <a:noFill/>
                    </a:lnT>
                    <a:lnB>
                      <a:noFill/>
                    </a:lnB>
                  </a:tcPr>
                </a:tc>
                <a:extLst>
                  <a:ext uri="{0D108BD9-81ED-4DB2-BD59-A6C34878D82A}">
                    <a16:rowId xmlns:a16="http://schemas.microsoft.com/office/drawing/2014/main" val="27812991"/>
                  </a:ext>
                </a:extLst>
              </a:tr>
              <a:tr h="397484">
                <a:tc>
                  <a:txBody>
                    <a:bodyPr/>
                    <a:lstStyle/>
                    <a:p>
                      <a:r>
                        <a:rPr lang="en-US"/>
                        <a:t>It charges for the original version.</a:t>
                      </a:r>
                    </a:p>
                  </a:txBody>
                  <a:tcPr anchor="ctr">
                    <a:lnL>
                      <a:noFill/>
                    </a:lnL>
                    <a:lnR>
                      <a:noFill/>
                    </a:lnR>
                    <a:lnT>
                      <a:noFill/>
                    </a:lnT>
                    <a:lnB>
                      <a:noFill/>
                    </a:lnB>
                  </a:tcPr>
                </a:tc>
                <a:tc>
                  <a:txBody>
                    <a:bodyPr/>
                    <a:lstStyle/>
                    <a:p>
                      <a:r>
                        <a:rPr lang="en-US"/>
                        <a:t>It is free of cost as it is inbuilt is smartphones.</a:t>
                      </a:r>
                    </a:p>
                  </a:txBody>
                  <a:tcPr anchor="ctr">
                    <a:lnL>
                      <a:noFill/>
                    </a:lnL>
                    <a:lnR>
                      <a:noFill/>
                    </a:lnR>
                    <a:lnT>
                      <a:noFill/>
                    </a:lnT>
                    <a:lnB>
                      <a:noFill/>
                    </a:lnB>
                  </a:tcPr>
                </a:tc>
                <a:extLst>
                  <a:ext uri="{0D108BD9-81ED-4DB2-BD59-A6C34878D82A}">
                    <a16:rowId xmlns:a16="http://schemas.microsoft.com/office/drawing/2014/main" val="3509340781"/>
                  </a:ext>
                </a:extLst>
              </a:tr>
              <a:tr h="695597">
                <a:tc>
                  <a:txBody>
                    <a:bodyPr/>
                    <a:lstStyle/>
                    <a:p>
                      <a:r>
                        <a:rPr lang="en-US"/>
                        <a:t>It is the most used operating system in personal computers.</a:t>
                      </a:r>
                    </a:p>
                  </a:txBody>
                  <a:tcPr anchor="ctr">
                    <a:lnL>
                      <a:noFill/>
                    </a:lnL>
                    <a:lnR>
                      <a:noFill/>
                    </a:lnR>
                    <a:lnT>
                      <a:noFill/>
                    </a:lnT>
                    <a:lnB>
                      <a:noFill/>
                    </a:lnB>
                  </a:tcPr>
                </a:tc>
                <a:tc>
                  <a:txBody>
                    <a:bodyPr/>
                    <a:lstStyle/>
                    <a:p>
                      <a:r>
                        <a:rPr lang="en-US"/>
                        <a:t>It is the most used operating system overall.</a:t>
                      </a:r>
                    </a:p>
                  </a:txBody>
                  <a:tcPr anchor="ctr">
                    <a:lnL>
                      <a:noFill/>
                    </a:lnL>
                    <a:lnR>
                      <a:noFill/>
                    </a:lnR>
                    <a:lnT>
                      <a:noFill/>
                    </a:lnT>
                    <a:lnB>
                      <a:noFill/>
                    </a:lnB>
                  </a:tcPr>
                </a:tc>
                <a:extLst>
                  <a:ext uri="{0D108BD9-81ED-4DB2-BD59-A6C34878D82A}">
                    <a16:rowId xmlns:a16="http://schemas.microsoft.com/office/drawing/2014/main" val="410205273"/>
                  </a:ext>
                </a:extLst>
              </a:tr>
              <a:tr h="695597">
                <a:tc>
                  <a:txBody>
                    <a:bodyPr/>
                    <a:lstStyle/>
                    <a:p>
                      <a:r>
                        <a:rPr lang="en-US"/>
                        <a:t>It is for workstation, personal computers, media center, tablets and embedded systems.</a:t>
                      </a:r>
                    </a:p>
                  </a:txBody>
                  <a:tcPr anchor="ctr">
                    <a:lnL>
                      <a:noFill/>
                    </a:lnL>
                    <a:lnR>
                      <a:noFill/>
                    </a:lnR>
                    <a:lnT>
                      <a:noFill/>
                    </a:lnT>
                    <a:lnB>
                      <a:noFill/>
                    </a:lnB>
                  </a:tcPr>
                </a:tc>
                <a:tc>
                  <a:txBody>
                    <a:bodyPr/>
                    <a:lstStyle/>
                    <a:p>
                      <a:r>
                        <a:rPr lang="en-US" dirty="0"/>
                        <a:t>Its target system type is smartphones and tablet computers.</a:t>
                      </a:r>
                    </a:p>
                  </a:txBody>
                  <a:tcPr anchor="ctr">
                    <a:lnL>
                      <a:noFill/>
                    </a:lnL>
                    <a:lnR>
                      <a:noFill/>
                    </a:lnR>
                    <a:lnT>
                      <a:noFill/>
                    </a:lnT>
                    <a:lnB>
                      <a:noFill/>
                    </a:lnB>
                  </a:tcPr>
                </a:tc>
                <a:extLst>
                  <a:ext uri="{0D108BD9-81ED-4DB2-BD59-A6C34878D82A}">
                    <a16:rowId xmlns:a16="http://schemas.microsoft.com/office/drawing/2014/main" val="803012307"/>
                  </a:ext>
                </a:extLst>
              </a:tr>
            </a:tbl>
          </a:graphicData>
        </a:graphic>
      </p:graphicFrame>
      <p:sp>
        <p:nvSpPr>
          <p:cNvPr id="5" name="Rectangle 1"/>
          <p:cNvSpPr>
            <a:spLocks noChangeArrowheads="1"/>
          </p:cNvSpPr>
          <p:nvPr/>
        </p:nvSpPr>
        <p:spPr bwMode="auto">
          <a:xfrm>
            <a:off x="0" y="0"/>
            <a:ext cx="12188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834577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93802158"/>
              </p:ext>
            </p:extLst>
          </p:nvPr>
        </p:nvGraphicFramePr>
        <p:xfrm>
          <a:off x="2011942" y="914399"/>
          <a:ext cx="9079341" cy="5349792"/>
        </p:xfrm>
        <a:graphic>
          <a:graphicData uri="http://schemas.openxmlformats.org/drawingml/2006/table">
            <a:tbl>
              <a:tblPr firstRow="1" firstCol="1" bandRow="1">
                <a:tableStyleId>{5C22544A-7EE6-4342-B048-85BDC9FD1C3A}</a:tableStyleId>
              </a:tblPr>
              <a:tblGrid>
                <a:gridCol w="348670">
                  <a:extLst>
                    <a:ext uri="{9D8B030D-6E8A-4147-A177-3AD203B41FA5}">
                      <a16:colId xmlns:a16="http://schemas.microsoft.com/office/drawing/2014/main" val="3719816608"/>
                    </a:ext>
                  </a:extLst>
                </a:gridCol>
                <a:gridCol w="4191000">
                  <a:extLst>
                    <a:ext uri="{9D8B030D-6E8A-4147-A177-3AD203B41FA5}">
                      <a16:colId xmlns:a16="http://schemas.microsoft.com/office/drawing/2014/main" val="101520964"/>
                    </a:ext>
                  </a:extLst>
                </a:gridCol>
                <a:gridCol w="4539671">
                  <a:extLst>
                    <a:ext uri="{9D8B030D-6E8A-4147-A177-3AD203B41FA5}">
                      <a16:colId xmlns:a16="http://schemas.microsoft.com/office/drawing/2014/main" val="3620669935"/>
                    </a:ext>
                  </a:extLst>
                </a:gridCol>
              </a:tblGrid>
              <a:tr h="207816">
                <a:tc>
                  <a:txBody>
                    <a:bodyPr/>
                    <a:lstStyle/>
                    <a:p>
                      <a:pPr marL="0" marR="0" algn="ctr">
                        <a:lnSpc>
                          <a:spcPct val="107000"/>
                        </a:lnSpc>
                        <a:spcBef>
                          <a:spcPts val="0"/>
                        </a:spcBef>
                        <a:spcAft>
                          <a:spcPts val="800"/>
                        </a:spcAft>
                      </a:pPr>
                      <a:r>
                        <a:rPr lang="en-US" sz="1000">
                          <a:effectLst/>
                        </a:rPr>
                        <a:t>S.No.</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8227" marR="8227" marT="8227" marB="8227" anchor="ctr"/>
                </a:tc>
                <a:tc>
                  <a:txBody>
                    <a:bodyPr/>
                    <a:lstStyle/>
                    <a:p>
                      <a:pPr marL="0" marR="0" algn="ctr">
                        <a:lnSpc>
                          <a:spcPct val="107000"/>
                        </a:lnSpc>
                        <a:spcBef>
                          <a:spcPts val="0"/>
                        </a:spcBef>
                        <a:spcAft>
                          <a:spcPts val="800"/>
                        </a:spcAft>
                      </a:pPr>
                      <a:r>
                        <a:rPr lang="en-US" sz="1000" dirty="0">
                          <a:effectLst/>
                        </a:rPr>
                        <a:t>IOS</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8227" marR="8227" marT="8227" marB="8227" anchor="ctr"/>
                </a:tc>
                <a:tc>
                  <a:txBody>
                    <a:bodyPr/>
                    <a:lstStyle/>
                    <a:p>
                      <a:pPr marL="0" marR="0" algn="ctr">
                        <a:lnSpc>
                          <a:spcPct val="107000"/>
                        </a:lnSpc>
                        <a:spcBef>
                          <a:spcPts val="0"/>
                        </a:spcBef>
                        <a:spcAft>
                          <a:spcPts val="800"/>
                        </a:spcAft>
                      </a:pPr>
                      <a:r>
                        <a:rPr lang="en-US" sz="1000">
                          <a:effectLst/>
                        </a:rPr>
                        <a:t>ANDROID</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8227" marR="8227" marT="8227" marB="8227" anchor="ctr"/>
                </a:tc>
                <a:extLst>
                  <a:ext uri="{0D108BD9-81ED-4DB2-BD59-A6C34878D82A}">
                    <a16:rowId xmlns:a16="http://schemas.microsoft.com/office/drawing/2014/main" val="4126396957"/>
                  </a:ext>
                </a:extLst>
              </a:tr>
              <a:tr h="388205">
                <a:tc>
                  <a:txBody>
                    <a:bodyPr/>
                    <a:lstStyle/>
                    <a:p>
                      <a:pPr marL="0" marR="0" algn="ctr">
                        <a:lnSpc>
                          <a:spcPct val="107000"/>
                        </a:lnSpc>
                        <a:spcBef>
                          <a:spcPts val="0"/>
                        </a:spcBef>
                        <a:spcAft>
                          <a:spcPts val="800"/>
                        </a:spcAft>
                      </a:pPr>
                      <a:r>
                        <a:rPr lang="en-US" sz="1000">
                          <a:effectLst/>
                        </a:rPr>
                        <a:t>1.</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8227" marR="8227" marT="8227" marB="8227" anchor="ctr"/>
                </a:tc>
                <a:tc>
                  <a:txBody>
                    <a:bodyPr/>
                    <a:lstStyle/>
                    <a:p>
                      <a:pPr marL="0" marR="0">
                        <a:lnSpc>
                          <a:spcPct val="107000"/>
                        </a:lnSpc>
                        <a:spcBef>
                          <a:spcPts val="0"/>
                        </a:spcBef>
                        <a:spcAft>
                          <a:spcPts val="800"/>
                        </a:spcAft>
                      </a:pPr>
                      <a:r>
                        <a:rPr lang="en-US" sz="1000">
                          <a:effectLst/>
                        </a:rPr>
                        <a:t>It was developed and is owned by Apple Incorporation.</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8227" marR="8227" marT="8227" marB="8227" anchor="ctr"/>
                </a:tc>
                <a:tc>
                  <a:txBody>
                    <a:bodyPr/>
                    <a:lstStyle/>
                    <a:p>
                      <a:pPr marL="0" marR="0">
                        <a:lnSpc>
                          <a:spcPct val="107000"/>
                        </a:lnSpc>
                        <a:spcBef>
                          <a:spcPts val="0"/>
                        </a:spcBef>
                        <a:spcAft>
                          <a:spcPts val="800"/>
                        </a:spcAft>
                      </a:pPr>
                      <a:r>
                        <a:rPr lang="en-US" sz="1000">
                          <a:effectLst/>
                        </a:rPr>
                        <a:t>It was developed by Google and Open Handset Alliance and is owned by Google LLC.</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8227" marR="8227" marT="8227" marB="8227" anchor="ctr"/>
                </a:tc>
                <a:extLst>
                  <a:ext uri="{0D108BD9-81ED-4DB2-BD59-A6C34878D82A}">
                    <a16:rowId xmlns:a16="http://schemas.microsoft.com/office/drawing/2014/main" val="2241236573"/>
                  </a:ext>
                </a:extLst>
              </a:tr>
              <a:tr h="207816">
                <a:tc>
                  <a:txBody>
                    <a:bodyPr/>
                    <a:lstStyle/>
                    <a:p>
                      <a:pPr marL="0" marR="0" algn="ctr">
                        <a:lnSpc>
                          <a:spcPct val="107000"/>
                        </a:lnSpc>
                        <a:spcBef>
                          <a:spcPts val="0"/>
                        </a:spcBef>
                        <a:spcAft>
                          <a:spcPts val="800"/>
                        </a:spcAft>
                      </a:pPr>
                      <a:r>
                        <a:rPr lang="en-US" sz="1000">
                          <a:effectLst/>
                        </a:rPr>
                        <a:t>2.</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8227" marR="8227" marT="8227" marB="8227" anchor="ctr"/>
                </a:tc>
                <a:tc>
                  <a:txBody>
                    <a:bodyPr/>
                    <a:lstStyle/>
                    <a:p>
                      <a:pPr marL="0" marR="0">
                        <a:lnSpc>
                          <a:spcPct val="107000"/>
                        </a:lnSpc>
                        <a:spcBef>
                          <a:spcPts val="0"/>
                        </a:spcBef>
                        <a:spcAft>
                          <a:spcPts val="800"/>
                        </a:spcAft>
                      </a:pPr>
                      <a:r>
                        <a:rPr lang="en-US" sz="1000">
                          <a:effectLst/>
                        </a:rPr>
                        <a:t>IOS was initially released on July 29, 2007</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8227" marR="8227" marT="8227" marB="8227" anchor="ctr"/>
                </a:tc>
                <a:tc>
                  <a:txBody>
                    <a:bodyPr/>
                    <a:lstStyle/>
                    <a:p>
                      <a:pPr marL="0" marR="0">
                        <a:lnSpc>
                          <a:spcPct val="107000"/>
                        </a:lnSpc>
                        <a:spcBef>
                          <a:spcPts val="0"/>
                        </a:spcBef>
                        <a:spcAft>
                          <a:spcPts val="800"/>
                        </a:spcAft>
                      </a:pPr>
                      <a:r>
                        <a:rPr lang="en-US" sz="1000">
                          <a:effectLst/>
                        </a:rPr>
                        <a:t>Google was initially released on 23 September 2008.</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8227" marR="8227" marT="8227" marB="8227" anchor="ctr"/>
                </a:tc>
                <a:extLst>
                  <a:ext uri="{0D108BD9-81ED-4DB2-BD59-A6C34878D82A}">
                    <a16:rowId xmlns:a16="http://schemas.microsoft.com/office/drawing/2014/main" val="405498520"/>
                  </a:ext>
                </a:extLst>
              </a:tr>
              <a:tr h="388205">
                <a:tc>
                  <a:txBody>
                    <a:bodyPr/>
                    <a:lstStyle/>
                    <a:p>
                      <a:pPr marL="0" marR="0" algn="ctr">
                        <a:lnSpc>
                          <a:spcPct val="107000"/>
                        </a:lnSpc>
                        <a:spcBef>
                          <a:spcPts val="0"/>
                        </a:spcBef>
                        <a:spcAft>
                          <a:spcPts val="800"/>
                        </a:spcAft>
                      </a:pPr>
                      <a:r>
                        <a:rPr lang="en-US" sz="1000">
                          <a:effectLst/>
                        </a:rPr>
                        <a:t>3.</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8227" marR="8227" marT="8227" marB="8227" anchor="ctr"/>
                </a:tc>
                <a:tc>
                  <a:txBody>
                    <a:bodyPr/>
                    <a:lstStyle/>
                    <a:p>
                      <a:pPr marL="0" marR="0">
                        <a:lnSpc>
                          <a:spcPct val="107000"/>
                        </a:lnSpc>
                        <a:spcBef>
                          <a:spcPts val="0"/>
                        </a:spcBef>
                        <a:spcAft>
                          <a:spcPts val="800"/>
                        </a:spcAft>
                      </a:pPr>
                      <a:r>
                        <a:rPr lang="en-US" sz="1000">
                          <a:effectLst/>
                        </a:rPr>
                        <a:t>when IOS was released its first version is iPhone OS 1 before named IOS.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8227" marR="8227" marT="8227" marB="8227" anchor="ctr"/>
                </a:tc>
                <a:tc>
                  <a:txBody>
                    <a:bodyPr/>
                    <a:lstStyle/>
                    <a:p>
                      <a:pPr marL="0" marR="0">
                        <a:lnSpc>
                          <a:spcPct val="107000"/>
                        </a:lnSpc>
                        <a:spcBef>
                          <a:spcPts val="0"/>
                        </a:spcBef>
                        <a:spcAft>
                          <a:spcPts val="800"/>
                        </a:spcAft>
                      </a:pPr>
                      <a:r>
                        <a:rPr lang="en-US" sz="1000">
                          <a:effectLst/>
                        </a:rPr>
                        <a:t>When Google released its first version of Android 1.0, Alpha.</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8227" marR="8227" marT="8227" marB="8227" anchor="ctr"/>
                </a:tc>
                <a:extLst>
                  <a:ext uri="{0D108BD9-81ED-4DB2-BD59-A6C34878D82A}">
                    <a16:rowId xmlns:a16="http://schemas.microsoft.com/office/drawing/2014/main" val="2810125748"/>
                  </a:ext>
                </a:extLst>
              </a:tr>
              <a:tr h="207816">
                <a:tc>
                  <a:txBody>
                    <a:bodyPr/>
                    <a:lstStyle/>
                    <a:p>
                      <a:pPr marL="0" marR="0" algn="ctr">
                        <a:lnSpc>
                          <a:spcPct val="107000"/>
                        </a:lnSpc>
                        <a:spcBef>
                          <a:spcPts val="0"/>
                        </a:spcBef>
                        <a:spcAft>
                          <a:spcPts val="800"/>
                        </a:spcAft>
                      </a:pPr>
                      <a:r>
                        <a:rPr lang="en-US" sz="1000">
                          <a:effectLst/>
                        </a:rPr>
                        <a:t>4.</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8227" marR="8227" marT="8227" marB="8227" anchor="ctr"/>
                </a:tc>
                <a:tc>
                  <a:txBody>
                    <a:bodyPr/>
                    <a:lstStyle/>
                    <a:p>
                      <a:pPr marL="0" marR="0">
                        <a:lnSpc>
                          <a:spcPct val="107000"/>
                        </a:lnSpc>
                        <a:spcBef>
                          <a:spcPts val="0"/>
                        </a:spcBef>
                        <a:spcAft>
                          <a:spcPts val="800"/>
                        </a:spcAft>
                      </a:pPr>
                      <a:r>
                        <a:rPr lang="en-US" sz="1000">
                          <a:effectLst/>
                        </a:rPr>
                        <a:t>It was launched in 2007.</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8227" marR="8227" marT="8227" marB="8227" anchor="ctr"/>
                </a:tc>
                <a:tc>
                  <a:txBody>
                    <a:bodyPr/>
                    <a:lstStyle/>
                    <a:p>
                      <a:pPr marL="0" marR="0">
                        <a:lnSpc>
                          <a:spcPct val="107000"/>
                        </a:lnSpc>
                        <a:spcBef>
                          <a:spcPts val="0"/>
                        </a:spcBef>
                        <a:spcAft>
                          <a:spcPts val="800"/>
                        </a:spcAft>
                      </a:pPr>
                      <a:r>
                        <a:rPr lang="en-US" sz="1000">
                          <a:effectLst/>
                        </a:rPr>
                        <a:t>It was launched in 2008.</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8227" marR="8227" marT="8227" marB="8227" anchor="ctr"/>
                </a:tc>
                <a:extLst>
                  <a:ext uri="{0D108BD9-81ED-4DB2-BD59-A6C34878D82A}">
                    <a16:rowId xmlns:a16="http://schemas.microsoft.com/office/drawing/2014/main" val="18586254"/>
                  </a:ext>
                </a:extLst>
              </a:tr>
              <a:tr h="377749">
                <a:tc>
                  <a:txBody>
                    <a:bodyPr/>
                    <a:lstStyle/>
                    <a:p>
                      <a:pPr marL="0" marR="0" algn="ctr">
                        <a:lnSpc>
                          <a:spcPct val="107000"/>
                        </a:lnSpc>
                        <a:spcBef>
                          <a:spcPts val="0"/>
                        </a:spcBef>
                        <a:spcAft>
                          <a:spcPts val="800"/>
                        </a:spcAft>
                      </a:pPr>
                      <a:r>
                        <a:rPr lang="en-US" sz="1000">
                          <a:effectLst/>
                        </a:rPr>
                        <a:t>5.</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8227" marR="8227" marT="8227" marB="8227" anchor="ctr"/>
                </a:tc>
                <a:tc>
                  <a:txBody>
                    <a:bodyPr/>
                    <a:lstStyle/>
                    <a:p>
                      <a:pPr marL="0" marR="0">
                        <a:lnSpc>
                          <a:spcPct val="107000"/>
                        </a:lnSpc>
                        <a:spcBef>
                          <a:spcPts val="0"/>
                        </a:spcBef>
                        <a:spcAft>
                          <a:spcPts val="800"/>
                        </a:spcAft>
                      </a:pPr>
                      <a:r>
                        <a:rPr lang="en-US" sz="1000">
                          <a:effectLst/>
                        </a:rPr>
                        <a:t>Its target system types are smartphones, music players, and tablet computers.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8227" marR="8227" marT="8227" marB="8227" anchor="ctr"/>
                </a:tc>
                <a:tc>
                  <a:txBody>
                    <a:bodyPr/>
                    <a:lstStyle/>
                    <a:p>
                      <a:pPr marL="0" marR="0">
                        <a:lnSpc>
                          <a:spcPct val="107000"/>
                        </a:lnSpc>
                        <a:spcBef>
                          <a:spcPts val="0"/>
                        </a:spcBef>
                        <a:spcAft>
                          <a:spcPts val="800"/>
                        </a:spcAft>
                      </a:pPr>
                      <a:r>
                        <a:rPr lang="en-US" sz="1000">
                          <a:effectLst/>
                        </a:rPr>
                        <a:t>Its target system types are smartphones and tablets.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8227" marR="8227" marT="8227" marB="8227" anchor="ctr"/>
                </a:tc>
                <a:extLst>
                  <a:ext uri="{0D108BD9-81ED-4DB2-BD59-A6C34878D82A}">
                    <a16:rowId xmlns:a16="http://schemas.microsoft.com/office/drawing/2014/main" val="2375096729"/>
                  </a:ext>
                </a:extLst>
              </a:tr>
              <a:tr h="207816">
                <a:tc>
                  <a:txBody>
                    <a:bodyPr/>
                    <a:lstStyle/>
                    <a:p>
                      <a:pPr marL="0" marR="0" algn="ctr">
                        <a:lnSpc>
                          <a:spcPct val="107000"/>
                        </a:lnSpc>
                        <a:spcBef>
                          <a:spcPts val="0"/>
                        </a:spcBef>
                        <a:spcAft>
                          <a:spcPts val="800"/>
                        </a:spcAft>
                      </a:pPr>
                      <a:r>
                        <a:rPr lang="en-US" sz="1000">
                          <a:effectLst/>
                        </a:rPr>
                        <a:t>6.</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8227" marR="8227" marT="8227" marB="8227" anchor="ctr"/>
                </a:tc>
                <a:tc>
                  <a:txBody>
                    <a:bodyPr/>
                    <a:lstStyle/>
                    <a:p>
                      <a:pPr marL="0" marR="0">
                        <a:lnSpc>
                          <a:spcPct val="107000"/>
                        </a:lnSpc>
                        <a:spcBef>
                          <a:spcPts val="0"/>
                        </a:spcBef>
                        <a:spcAft>
                          <a:spcPts val="800"/>
                        </a:spcAft>
                      </a:pPr>
                      <a:r>
                        <a:rPr lang="en-US" sz="1000">
                          <a:effectLst/>
                        </a:rPr>
                        <a:t>It is specially designed for Apple iphones and ipads.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8227" marR="8227" marT="8227" marB="8227" anchor="ctr"/>
                </a:tc>
                <a:tc>
                  <a:txBody>
                    <a:bodyPr/>
                    <a:lstStyle/>
                    <a:p>
                      <a:pPr marL="0" marR="0">
                        <a:lnSpc>
                          <a:spcPct val="107000"/>
                        </a:lnSpc>
                        <a:spcBef>
                          <a:spcPts val="0"/>
                        </a:spcBef>
                        <a:spcAft>
                          <a:spcPts val="800"/>
                        </a:spcAft>
                      </a:pPr>
                      <a:r>
                        <a:rPr lang="en-US" sz="1000">
                          <a:effectLst/>
                        </a:rPr>
                        <a:t>It is designed for smartphones of all companies.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8227" marR="8227" marT="8227" marB="8227" anchor="ctr"/>
                </a:tc>
                <a:extLst>
                  <a:ext uri="{0D108BD9-81ED-4DB2-BD59-A6C34878D82A}">
                    <a16:rowId xmlns:a16="http://schemas.microsoft.com/office/drawing/2014/main" val="498910571"/>
                  </a:ext>
                </a:extLst>
              </a:tr>
              <a:tr h="207816">
                <a:tc>
                  <a:txBody>
                    <a:bodyPr/>
                    <a:lstStyle/>
                    <a:p>
                      <a:pPr marL="0" marR="0" algn="ctr">
                        <a:lnSpc>
                          <a:spcPct val="107000"/>
                        </a:lnSpc>
                        <a:spcBef>
                          <a:spcPts val="0"/>
                        </a:spcBef>
                        <a:spcAft>
                          <a:spcPts val="800"/>
                        </a:spcAft>
                      </a:pPr>
                      <a:r>
                        <a:rPr lang="en-US" sz="1000">
                          <a:effectLst/>
                        </a:rPr>
                        <a:t>7.</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8227" marR="8227" marT="8227" marB="8227" anchor="ctr"/>
                </a:tc>
                <a:tc>
                  <a:txBody>
                    <a:bodyPr/>
                    <a:lstStyle/>
                    <a:p>
                      <a:pPr marL="0" marR="0">
                        <a:lnSpc>
                          <a:spcPct val="107000"/>
                        </a:lnSpc>
                        <a:spcBef>
                          <a:spcPts val="0"/>
                        </a:spcBef>
                        <a:spcAft>
                          <a:spcPts val="800"/>
                        </a:spcAft>
                      </a:pPr>
                      <a:r>
                        <a:rPr lang="en-US" sz="1000">
                          <a:effectLst/>
                        </a:rPr>
                        <a:t>Its kernel type is Hybrid.</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8227" marR="8227" marT="8227" marB="8227" anchor="ctr"/>
                </a:tc>
                <a:tc>
                  <a:txBody>
                    <a:bodyPr/>
                    <a:lstStyle/>
                    <a:p>
                      <a:pPr marL="0" marR="0">
                        <a:lnSpc>
                          <a:spcPct val="107000"/>
                        </a:lnSpc>
                        <a:spcBef>
                          <a:spcPts val="0"/>
                        </a:spcBef>
                        <a:spcAft>
                          <a:spcPts val="800"/>
                        </a:spcAft>
                      </a:pPr>
                      <a:r>
                        <a:rPr lang="en-US" sz="1000">
                          <a:effectLst/>
                        </a:rPr>
                        <a:t>Its kernel type is Linux-based.</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8227" marR="8227" marT="8227" marB="8227" anchor="ctr"/>
                </a:tc>
                <a:extLst>
                  <a:ext uri="{0D108BD9-81ED-4DB2-BD59-A6C34878D82A}">
                    <a16:rowId xmlns:a16="http://schemas.microsoft.com/office/drawing/2014/main" val="2490043979"/>
                  </a:ext>
                </a:extLst>
              </a:tr>
              <a:tr h="207816">
                <a:tc>
                  <a:txBody>
                    <a:bodyPr/>
                    <a:lstStyle/>
                    <a:p>
                      <a:pPr marL="0" marR="0" algn="ctr">
                        <a:lnSpc>
                          <a:spcPct val="107000"/>
                        </a:lnSpc>
                        <a:spcBef>
                          <a:spcPts val="0"/>
                        </a:spcBef>
                        <a:spcAft>
                          <a:spcPts val="800"/>
                        </a:spcAft>
                      </a:pPr>
                      <a:r>
                        <a:rPr lang="en-US" sz="1000">
                          <a:effectLst/>
                        </a:rPr>
                        <a:t>8.</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8227" marR="8227" marT="8227" marB="8227" anchor="ctr"/>
                </a:tc>
                <a:tc>
                  <a:txBody>
                    <a:bodyPr/>
                    <a:lstStyle/>
                    <a:p>
                      <a:pPr marL="0" marR="0">
                        <a:lnSpc>
                          <a:spcPct val="107000"/>
                        </a:lnSpc>
                        <a:spcBef>
                          <a:spcPts val="0"/>
                        </a:spcBef>
                        <a:spcAft>
                          <a:spcPts val="800"/>
                        </a:spcAft>
                      </a:pPr>
                      <a:r>
                        <a:rPr lang="en-US" sz="1000">
                          <a:effectLst/>
                        </a:rPr>
                        <a:t>It has preferred license is Proprietary, APSL, and GNU GPL.</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8227" marR="8227" marT="8227" marB="8227" anchor="ctr"/>
                </a:tc>
                <a:tc>
                  <a:txBody>
                    <a:bodyPr/>
                    <a:lstStyle/>
                    <a:p>
                      <a:pPr marL="0" marR="0">
                        <a:lnSpc>
                          <a:spcPct val="107000"/>
                        </a:lnSpc>
                        <a:spcBef>
                          <a:spcPts val="0"/>
                        </a:spcBef>
                        <a:spcAft>
                          <a:spcPts val="800"/>
                        </a:spcAft>
                      </a:pPr>
                      <a:r>
                        <a:rPr lang="en-US" sz="1000">
                          <a:effectLst/>
                        </a:rPr>
                        <a:t>It has the preferred license of Apache 2.0 and GNU GPLv2.</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8227" marR="8227" marT="8227" marB="8227" anchor="ctr"/>
                </a:tc>
                <a:extLst>
                  <a:ext uri="{0D108BD9-81ED-4DB2-BD59-A6C34878D82A}">
                    <a16:rowId xmlns:a16="http://schemas.microsoft.com/office/drawing/2014/main" val="3170689304"/>
                  </a:ext>
                </a:extLst>
              </a:tr>
              <a:tr h="377749">
                <a:tc>
                  <a:txBody>
                    <a:bodyPr/>
                    <a:lstStyle/>
                    <a:p>
                      <a:pPr marL="0" marR="0" algn="ctr">
                        <a:lnSpc>
                          <a:spcPct val="107000"/>
                        </a:lnSpc>
                        <a:spcBef>
                          <a:spcPts val="0"/>
                        </a:spcBef>
                        <a:spcAft>
                          <a:spcPts val="800"/>
                        </a:spcAft>
                      </a:pPr>
                      <a:r>
                        <a:rPr lang="en-US" sz="1000">
                          <a:effectLst/>
                        </a:rPr>
                        <a:t>9.</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8227" marR="8227" marT="8227" marB="8227" anchor="ctr"/>
                </a:tc>
                <a:tc>
                  <a:txBody>
                    <a:bodyPr/>
                    <a:lstStyle/>
                    <a:p>
                      <a:pPr marL="0" marR="0">
                        <a:lnSpc>
                          <a:spcPct val="107000"/>
                        </a:lnSpc>
                        <a:spcBef>
                          <a:spcPts val="0"/>
                        </a:spcBef>
                        <a:spcAft>
                          <a:spcPts val="800"/>
                        </a:spcAft>
                      </a:pPr>
                      <a:r>
                        <a:rPr lang="en-US" sz="1000">
                          <a:effectLst/>
                        </a:rPr>
                        <a:t>It is mainly written in C, C++, Objective-C, assembly language, and Swift.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8227" marR="8227" marT="8227" marB="8227" anchor="ctr"/>
                </a:tc>
                <a:tc>
                  <a:txBody>
                    <a:bodyPr/>
                    <a:lstStyle/>
                    <a:p>
                      <a:pPr marL="0" marR="0">
                        <a:lnSpc>
                          <a:spcPct val="107000"/>
                        </a:lnSpc>
                        <a:spcBef>
                          <a:spcPts val="0"/>
                        </a:spcBef>
                        <a:spcAft>
                          <a:spcPts val="800"/>
                        </a:spcAft>
                      </a:pPr>
                      <a:r>
                        <a:rPr lang="en-US" sz="1000">
                          <a:effectLst/>
                        </a:rPr>
                        <a:t>It is written using C, C++, Java, and other languages.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8227" marR="8227" marT="8227" marB="8227" anchor="ctr"/>
                </a:tc>
                <a:extLst>
                  <a:ext uri="{0D108BD9-81ED-4DB2-BD59-A6C34878D82A}">
                    <a16:rowId xmlns:a16="http://schemas.microsoft.com/office/drawing/2014/main" val="456367903"/>
                  </a:ext>
                </a:extLst>
              </a:tr>
              <a:tr h="207816">
                <a:tc>
                  <a:txBody>
                    <a:bodyPr/>
                    <a:lstStyle/>
                    <a:p>
                      <a:pPr marL="0" marR="0" algn="ctr">
                        <a:lnSpc>
                          <a:spcPct val="107000"/>
                        </a:lnSpc>
                        <a:spcBef>
                          <a:spcPts val="0"/>
                        </a:spcBef>
                        <a:spcAft>
                          <a:spcPts val="800"/>
                        </a:spcAft>
                      </a:pPr>
                      <a:r>
                        <a:rPr lang="en-US" sz="1000">
                          <a:effectLst/>
                        </a:rPr>
                        <a:t>10.</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8227" marR="8227" marT="8227" marB="8227" anchor="ctr"/>
                </a:tc>
                <a:tc>
                  <a:txBody>
                    <a:bodyPr/>
                    <a:lstStyle/>
                    <a:p>
                      <a:pPr marL="0" marR="0">
                        <a:lnSpc>
                          <a:spcPct val="107000"/>
                        </a:lnSpc>
                        <a:spcBef>
                          <a:spcPts val="0"/>
                        </a:spcBef>
                        <a:spcAft>
                          <a:spcPts val="800"/>
                        </a:spcAft>
                      </a:pPr>
                      <a:r>
                        <a:rPr lang="en-US" sz="1000">
                          <a:effectLst/>
                        </a:rPr>
                        <a:t>Its update management is Software Update.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8227" marR="8227" marT="8227" marB="8227" anchor="ctr"/>
                </a:tc>
                <a:tc>
                  <a:txBody>
                    <a:bodyPr/>
                    <a:lstStyle/>
                    <a:p>
                      <a:pPr marL="0" marR="0">
                        <a:lnSpc>
                          <a:spcPct val="107000"/>
                        </a:lnSpc>
                        <a:spcBef>
                          <a:spcPts val="0"/>
                        </a:spcBef>
                        <a:spcAft>
                          <a:spcPts val="800"/>
                        </a:spcAft>
                      </a:pPr>
                      <a:r>
                        <a:rPr lang="en-US" sz="1000">
                          <a:effectLst/>
                        </a:rPr>
                        <a:t>Its update management is Systems Software Update.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8227" marR="8227" marT="8227" marB="8227" anchor="ctr"/>
                </a:tc>
                <a:extLst>
                  <a:ext uri="{0D108BD9-81ED-4DB2-BD59-A6C34878D82A}">
                    <a16:rowId xmlns:a16="http://schemas.microsoft.com/office/drawing/2014/main" val="2809048583"/>
                  </a:ext>
                </a:extLst>
              </a:tr>
              <a:tr h="388205">
                <a:tc>
                  <a:txBody>
                    <a:bodyPr/>
                    <a:lstStyle/>
                    <a:p>
                      <a:pPr marL="0" marR="0" algn="ctr">
                        <a:lnSpc>
                          <a:spcPct val="107000"/>
                        </a:lnSpc>
                        <a:spcBef>
                          <a:spcPts val="0"/>
                        </a:spcBef>
                        <a:spcAft>
                          <a:spcPts val="800"/>
                        </a:spcAft>
                      </a:pPr>
                      <a:r>
                        <a:rPr lang="en-US" sz="1000">
                          <a:effectLst/>
                        </a:rPr>
                        <a:t>11.</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8227" marR="8227" marT="8227" marB="8227" anchor="ctr"/>
                </a:tc>
                <a:tc>
                  <a:txBody>
                    <a:bodyPr/>
                    <a:lstStyle/>
                    <a:p>
                      <a:pPr marL="0" marR="0">
                        <a:lnSpc>
                          <a:spcPct val="107000"/>
                        </a:lnSpc>
                        <a:spcBef>
                          <a:spcPts val="0"/>
                        </a:spcBef>
                        <a:spcAft>
                          <a:spcPts val="800"/>
                        </a:spcAft>
                      </a:pPr>
                      <a:r>
                        <a:rPr lang="en-US" sz="1000" dirty="0">
                          <a:effectLst/>
                        </a:rPr>
                        <a:t>Swift is majorly used for iOS application development.</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8227" marR="8227" marT="8227" marB="8227" anchor="ctr"/>
                </a:tc>
                <a:tc>
                  <a:txBody>
                    <a:bodyPr/>
                    <a:lstStyle/>
                    <a:p>
                      <a:pPr marL="0" marR="0">
                        <a:lnSpc>
                          <a:spcPct val="107000"/>
                        </a:lnSpc>
                        <a:spcBef>
                          <a:spcPts val="0"/>
                        </a:spcBef>
                        <a:spcAft>
                          <a:spcPts val="800"/>
                        </a:spcAft>
                      </a:pPr>
                      <a:r>
                        <a:rPr lang="en-US" sz="1000">
                          <a:effectLst/>
                        </a:rPr>
                        <a:t>Java and Kotlin are majorly used for Android application development.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8227" marR="8227" marT="8227" marB="8227" anchor="ctr"/>
                </a:tc>
                <a:extLst>
                  <a:ext uri="{0D108BD9-81ED-4DB2-BD59-A6C34878D82A}">
                    <a16:rowId xmlns:a16="http://schemas.microsoft.com/office/drawing/2014/main" val="2590355591"/>
                  </a:ext>
                </a:extLst>
              </a:tr>
              <a:tr h="377749">
                <a:tc>
                  <a:txBody>
                    <a:bodyPr/>
                    <a:lstStyle/>
                    <a:p>
                      <a:pPr marL="0" marR="0" algn="ctr">
                        <a:lnSpc>
                          <a:spcPct val="107000"/>
                        </a:lnSpc>
                        <a:spcBef>
                          <a:spcPts val="0"/>
                        </a:spcBef>
                        <a:spcAft>
                          <a:spcPts val="800"/>
                        </a:spcAft>
                      </a:pPr>
                      <a:r>
                        <a:rPr lang="en-US" sz="1000">
                          <a:effectLst/>
                        </a:rPr>
                        <a:t>12.</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8227" marR="8227" marT="8227" marB="8227" anchor="ctr"/>
                </a:tc>
                <a:tc>
                  <a:txBody>
                    <a:bodyPr/>
                    <a:lstStyle/>
                    <a:p>
                      <a:pPr marL="0" marR="0">
                        <a:lnSpc>
                          <a:spcPct val="107000"/>
                        </a:lnSpc>
                        <a:spcBef>
                          <a:spcPts val="0"/>
                        </a:spcBef>
                        <a:spcAft>
                          <a:spcPts val="800"/>
                        </a:spcAft>
                      </a:pPr>
                      <a:r>
                        <a:rPr lang="en-US" sz="1000">
                          <a:effectLst/>
                        </a:rPr>
                        <a:t>IOS  has a Commercial Based Source model with open source components.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8227" marR="8227" marT="8227" marB="8227" anchor="ctr"/>
                </a:tc>
                <a:tc>
                  <a:txBody>
                    <a:bodyPr/>
                    <a:lstStyle/>
                    <a:p>
                      <a:pPr marL="0" marR="0">
                        <a:lnSpc>
                          <a:spcPct val="107000"/>
                        </a:lnSpc>
                        <a:spcBef>
                          <a:spcPts val="0"/>
                        </a:spcBef>
                        <a:spcAft>
                          <a:spcPts val="800"/>
                        </a:spcAft>
                      </a:pPr>
                      <a:r>
                        <a:rPr lang="en-US" sz="1000">
                          <a:effectLst/>
                        </a:rPr>
                        <a:t>Android is an Open Source based Source model.</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8227" marR="8227" marT="8227" marB="8227" anchor="ctr"/>
                </a:tc>
                <a:extLst>
                  <a:ext uri="{0D108BD9-81ED-4DB2-BD59-A6C34878D82A}">
                    <a16:rowId xmlns:a16="http://schemas.microsoft.com/office/drawing/2014/main" val="2007459191"/>
                  </a:ext>
                </a:extLst>
              </a:tr>
              <a:tr h="388205">
                <a:tc>
                  <a:txBody>
                    <a:bodyPr/>
                    <a:lstStyle/>
                    <a:p>
                      <a:pPr marL="0" marR="0" algn="ctr">
                        <a:lnSpc>
                          <a:spcPct val="107000"/>
                        </a:lnSpc>
                        <a:spcBef>
                          <a:spcPts val="0"/>
                        </a:spcBef>
                        <a:spcAft>
                          <a:spcPts val="800"/>
                        </a:spcAft>
                      </a:pPr>
                      <a:r>
                        <a:rPr lang="en-US" sz="1000">
                          <a:effectLst/>
                        </a:rPr>
                        <a:t>13.</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8227" marR="8227" marT="8227" marB="8227" anchor="ctr"/>
                </a:tc>
                <a:tc>
                  <a:txBody>
                    <a:bodyPr/>
                    <a:lstStyle/>
                    <a:p>
                      <a:pPr marL="0" marR="0">
                        <a:lnSpc>
                          <a:spcPct val="107000"/>
                        </a:lnSpc>
                        <a:spcBef>
                          <a:spcPts val="0"/>
                        </a:spcBef>
                        <a:spcAft>
                          <a:spcPts val="800"/>
                        </a:spcAft>
                      </a:pPr>
                      <a:r>
                        <a:rPr lang="en-US" sz="1000">
                          <a:effectLst/>
                        </a:rPr>
                        <a:t>IOS-based Devices have Safari as the default Internet Browser.</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8227" marR="8227" marT="8227" marB="8227" anchor="ctr"/>
                </a:tc>
                <a:tc>
                  <a:txBody>
                    <a:bodyPr/>
                    <a:lstStyle/>
                    <a:p>
                      <a:pPr marL="0" marR="0">
                        <a:lnSpc>
                          <a:spcPct val="107000"/>
                        </a:lnSpc>
                        <a:spcBef>
                          <a:spcPts val="0"/>
                        </a:spcBef>
                        <a:spcAft>
                          <a:spcPts val="800"/>
                        </a:spcAft>
                      </a:pPr>
                      <a:r>
                        <a:rPr lang="en-US" sz="1000">
                          <a:effectLst/>
                        </a:rPr>
                        <a:t>Android devices have google chrome but one can install any Internet Browser.</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8227" marR="8227" marT="8227" marB="8227" anchor="ctr"/>
                </a:tc>
                <a:extLst>
                  <a:ext uri="{0D108BD9-81ED-4DB2-BD59-A6C34878D82A}">
                    <a16:rowId xmlns:a16="http://schemas.microsoft.com/office/drawing/2014/main" val="2751509845"/>
                  </a:ext>
                </a:extLst>
              </a:tr>
              <a:tr h="207816">
                <a:tc>
                  <a:txBody>
                    <a:bodyPr/>
                    <a:lstStyle/>
                    <a:p>
                      <a:pPr marL="0" marR="0" algn="ctr">
                        <a:lnSpc>
                          <a:spcPct val="107000"/>
                        </a:lnSpc>
                        <a:spcBef>
                          <a:spcPts val="0"/>
                        </a:spcBef>
                        <a:spcAft>
                          <a:spcPts val="800"/>
                        </a:spcAft>
                      </a:pPr>
                      <a:r>
                        <a:rPr lang="en-US" sz="1000">
                          <a:effectLst/>
                        </a:rPr>
                        <a:t>14.</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8227" marR="8227" marT="8227" marB="8227" anchor="ctr"/>
                </a:tc>
                <a:tc>
                  <a:txBody>
                    <a:bodyPr/>
                    <a:lstStyle/>
                    <a:p>
                      <a:pPr marL="0" marR="0">
                        <a:lnSpc>
                          <a:spcPct val="107000"/>
                        </a:lnSpc>
                        <a:spcBef>
                          <a:spcPts val="0"/>
                        </a:spcBef>
                        <a:spcAft>
                          <a:spcPts val="800"/>
                        </a:spcAft>
                      </a:pPr>
                      <a:r>
                        <a:rPr lang="en-US" sz="1000">
                          <a:effectLst/>
                        </a:rPr>
                        <a:t>IOS has Siri as Voice Assistant.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8227" marR="8227" marT="8227" marB="8227" anchor="ctr"/>
                </a:tc>
                <a:tc>
                  <a:txBody>
                    <a:bodyPr/>
                    <a:lstStyle/>
                    <a:p>
                      <a:pPr marL="0" marR="0">
                        <a:lnSpc>
                          <a:spcPct val="107000"/>
                        </a:lnSpc>
                        <a:spcBef>
                          <a:spcPts val="0"/>
                        </a:spcBef>
                        <a:spcAft>
                          <a:spcPts val="800"/>
                        </a:spcAft>
                      </a:pPr>
                      <a:r>
                        <a:rPr lang="en-US" sz="1000">
                          <a:effectLst/>
                        </a:rPr>
                        <a:t>Google has Google Assistance.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8227" marR="8227" marT="8227" marB="8227" anchor="ctr"/>
                </a:tc>
                <a:extLst>
                  <a:ext uri="{0D108BD9-81ED-4DB2-BD59-A6C34878D82A}">
                    <a16:rowId xmlns:a16="http://schemas.microsoft.com/office/drawing/2014/main" val="2471881269"/>
                  </a:ext>
                </a:extLst>
              </a:tr>
              <a:tr h="377749">
                <a:tc>
                  <a:txBody>
                    <a:bodyPr/>
                    <a:lstStyle/>
                    <a:p>
                      <a:pPr marL="0" marR="0" algn="ctr">
                        <a:lnSpc>
                          <a:spcPct val="107000"/>
                        </a:lnSpc>
                        <a:spcBef>
                          <a:spcPts val="0"/>
                        </a:spcBef>
                        <a:spcAft>
                          <a:spcPts val="800"/>
                        </a:spcAft>
                      </a:pPr>
                      <a:r>
                        <a:rPr lang="en-US" sz="1000">
                          <a:effectLst/>
                        </a:rPr>
                        <a:t>15.</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8227" marR="8227" marT="8227" marB="8227" anchor="ctr"/>
                </a:tc>
                <a:tc>
                  <a:txBody>
                    <a:bodyPr/>
                    <a:lstStyle/>
                    <a:p>
                      <a:pPr marL="0" marR="0">
                        <a:lnSpc>
                          <a:spcPct val="107000"/>
                        </a:lnSpc>
                        <a:spcBef>
                          <a:spcPts val="0"/>
                        </a:spcBef>
                        <a:spcAft>
                          <a:spcPts val="800"/>
                        </a:spcAft>
                      </a:pPr>
                      <a:r>
                        <a:rPr lang="en-US" sz="1000">
                          <a:effectLst/>
                        </a:rPr>
                        <a:t>IOS-based devices have the feature of blocking 3rd party app stores.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8227" marR="8227" marT="8227" marB="8227" anchor="ctr"/>
                </a:tc>
                <a:tc>
                  <a:txBody>
                    <a:bodyPr/>
                    <a:lstStyle/>
                    <a:p>
                      <a:pPr marL="0" marR="0">
                        <a:lnSpc>
                          <a:spcPct val="107000"/>
                        </a:lnSpc>
                        <a:spcBef>
                          <a:spcPts val="0"/>
                        </a:spcBef>
                        <a:spcAft>
                          <a:spcPts val="800"/>
                        </a:spcAft>
                      </a:pPr>
                      <a:r>
                        <a:rPr lang="en-US" sz="1000">
                          <a:effectLst/>
                        </a:rPr>
                        <a:t>But Google doesn’t block 3rd party app stores.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8227" marR="8227" marT="8227" marB="8227" anchor="ctr"/>
                </a:tc>
                <a:extLst>
                  <a:ext uri="{0D108BD9-81ED-4DB2-BD59-A6C34878D82A}">
                    <a16:rowId xmlns:a16="http://schemas.microsoft.com/office/drawing/2014/main" val="1662688075"/>
                  </a:ext>
                </a:extLst>
              </a:tr>
              <a:tr h="207816">
                <a:tc>
                  <a:txBody>
                    <a:bodyPr/>
                    <a:lstStyle/>
                    <a:p>
                      <a:pPr marL="0" marR="0" algn="ctr">
                        <a:lnSpc>
                          <a:spcPct val="107000"/>
                        </a:lnSpc>
                        <a:spcBef>
                          <a:spcPts val="0"/>
                        </a:spcBef>
                        <a:spcAft>
                          <a:spcPts val="800"/>
                        </a:spcAft>
                      </a:pPr>
                      <a:r>
                        <a:rPr lang="en-US" sz="1000">
                          <a:effectLst/>
                        </a:rPr>
                        <a:t>16.</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8227" marR="8227" marT="8227" marB="8227" anchor="ctr"/>
                </a:tc>
                <a:tc>
                  <a:txBody>
                    <a:bodyPr/>
                    <a:lstStyle/>
                    <a:p>
                      <a:pPr marL="0" marR="0">
                        <a:lnSpc>
                          <a:spcPct val="107000"/>
                        </a:lnSpc>
                        <a:spcBef>
                          <a:spcPts val="0"/>
                        </a:spcBef>
                        <a:spcAft>
                          <a:spcPts val="800"/>
                        </a:spcAft>
                      </a:pPr>
                      <a:r>
                        <a:rPr lang="en-US" sz="1000">
                          <a:effectLst/>
                        </a:rPr>
                        <a:t>IOS devices are available in 34 languages.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8227" marR="8227" marT="8227" marB="8227" anchor="ctr"/>
                </a:tc>
                <a:tc>
                  <a:txBody>
                    <a:bodyPr/>
                    <a:lstStyle/>
                    <a:p>
                      <a:pPr marL="0" marR="0">
                        <a:lnSpc>
                          <a:spcPct val="107000"/>
                        </a:lnSpc>
                        <a:spcBef>
                          <a:spcPts val="0"/>
                        </a:spcBef>
                        <a:spcAft>
                          <a:spcPts val="800"/>
                        </a:spcAft>
                      </a:pPr>
                      <a:r>
                        <a:rPr lang="en-US" sz="1000">
                          <a:effectLst/>
                        </a:rPr>
                        <a:t>Android Devices are available in 100+ languages.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8227" marR="8227" marT="8227" marB="8227" anchor="ctr"/>
                </a:tc>
                <a:extLst>
                  <a:ext uri="{0D108BD9-81ED-4DB2-BD59-A6C34878D82A}">
                    <a16:rowId xmlns:a16="http://schemas.microsoft.com/office/drawing/2014/main" val="559484009"/>
                  </a:ext>
                </a:extLst>
              </a:tr>
              <a:tr h="207816">
                <a:tc>
                  <a:txBody>
                    <a:bodyPr/>
                    <a:lstStyle/>
                    <a:p>
                      <a:pPr marL="0" marR="0" algn="ctr">
                        <a:lnSpc>
                          <a:spcPct val="107000"/>
                        </a:lnSpc>
                        <a:spcBef>
                          <a:spcPts val="0"/>
                        </a:spcBef>
                        <a:spcAft>
                          <a:spcPts val="800"/>
                        </a:spcAft>
                      </a:pPr>
                      <a:r>
                        <a:rPr lang="en-US" sz="1000">
                          <a:effectLst/>
                        </a:rPr>
                        <a:t>17.</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8227" marR="8227" marT="8227" marB="8227" anchor="ctr"/>
                </a:tc>
                <a:tc>
                  <a:txBody>
                    <a:bodyPr/>
                    <a:lstStyle/>
                    <a:p>
                      <a:pPr marL="0" marR="0">
                        <a:lnSpc>
                          <a:spcPct val="107000"/>
                        </a:lnSpc>
                        <a:spcBef>
                          <a:spcPts val="0"/>
                        </a:spcBef>
                        <a:spcAft>
                          <a:spcPts val="800"/>
                        </a:spcAft>
                      </a:pPr>
                      <a:r>
                        <a:rPr lang="en-US" sz="1000">
                          <a:effectLst/>
                        </a:rPr>
                        <a:t>In IOS customizability is limited unless jailbroken.</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8227" marR="8227" marT="8227" marB="8227" anchor="ctr"/>
                </a:tc>
                <a:tc>
                  <a:txBody>
                    <a:bodyPr/>
                    <a:lstStyle/>
                    <a:p>
                      <a:pPr marL="0" marR="0">
                        <a:lnSpc>
                          <a:spcPct val="107000"/>
                        </a:lnSpc>
                        <a:spcBef>
                          <a:spcPts val="0"/>
                        </a:spcBef>
                        <a:spcAft>
                          <a:spcPts val="800"/>
                        </a:spcAft>
                      </a:pPr>
                      <a:r>
                        <a:rPr lang="en-US" sz="1000">
                          <a:effectLst/>
                        </a:rPr>
                        <a:t>In Android, we can change almost anything.</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8227" marR="8227" marT="8227" marB="8227" anchor="ctr"/>
                </a:tc>
                <a:extLst>
                  <a:ext uri="{0D108BD9-81ED-4DB2-BD59-A6C34878D82A}">
                    <a16:rowId xmlns:a16="http://schemas.microsoft.com/office/drawing/2014/main" val="1830715140"/>
                  </a:ext>
                </a:extLst>
              </a:tr>
              <a:tr h="207816">
                <a:tc>
                  <a:txBody>
                    <a:bodyPr/>
                    <a:lstStyle/>
                    <a:p>
                      <a:pPr marL="0" marR="0" algn="ctr">
                        <a:lnSpc>
                          <a:spcPct val="107000"/>
                        </a:lnSpc>
                        <a:spcBef>
                          <a:spcPts val="0"/>
                        </a:spcBef>
                        <a:spcAft>
                          <a:spcPts val="800"/>
                        </a:spcAft>
                      </a:pPr>
                      <a:r>
                        <a:rPr lang="en-US" sz="1000">
                          <a:effectLst/>
                        </a:rPr>
                        <a:t>18.</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8227" marR="8227" marT="8227" marB="8227" anchor="ctr"/>
                </a:tc>
                <a:tc>
                  <a:txBody>
                    <a:bodyPr/>
                    <a:lstStyle/>
                    <a:p>
                      <a:pPr marL="0" marR="0">
                        <a:lnSpc>
                          <a:spcPct val="107000"/>
                        </a:lnSpc>
                        <a:spcBef>
                          <a:spcPts val="0"/>
                        </a:spcBef>
                        <a:spcAft>
                          <a:spcPts val="800"/>
                        </a:spcAft>
                      </a:pPr>
                      <a:r>
                        <a:rPr lang="en-US" sz="1000">
                          <a:effectLst/>
                        </a:rPr>
                        <a:t>File transfer in android is easier than in IOS.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8227" marR="8227" marT="8227" marB="8227" anchor="ctr"/>
                </a:tc>
                <a:tc>
                  <a:txBody>
                    <a:bodyPr/>
                    <a:lstStyle/>
                    <a:p>
                      <a:pPr marL="0" marR="0">
                        <a:lnSpc>
                          <a:spcPct val="107000"/>
                        </a:lnSpc>
                        <a:spcBef>
                          <a:spcPts val="0"/>
                        </a:spcBef>
                        <a:spcAft>
                          <a:spcPts val="800"/>
                        </a:spcAft>
                      </a:pPr>
                      <a:r>
                        <a:rPr lang="en-US" sz="1000" dirty="0">
                          <a:effectLst/>
                        </a:rPr>
                        <a:t>File transfer in IOS is more difficult than in android.</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8227" marR="8227" marT="8227" marB="8227" anchor="ctr"/>
                </a:tc>
                <a:extLst>
                  <a:ext uri="{0D108BD9-81ED-4DB2-BD59-A6C34878D82A}">
                    <a16:rowId xmlns:a16="http://schemas.microsoft.com/office/drawing/2014/main" val="935026624"/>
                  </a:ext>
                </a:extLst>
              </a:tr>
            </a:tbl>
          </a:graphicData>
        </a:graphic>
      </p:graphicFrame>
      <p:sp>
        <p:nvSpPr>
          <p:cNvPr id="5" name="Rectangle 1"/>
          <p:cNvSpPr>
            <a:spLocks noChangeArrowheads="1"/>
          </p:cNvSpPr>
          <p:nvPr/>
        </p:nvSpPr>
        <p:spPr bwMode="auto">
          <a:xfrm>
            <a:off x="0" y="0"/>
            <a:ext cx="12188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45720" rIns="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rPr>
              <a:t>Difference between iOS and Android: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6" name="Rectangle 5"/>
          <p:cNvSpPr/>
          <p:nvPr/>
        </p:nvSpPr>
        <p:spPr>
          <a:xfrm>
            <a:off x="4799012" y="272534"/>
            <a:ext cx="3794629" cy="369332"/>
          </a:xfrm>
          <a:prstGeom prst="rect">
            <a:avLst/>
          </a:prstGeom>
        </p:spPr>
        <p:txBody>
          <a:bodyPr wrap="none">
            <a:spAutoFit/>
          </a:bodyPr>
          <a:lstStyle/>
          <a:p>
            <a:r>
              <a:rPr lang="en-US" b="1" dirty="0"/>
              <a:t>Difference between iOS and Android: </a:t>
            </a:r>
          </a:p>
        </p:txBody>
      </p:sp>
    </p:spTree>
    <p:extLst>
      <p:ext uri="{BB962C8B-B14F-4D97-AF65-F5344CB8AC3E}">
        <p14:creationId xmlns:p14="http://schemas.microsoft.com/office/powerpoint/2010/main" val="901651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What is platform in mobile app development?</a:t>
            </a: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A mobile application development platform (MADP) is </a:t>
            </a:r>
            <a:r>
              <a:rPr lang="en-US" b="1" dirty="0">
                <a:latin typeface="Times New Roman" panose="02020603050405020304" pitchFamily="18" charset="0"/>
                <a:cs typeface="Times New Roman" panose="02020603050405020304" pitchFamily="18" charset="0"/>
              </a:rPr>
              <a:t>a type of software that allows a business to rapidly build, test and perhaps deploy mobile apps for smartphones or tablets</a:t>
            </a:r>
            <a:r>
              <a:rPr lang="en-US"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 business can either build its own mobile application development platform or buy one of the many third-party products available on the market.</a:t>
            </a:r>
          </a:p>
        </p:txBody>
      </p:sp>
    </p:spTree>
    <p:extLst>
      <p:ext uri="{BB962C8B-B14F-4D97-AF65-F5344CB8AC3E}">
        <p14:creationId xmlns:p14="http://schemas.microsoft.com/office/powerpoint/2010/main" val="10572064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What are the types of mobile platforms?</a:t>
            </a: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Examples of mobile platforms include </a:t>
            </a:r>
            <a:r>
              <a:rPr lang="en-US" b="1" dirty="0">
                <a:latin typeface="Times New Roman" panose="02020603050405020304" pitchFamily="18" charset="0"/>
                <a:cs typeface="Times New Roman" panose="02020603050405020304" pitchFamily="18" charset="0"/>
              </a:rPr>
              <a:t>Palm, BlackBerry, iPhone, Android and Windows Mobile</a:t>
            </a:r>
            <a:r>
              <a:rPr lang="en-US"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Mobile </a:t>
            </a:r>
            <a:r>
              <a:rPr lang="en-US" dirty="0">
                <a:latin typeface="Times New Roman" panose="02020603050405020304" pitchFamily="18" charset="0"/>
                <a:cs typeface="Times New Roman" panose="02020603050405020304" pitchFamily="18" charset="0"/>
              </a:rPr>
              <a:t>operating systems provide tools that allow application to share data and services.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Examples </a:t>
            </a:r>
            <a:r>
              <a:rPr lang="en-US" dirty="0">
                <a:latin typeface="Times New Roman" panose="02020603050405020304" pitchFamily="18" charset="0"/>
                <a:cs typeface="Times New Roman" panose="02020603050405020304" pitchFamily="18" charset="0"/>
              </a:rPr>
              <a:t>of mobiles OS includes Palm OS, Symbian, Windows Mobile, Mac OS X and Android.</a:t>
            </a:r>
          </a:p>
        </p:txBody>
      </p:sp>
    </p:spTree>
    <p:extLst>
      <p:ext uri="{BB962C8B-B14F-4D97-AF65-F5344CB8AC3E}">
        <p14:creationId xmlns:p14="http://schemas.microsoft.com/office/powerpoint/2010/main" val="30790596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It is a dropped mobile operating system and digital platform developed for smartphones</a:t>
            </a:r>
            <a:r>
              <a:rPr lang="en-US"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It was initially developed for a closed-source operating system for personal digital assistant in 1988 by Symbian Ltd.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It </a:t>
            </a:r>
            <a:r>
              <a:rPr lang="en-US" dirty="0">
                <a:latin typeface="Times New Roman" panose="02020603050405020304" pitchFamily="18" charset="0"/>
                <a:cs typeface="Times New Roman" panose="02020603050405020304" pitchFamily="18" charset="0"/>
              </a:rPr>
              <a:t>was used by many popular brands named as Samsung, Sony Ericsson, Nokia, etc.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OS of Symbian contains two components: </a:t>
            </a:r>
            <a:r>
              <a:rPr lang="en-US" u="sng" dirty="0">
                <a:latin typeface="Times New Roman" panose="02020603050405020304" pitchFamily="18" charset="0"/>
                <a:cs typeface="Times New Roman" panose="02020603050405020304" pitchFamily="18" charset="0"/>
                <a:hlinkClick r:id="rId2"/>
              </a:rPr>
              <a:t>microkernel </a:t>
            </a:r>
            <a:r>
              <a:rPr lang="en-US" dirty="0">
                <a:latin typeface="Times New Roman" panose="02020603050405020304" pitchFamily="18" charset="0"/>
                <a:cs typeface="Times New Roman" panose="02020603050405020304" pitchFamily="18" charset="0"/>
              </a:rPr>
              <a:t>and user interface. The Symbian OS was written in C++ </a:t>
            </a:r>
            <a:r>
              <a:rPr lang="en-US" dirty="0" smtClean="0">
                <a:latin typeface="Times New Roman" panose="02020603050405020304" pitchFamily="18" charset="0"/>
                <a:cs typeface="Times New Roman" panose="02020603050405020304" pitchFamily="18" charset="0"/>
              </a:rPr>
              <a:t>language.</a:t>
            </a:r>
            <a:endParaRPr lang="en-US" dirty="0">
              <a:latin typeface="Times New Roman" panose="02020603050405020304" pitchFamily="18" charset="0"/>
              <a:cs typeface="Times New Roman" panose="02020603050405020304" pitchFamily="18" charset="0"/>
            </a:endParaRPr>
          </a:p>
        </p:txBody>
      </p:sp>
      <p:sp>
        <p:nvSpPr>
          <p:cNvPr id="4" name="Title 3"/>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Symbian</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41863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Various versions of Symbian OS:</a:t>
            </a:r>
          </a:p>
        </p:txBody>
      </p:sp>
      <p:sp>
        <p:nvSpPr>
          <p:cNvPr id="3" name="Content Placeholder 2"/>
          <p:cNvSpPr>
            <a:spLocks noGrp="1"/>
          </p:cNvSpPr>
          <p:nvPr>
            <p:ph idx="1"/>
          </p:nvPr>
        </p:nvSpPr>
        <p:spPr/>
        <p:txBody>
          <a:bodyPr/>
          <a:lstStyle/>
          <a:p>
            <a:endParaRPr lang="en-US" dirty="0"/>
          </a:p>
          <a:p>
            <a:pPr lvl="0"/>
            <a:r>
              <a:rPr lang="en-US" dirty="0">
                <a:latin typeface="Times New Roman" panose="02020603050405020304" pitchFamily="18" charset="0"/>
                <a:cs typeface="Times New Roman" panose="02020603050405020304" pitchFamily="18" charset="0"/>
              </a:rPr>
              <a:t>EPOC32(Electronic Piece of Cheese)</a:t>
            </a:r>
          </a:p>
          <a:p>
            <a:pPr lvl="0"/>
            <a:r>
              <a:rPr lang="en-US" dirty="0">
                <a:latin typeface="Times New Roman" panose="02020603050405020304" pitchFamily="18" charset="0"/>
                <a:cs typeface="Times New Roman" panose="02020603050405020304" pitchFamily="18" charset="0"/>
              </a:rPr>
              <a:t>Symbian OS 6.0 and 6.1</a:t>
            </a:r>
          </a:p>
          <a:p>
            <a:pPr lvl="0"/>
            <a:r>
              <a:rPr lang="en-US" dirty="0">
                <a:latin typeface="Times New Roman" panose="02020603050405020304" pitchFamily="18" charset="0"/>
                <a:cs typeface="Times New Roman" panose="02020603050405020304" pitchFamily="18" charset="0"/>
              </a:rPr>
              <a:t>Symbian OS 6.2</a:t>
            </a:r>
          </a:p>
          <a:p>
            <a:pPr lvl="0"/>
            <a:r>
              <a:rPr lang="en-US" dirty="0">
                <a:latin typeface="Times New Roman" panose="02020603050405020304" pitchFamily="18" charset="0"/>
                <a:cs typeface="Times New Roman" panose="02020603050405020304" pitchFamily="18" charset="0"/>
              </a:rPr>
              <a:t>Symbian OS 7.0</a:t>
            </a:r>
          </a:p>
          <a:p>
            <a:pPr lvl="0"/>
            <a:r>
              <a:rPr lang="en-US" dirty="0">
                <a:latin typeface="Times New Roman" panose="02020603050405020304" pitchFamily="18" charset="0"/>
                <a:cs typeface="Times New Roman" panose="02020603050405020304" pitchFamily="18" charset="0"/>
              </a:rPr>
              <a:t>Symbian OS 7.0</a:t>
            </a:r>
          </a:p>
          <a:p>
            <a:pPr lvl="0"/>
            <a:r>
              <a:rPr lang="en-US" dirty="0">
                <a:latin typeface="Times New Roman" panose="02020603050405020304" pitchFamily="18" charset="0"/>
                <a:cs typeface="Times New Roman" panose="02020603050405020304" pitchFamily="18" charset="0"/>
              </a:rPr>
              <a:t>Symbian OS 8.0</a:t>
            </a:r>
          </a:p>
          <a:p>
            <a:pPr lvl="0"/>
            <a:r>
              <a:rPr lang="en-US" dirty="0">
                <a:latin typeface="Times New Roman" panose="02020603050405020304" pitchFamily="18" charset="0"/>
                <a:cs typeface="Times New Roman" panose="02020603050405020304" pitchFamily="18" charset="0"/>
              </a:rPr>
              <a:t>Symbian OS 9.1</a:t>
            </a:r>
          </a:p>
          <a:p>
            <a:pPr lvl="0"/>
            <a:r>
              <a:rPr lang="en-US" dirty="0">
                <a:latin typeface="Times New Roman" panose="02020603050405020304" pitchFamily="18" charset="0"/>
                <a:cs typeface="Times New Roman" panose="02020603050405020304" pitchFamily="18" charset="0"/>
              </a:rPr>
              <a:t>Symbian OS 9.3</a:t>
            </a:r>
          </a:p>
          <a:p>
            <a:pPr lvl="0"/>
            <a:r>
              <a:rPr lang="en-US" dirty="0">
                <a:latin typeface="Times New Roman" panose="02020603050405020304" pitchFamily="18" charset="0"/>
                <a:cs typeface="Times New Roman" panose="02020603050405020304" pitchFamily="18" charset="0"/>
              </a:rPr>
              <a:t>Symbian OS 9.5</a:t>
            </a:r>
          </a:p>
          <a:p>
            <a:endParaRPr lang="en-US" dirty="0"/>
          </a:p>
        </p:txBody>
      </p:sp>
    </p:spTree>
    <p:extLst>
      <p:ext uri="{BB962C8B-B14F-4D97-AF65-F5344CB8AC3E}">
        <p14:creationId xmlns:p14="http://schemas.microsoft.com/office/powerpoint/2010/main" val="29214232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Features of Symbian OS:</a:t>
            </a:r>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Symbian </a:t>
            </a:r>
            <a:r>
              <a:rPr lang="en-US" dirty="0">
                <a:latin typeface="Times New Roman" panose="02020603050405020304" pitchFamily="18" charset="0"/>
                <a:cs typeface="Times New Roman" panose="02020603050405020304" pitchFamily="18" charset="0"/>
              </a:rPr>
              <a:t>OS contained a browser, messaging, multimedia, communication protocol, mobile telephony, data synchronization, security, application environment, multi-tasking, robustness, flexible. </a:t>
            </a:r>
          </a:p>
          <a:p>
            <a:endParaRPr lang="en-US" dirty="0"/>
          </a:p>
        </p:txBody>
      </p:sp>
    </p:spTree>
    <p:extLst>
      <p:ext uri="{BB962C8B-B14F-4D97-AF65-F5344CB8AC3E}">
        <p14:creationId xmlns:p14="http://schemas.microsoft.com/office/powerpoint/2010/main" val="2056871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of Symbian OS:</a:t>
            </a:r>
            <a:br>
              <a:rPr lang="en-US" dirty="0"/>
            </a:br>
            <a:endParaRPr lang="en-US" dirty="0"/>
          </a:p>
        </p:txBody>
      </p:sp>
      <p:sp>
        <p:nvSpPr>
          <p:cNvPr id="3" name="Content Placeholder 2"/>
          <p:cNvSpPr>
            <a:spLocks noGrp="1"/>
          </p:cNvSpPr>
          <p:nvPr>
            <p:ph idx="1"/>
          </p:nvPr>
        </p:nvSpPr>
        <p:spPr/>
        <p:txBody>
          <a:bodyPr/>
          <a:lstStyle/>
          <a:p>
            <a:pPr lvl="0"/>
            <a:r>
              <a:rPr lang="en-US" dirty="0" smtClean="0"/>
              <a:t>Symbian </a:t>
            </a:r>
            <a:r>
              <a:rPr lang="en-US" dirty="0"/>
              <a:t>OS provides open platform to enable independent technology and software vendors to develop third party app.</a:t>
            </a:r>
          </a:p>
          <a:p>
            <a:pPr lvl="0"/>
            <a:r>
              <a:rPr lang="en-US" dirty="0"/>
              <a:t>Symbian allowed impressive battery life.</a:t>
            </a:r>
          </a:p>
          <a:p>
            <a:pPr lvl="0"/>
            <a:r>
              <a:rPr lang="en-US" dirty="0"/>
              <a:t>Symbian required lower hardware requirements.</a:t>
            </a:r>
          </a:p>
          <a:p>
            <a:endParaRPr lang="en-US" dirty="0"/>
          </a:p>
        </p:txBody>
      </p:sp>
    </p:spTree>
    <p:extLst>
      <p:ext uri="{BB962C8B-B14F-4D97-AF65-F5344CB8AC3E}">
        <p14:creationId xmlns:p14="http://schemas.microsoft.com/office/powerpoint/2010/main" val="33707372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Disadvantages of Symbian OS</a:t>
            </a:r>
          </a:p>
        </p:txBody>
      </p:sp>
      <p:sp>
        <p:nvSpPr>
          <p:cNvPr id="3" name="Content Placeholder 2"/>
          <p:cNvSpPr>
            <a:spLocks noGrp="1"/>
          </p:cNvSpPr>
          <p:nvPr>
            <p:ph idx="1"/>
          </p:nvPr>
        </p:nvSpPr>
        <p:spPr/>
        <p:txBody>
          <a:bodyPr/>
          <a:lstStyle/>
          <a:p>
            <a:endParaRPr lang="en-US" dirty="0"/>
          </a:p>
          <a:p>
            <a:pPr lvl="0"/>
            <a:r>
              <a:rPr lang="en-US" dirty="0"/>
              <a:t>Symbian OS is dependent on Nokia</a:t>
            </a:r>
          </a:p>
          <a:p>
            <a:pPr lvl="0"/>
            <a:r>
              <a:rPr lang="en-US" dirty="0"/>
              <a:t>Major drawback of Symbian </a:t>
            </a:r>
            <a:r>
              <a:rPr lang="en-US" dirty="0" err="1"/>
              <a:t>os</a:t>
            </a:r>
            <a:r>
              <a:rPr lang="en-US" dirty="0"/>
              <a:t> is it provided a late response as compared to </a:t>
            </a:r>
            <a:r>
              <a:rPr lang="en-US" dirty="0" err="1"/>
              <a:t>ios</a:t>
            </a:r>
            <a:r>
              <a:rPr lang="en-US" dirty="0"/>
              <a:t> and Android.</a:t>
            </a:r>
          </a:p>
          <a:p>
            <a:pPr lvl="0"/>
            <a:r>
              <a:rPr lang="en-US" dirty="0"/>
              <a:t>The touch of Symbian use devices are not as smooth as compared to </a:t>
            </a:r>
            <a:r>
              <a:rPr lang="en-US" dirty="0" err="1"/>
              <a:t>ios</a:t>
            </a:r>
            <a:r>
              <a:rPr lang="en-US" dirty="0"/>
              <a:t> and android devices.</a:t>
            </a:r>
          </a:p>
          <a:p>
            <a:endParaRPr lang="en-US" dirty="0"/>
          </a:p>
        </p:txBody>
      </p:sp>
    </p:spTree>
    <p:extLst>
      <p:ext uri="{BB962C8B-B14F-4D97-AF65-F5344CB8AC3E}">
        <p14:creationId xmlns:p14="http://schemas.microsoft.com/office/powerpoint/2010/main" val="3462420079"/>
      </p:ext>
    </p:extLst>
  </p:cSld>
  <p:clrMapOvr>
    <a:masterClrMapping/>
  </p:clrMapOvr>
</p:sld>
</file>

<file path=ppt/theme/theme1.xml><?xml version="1.0" encoding="utf-8"?>
<a:theme xmlns:a="http://schemas.openxmlformats.org/drawingml/2006/main" name="FORMAT_PP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845</TotalTime>
  <Words>2042</Words>
  <Application>Microsoft Office PowerPoint</Application>
  <PresentationFormat>Custom</PresentationFormat>
  <Paragraphs>201</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Cambria</vt:lpstr>
      <vt:lpstr>Times New Roman</vt:lpstr>
      <vt:lpstr>Wingdings</vt:lpstr>
      <vt:lpstr>FORMAT_PPT</vt:lpstr>
      <vt:lpstr>Mobility Landscape, Mobile Platforms, Mobile apps development</vt:lpstr>
      <vt:lpstr>Mobility Landscape</vt:lpstr>
      <vt:lpstr>What is platform in mobile app development?</vt:lpstr>
      <vt:lpstr>What are the types of mobile platforms?</vt:lpstr>
      <vt:lpstr>Symbian </vt:lpstr>
      <vt:lpstr>Various versions of Symbian OS:</vt:lpstr>
      <vt:lpstr>Features of Symbian OS:</vt:lpstr>
      <vt:lpstr>Advantages of Symbian OS: </vt:lpstr>
      <vt:lpstr>Disadvantages of Symbian OS</vt:lpstr>
      <vt:lpstr>Android </vt:lpstr>
      <vt:lpstr>Evolution of Android:</vt:lpstr>
      <vt:lpstr>Various versions of Android are: </vt:lpstr>
      <vt:lpstr>Features Of Android:</vt:lpstr>
      <vt:lpstr>Advantages Of Android:  </vt:lpstr>
      <vt:lpstr>Disadvantages of Android:  </vt:lpstr>
      <vt:lpstr>iOS </vt:lpstr>
      <vt:lpstr>Evolution of iOS:</vt:lpstr>
      <vt:lpstr>Various versions of IOS:</vt:lpstr>
      <vt:lpstr>Features Of iOS:</vt:lpstr>
      <vt:lpstr>Advantages Of iOS:  </vt:lpstr>
      <vt:lpstr>Disadvantages of iOS:  </vt:lpstr>
      <vt:lpstr>Difference between Windows and Android :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hcl</dc:creator>
  <cp:lastModifiedBy>RAHUL KUMAR</cp:lastModifiedBy>
  <cp:revision>31</cp:revision>
  <dcterms:created xsi:type="dcterms:W3CDTF">2021-01-02T06:26:00Z</dcterms:created>
  <dcterms:modified xsi:type="dcterms:W3CDTF">2023-05-31T14:08:18Z</dcterms:modified>
</cp:coreProperties>
</file>