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0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4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3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5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091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255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26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1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827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393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75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7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363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94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25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23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5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76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2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cuchd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6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3" y="2772691"/>
            <a:ext cx="10264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buClr>
                <a:srgbClr val="000000"/>
              </a:buClr>
              <a:buSzPts val="1100"/>
            </a:pPr>
            <a:r>
              <a:rPr lang="en" sz="5400" dirty="0"/>
              <a:t>Layouts</a:t>
            </a:r>
            <a:endParaRPr lang="en-I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059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812" y="1524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Handling clicks in XML &amp; Java</a:t>
            </a:r>
            <a:endParaRPr lang="en-US" sz="4400" dirty="0">
              <a:latin typeface="+mj-lt"/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88BCBCEE-811F-2E4A-9F62-6D65CDD8CD27}"/>
              </a:ext>
            </a:extLst>
          </p:cNvPr>
          <p:cNvSpPr txBox="1">
            <a:spLocks/>
          </p:cNvSpPr>
          <p:nvPr/>
        </p:nvSpPr>
        <p:spPr>
          <a:xfrm>
            <a:off x="1894679" y="1831946"/>
            <a:ext cx="3593064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/>
              <a:t>Attach handler to view in layout: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android:onClick="showToast"</a:t>
            </a:r>
          </a:p>
          <a:p>
            <a:pPr marL="457200" indent="0">
              <a:buFont typeface="Arial" panose="020B0604020202020204" pitchFamily="34" charset="0"/>
              <a:buNone/>
            </a:pPr>
            <a:endParaRPr lang="en-I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615">
            <a:extLst>
              <a:ext uri="{FF2B5EF4-FFF2-40B4-BE49-F238E27FC236}">
                <a16:creationId xmlns:a16="http://schemas.microsoft.com/office/drawing/2014/main" id="{378354FA-30EC-DC40-9C8C-78ECF900102B}"/>
              </a:ext>
            </a:extLst>
          </p:cNvPr>
          <p:cNvSpPr txBox="1">
            <a:spLocks/>
          </p:cNvSpPr>
          <p:nvPr/>
        </p:nvSpPr>
        <p:spPr>
          <a:xfrm>
            <a:off x="6034839" y="1790721"/>
            <a:ext cx="4689840" cy="31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/>
              <a:t>Implement handler in 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public void showToast(View view)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String msg = "Hello Toast!";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Toast toast = Toast.makeText(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      this, msg, duration);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toast.show();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/>
          </a:p>
        </p:txBody>
      </p:sp>
      <p:cxnSp>
        <p:nvCxnSpPr>
          <p:cNvPr id="6" name="Shape 616">
            <a:extLst>
              <a:ext uri="{FF2B5EF4-FFF2-40B4-BE49-F238E27FC236}">
                <a16:creationId xmlns:a16="http://schemas.microsoft.com/office/drawing/2014/main" id="{39BC9610-5C44-1F4A-909E-327B62DEBE50}"/>
              </a:ext>
            </a:extLst>
          </p:cNvPr>
          <p:cNvCxnSpPr/>
          <p:nvPr/>
        </p:nvCxnSpPr>
        <p:spPr>
          <a:xfrm flipH="1">
            <a:off x="5637830" y="1779346"/>
            <a:ext cx="10797" cy="323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321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0012" y="4572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Setting click handlers in Java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342C0-7A52-5949-AF71-6B3E9B5C64CB}"/>
              </a:ext>
            </a:extLst>
          </p:cNvPr>
          <p:cNvSpPr/>
          <p:nvPr/>
        </p:nvSpPr>
        <p:spPr>
          <a:xfrm>
            <a:off x="1196585" y="1356418"/>
            <a:ext cx="6094413" cy="34983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final Button button = (Button)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R.id.button_id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button.setOnClickListener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View.OnClickListener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(View v) {</a:t>
            </a:r>
          </a:p>
          <a:p>
            <a:pPr lvl="0">
              <a:spcBef>
                <a:spcPts val="400"/>
              </a:spcBef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String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= "Hello Toast!";</a:t>
            </a:r>
          </a:p>
          <a:p>
            <a:pPr lvl="0">
              <a:spcBef>
                <a:spcPts val="400"/>
              </a:spcBef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Toast toast =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Toast.makeText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(this,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, duration);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toast.show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lang="en-IN" dirty="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lang="en-IN" dirty="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589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1524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Resources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342C0-7A52-5949-AF71-6B3E9B5C64CB}"/>
              </a:ext>
            </a:extLst>
          </p:cNvPr>
          <p:cNvSpPr/>
          <p:nvPr/>
        </p:nvSpPr>
        <p:spPr>
          <a:xfrm>
            <a:off x="1196585" y="1356418"/>
            <a:ext cx="7945033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28575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Separate static data from code in your layouts.</a:t>
            </a:r>
          </a:p>
          <a:p>
            <a:pPr marL="361950" lvl="0" indent="-28575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Strings, dimensions, images, menu text, </a:t>
            </a:r>
            <a:r>
              <a:rPr lang="en-IN" sz="2800" dirty="0" err="1">
                <a:latin typeface="+mj-lt"/>
              </a:rPr>
              <a:t>colors</a:t>
            </a:r>
            <a:r>
              <a:rPr lang="en-IN" sz="2800" dirty="0">
                <a:latin typeface="+mj-lt"/>
              </a:rPr>
              <a:t>, styles</a:t>
            </a:r>
          </a:p>
          <a:p>
            <a:pPr marL="361950" lvl="0" indent="-28575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Useful for localization</a:t>
            </a:r>
            <a:endParaRPr lang="en-IN" sz="28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26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38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Where are the resources in your project?</a:t>
            </a:r>
            <a:endParaRPr lang="en-US" sz="4400" dirty="0">
              <a:latin typeface="+mj-lt"/>
            </a:endParaRPr>
          </a:p>
        </p:txBody>
      </p:sp>
      <p:pic>
        <p:nvPicPr>
          <p:cNvPr id="4" name="Shape 641">
            <a:extLst>
              <a:ext uri="{FF2B5EF4-FFF2-40B4-BE49-F238E27FC236}">
                <a16:creationId xmlns:a16="http://schemas.microsoft.com/office/drawing/2014/main" id="{2BBA974C-03D4-8C4D-A5A5-CEB5AD593D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837" y="1774264"/>
            <a:ext cx="2902244" cy="36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hape 644">
            <a:extLst>
              <a:ext uri="{FF2B5EF4-FFF2-40B4-BE49-F238E27FC236}">
                <a16:creationId xmlns:a16="http://schemas.microsoft.com/office/drawing/2014/main" id="{E9A09B48-6BAA-FC4E-B3A0-5E9E468AB2FF}"/>
              </a:ext>
            </a:extLst>
          </p:cNvPr>
          <p:cNvCxnSpPr/>
          <p:nvPr/>
        </p:nvCxnSpPr>
        <p:spPr>
          <a:xfrm rot="10800000" flipH="1">
            <a:off x="5520902" y="2605189"/>
            <a:ext cx="1100713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Shape 645">
            <a:extLst>
              <a:ext uri="{FF2B5EF4-FFF2-40B4-BE49-F238E27FC236}">
                <a16:creationId xmlns:a16="http://schemas.microsoft.com/office/drawing/2014/main" id="{9E17D6C8-3A6A-D34A-A7C8-51E6596ABAC4}"/>
              </a:ext>
            </a:extLst>
          </p:cNvPr>
          <p:cNvSpPr txBox="1"/>
          <p:nvPr/>
        </p:nvSpPr>
        <p:spPr>
          <a:xfrm>
            <a:off x="6621565" y="2307664"/>
            <a:ext cx="4284684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resources and resource files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stored in </a:t>
            </a:r>
            <a:r>
              <a:rPr lang="en" sz="2400" b="1"/>
              <a:t>res</a:t>
            </a:r>
            <a:r>
              <a:rPr lang="en" sz="2400"/>
              <a:t> folder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239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24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Refer to resources in code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342C0-7A52-5949-AF71-6B3E9B5C64CB}"/>
              </a:ext>
            </a:extLst>
          </p:cNvPr>
          <p:cNvSpPr/>
          <p:nvPr/>
        </p:nvSpPr>
        <p:spPr>
          <a:xfrm>
            <a:off x="1196585" y="1356418"/>
            <a:ext cx="7945033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4572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sz="2800" dirty="0"/>
              <a:t>Layout: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endParaRPr lang="en-IN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533400" lvl="0" indent="-45720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sz="2800" dirty="0"/>
              <a:t>String: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In Java: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R.string.title</a:t>
            </a:r>
            <a:endParaRPr lang="en-IN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In XML: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android:text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="@string/title"</a:t>
            </a:r>
          </a:p>
        </p:txBody>
      </p:sp>
    </p:spTree>
    <p:extLst>
      <p:ext uri="{BB962C8B-B14F-4D97-AF65-F5344CB8AC3E}">
        <p14:creationId xmlns:p14="http://schemas.microsoft.com/office/powerpoint/2010/main" val="187045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1483" y="158952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Measurements</a:t>
            </a:r>
            <a:endParaRPr lang="en-US" sz="4400" dirty="0">
              <a:latin typeface="+mj-lt"/>
            </a:endParaRPr>
          </a:p>
        </p:txBody>
      </p:sp>
      <p:sp>
        <p:nvSpPr>
          <p:cNvPr id="4" name="Shape 659">
            <a:extLst>
              <a:ext uri="{FF2B5EF4-FFF2-40B4-BE49-F238E27FC236}">
                <a16:creationId xmlns:a16="http://schemas.microsoft.com/office/drawing/2014/main" id="{6213A747-4918-AC47-A6F5-D0E854625C05}"/>
              </a:ext>
            </a:extLst>
          </p:cNvPr>
          <p:cNvSpPr txBox="1">
            <a:spLocks/>
          </p:cNvSpPr>
          <p:nvPr/>
        </p:nvSpPr>
        <p:spPr>
          <a:xfrm>
            <a:off x="961483" y="1477719"/>
            <a:ext cx="85183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0"/>
              </a:spcBef>
              <a:buSzPts val="2400"/>
            </a:pPr>
            <a:r>
              <a:rPr lang="en-IN" dirty="0">
                <a:latin typeface="+mj-lt"/>
              </a:rPr>
              <a:t>Device Independent Pixels (</a:t>
            </a:r>
            <a:r>
              <a:rPr lang="en-IN" dirty="0" err="1">
                <a:latin typeface="+mj-lt"/>
              </a:rPr>
              <a:t>dp</a:t>
            </a:r>
            <a:r>
              <a:rPr lang="en-IN" dirty="0">
                <a:latin typeface="+mj-lt"/>
              </a:rPr>
              <a:t>) - for Views</a:t>
            </a:r>
          </a:p>
          <a:p>
            <a:pPr marL="533400" indent="-457200">
              <a:buSzPts val="2400"/>
            </a:pPr>
            <a:r>
              <a:rPr lang="en-IN" dirty="0">
                <a:latin typeface="+mj-lt"/>
              </a:rPr>
              <a:t>Scale Independent Pixels (</a:t>
            </a:r>
            <a:r>
              <a:rPr lang="en-IN" dirty="0" err="1">
                <a:latin typeface="+mj-lt"/>
              </a:rPr>
              <a:t>sp</a:t>
            </a:r>
            <a:r>
              <a:rPr lang="en-IN" dirty="0">
                <a:latin typeface="+mj-lt"/>
              </a:rPr>
              <a:t>) - for </a:t>
            </a:r>
            <a:r>
              <a:rPr lang="en-IN" dirty="0" smtClean="0">
                <a:latin typeface="+mj-lt"/>
              </a:rPr>
              <a:t>text</a:t>
            </a:r>
            <a:endParaRPr lang="en-IN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75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2849562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 dirty="0"/>
              <a:t> Views, Layouts, and Resources</a:t>
            </a:r>
            <a:endParaRPr dirty="0"/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17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Views, view groups, and view hierarchy</a:t>
            </a:r>
            <a:endParaRPr/>
          </a:p>
          <a:p>
            <a:pPr>
              <a:buChar char="●"/>
            </a:pPr>
            <a:r>
              <a:rPr lang="en"/>
              <a:t>Layouts in XML and Java code</a:t>
            </a:r>
            <a:endParaRPr/>
          </a:p>
          <a:p>
            <a:pPr>
              <a:buChar char="●"/>
            </a:pPr>
            <a:r>
              <a:rPr lang="en"/>
              <a:t>Event Handling</a:t>
            </a:r>
            <a:endParaRPr/>
          </a:p>
          <a:p>
            <a:pPr>
              <a:buChar char="●"/>
            </a:pPr>
            <a:r>
              <a:rPr lang="en"/>
              <a:t>Resources</a:t>
            </a:r>
            <a:endParaRPr/>
          </a:p>
          <a:p>
            <a:pPr>
              <a:buChar char="●"/>
            </a:pPr>
            <a:r>
              <a:rPr lang="en"/>
              <a:t>Screen Measurements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5E8D9-6DED-4AE1-AA62-5F5E8FE40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55" name="Shape 355"/>
          <p:cNvSpPr txBox="1">
            <a:spLocks noGrp="1"/>
          </p:cNvSpPr>
          <p:nvPr>
            <p:ph type="title" idx="4294967295"/>
          </p:nvPr>
        </p:nvSpPr>
        <p:spPr>
          <a:xfrm>
            <a:off x="649288" y="228600"/>
            <a:ext cx="11539537" cy="7635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idx="4294967295"/>
          </p:nvPr>
        </p:nvSpPr>
        <p:spPr>
          <a:xfrm>
            <a:off x="11456988" y="6318250"/>
            <a:ext cx="731837" cy="52546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7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Views</a:t>
            </a:r>
            <a:endParaRPr dirty="0"/>
          </a:p>
        </p:txBody>
      </p:sp>
      <p:sp>
        <p:nvSpPr>
          <p:cNvPr id="363" name="Shape 3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14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63759" y="3429000"/>
            <a:ext cx="6962185" cy="1600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Everything you see is a view</a:t>
            </a:r>
            <a:endParaRPr dirty="0"/>
          </a:p>
        </p:txBody>
      </p:sp>
      <p:sp>
        <p:nvSpPr>
          <p:cNvPr id="370" name="Shape 3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6292850" cy="460057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>
                <a:solidFill>
                  <a:schemeClr val="dk1"/>
                </a:solidFill>
              </a:rPr>
              <a:t>If you look at your mobile device, 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r>
              <a:rPr lang="en">
                <a:solidFill>
                  <a:schemeClr val="dk1"/>
                </a:solidFill>
              </a:rPr>
              <a:t>every user interface element that you see is a </a:t>
            </a:r>
            <a:r>
              <a:rPr lang="en" b="1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313" y="1304332"/>
            <a:ext cx="2717092" cy="486283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Shape 372"/>
          <p:cNvSpPr txBox="1"/>
          <p:nvPr/>
        </p:nvSpPr>
        <p:spPr>
          <a:xfrm>
            <a:off x="10437880" y="3093554"/>
            <a:ext cx="1587187" cy="86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/>
              <a:t>Views</a:t>
            </a:r>
            <a:endParaRPr sz="3199"/>
          </a:p>
        </p:txBody>
      </p:sp>
      <p:cxnSp>
        <p:nvCxnSpPr>
          <p:cNvPr id="373" name="Shape 373"/>
          <p:cNvCxnSpPr>
            <a:stCxn id="372" idx="2"/>
          </p:cNvCxnSpPr>
          <p:nvPr/>
        </p:nvCxnSpPr>
        <p:spPr>
          <a:xfrm flipH="1">
            <a:off x="7919537" y="3960928"/>
            <a:ext cx="3311937" cy="474676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Shape 374"/>
          <p:cNvCxnSpPr>
            <a:stCxn id="372" idx="2"/>
          </p:cNvCxnSpPr>
          <p:nvPr/>
        </p:nvCxnSpPr>
        <p:spPr>
          <a:xfrm flipH="1">
            <a:off x="9932612" y="3960928"/>
            <a:ext cx="1298862" cy="50706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Shape 375"/>
          <p:cNvCxnSpPr>
            <a:stCxn id="372" idx="2"/>
          </p:cNvCxnSpPr>
          <p:nvPr/>
        </p:nvCxnSpPr>
        <p:spPr>
          <a:xfrm flipH="1">
            <a:off x="8672541" y="3960928"/>
            <a:ext cx="2558933" cy="161997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Shape 376"/>
          <p:cNvCxnSpPr>
            <a:stCxn id="372" idx="0"/>
          </p:cNvCxnSpPr>
          <p:nvPr/>
        </p:nvCxnSpPr>
        <p:spPr>
          <a:xfrm rot="10800000">
            <a:off x="7723588" y="2258971"/>
            <a:ext cx="3507886" cy="834583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Shape 377"/>
          <p:cNvCxnSpPr>
            <a:stCxn id="372" idx="0"/>
          </p:cNvCxnSpPr>
          <p:nvPr/>
        </p:nvCxnSpPr>
        <p:spPr>
          <a:xfrm rot="10800000">
            <a:off x="9114425" y="2209784"/>
            <a:ext cx="2117049" cy="88377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Shape 378"/>
          <p:cNvCxnSpPr>
            <a:stCxn id="372" idx="2"/>
          </p:cNvCxnSpPr>
          <p:nvPr/>
        </p:nvCxnSpPr>
        <p:spPr>
          <a:xfrm flipH="1">
            <a:off x="9867029" y="3960928"/>
            <a:ext cx="1364445" cy="127606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Shape 379"/>
          <p:cNvCxnSpPr>
            <a:stCxn id="372" idx="0"/>
          </p:cNvCxnSpPr>
          <p:nvPr/>
        </p:nvCxnSpPr>
        <p:spPr>
          <a:xfrm rot="10800000">
            <a:off x="7887145" y="2651669"/>
            <a:ext cx="3344329" cy="441885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Shape 380"/>
          <p:cNvCxnSpPr>
            <a:stCxn id="372" idx="0"/>
          </p:cNvCxnSpPr>
          <p:nvPr/>
        </p:nvCxnSpPr>
        <p:spPr>
          <a:xfrm flipH="1">
            <a:off x="7854354" y="3093554"/>
            <a:ext cx="3377120" cy="42548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Shape 381"/>
          <p:cNvCxnSpPr>
            <a:stCxn id="372" idx="0"/>
          </p:cNvCxnSpPr>
          <p:nvPr/>
        </p:nvCxnSpPr>
        <p:spPr>
          <a:xfrm rot="10800000">
            <a:off x="8852494" y="2897205"/>
            <a:ext cx="2378980" cy="19634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Shape 382"/>
          <p:cNvCxnSpPr>
            <a:stCxn id="372" idx="0"/>
          </p:cNvCxnSpPr>
          <p:nvPr/>
        </p:nvCxnSpPr>
        <p:spPr>
          <a:xfrm rot="10800000">
            <a:off x="9687076" y="2618878"/>
            <a:ext cx="1544398" cy="474676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Shape 383"/>
          <p:cNvCxnSpPr>
            <a:stCxn id="372" idx="1"/>
          </p:cNvCxnSpPr>
          <p:nvPr/>
        </p:nvCxnSpPr>
        <p:spPr>
          <a:xfrm flipH="1">
            <a:off x="8770715" y="3527241"/>
            <a:ext cx="1667166" cy="187951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Shape 384"/>
          <p:cNvCxnSpPr>
            <a:stCxn id="372" idx="1"/>
          </p:cNvCxnSpPr>
          <p:nvPr/>
        </p:nvCxnSpPr>
        <p:spPr>
          <a:xfrm rot="10800000">
            <a:off x="9539715" y="3518843"/>
            <a:ext cx="898166" cy="839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Shape 385"/>
          <p:cNvCxnSpPr>
            <a:stCxn id="372" idx="2"/>
          </p:cNvCxnSpPr>
          <p:nvPr/>
        </p:nvCxnSpPr>
        <p:spPr>
          <a:xfrm flipH="1">
            <a:off x="8606958" y="3960928"/>
            <a:ext cx="2624516" cy="670625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Shape 386"/>
          <p:cNvCxnSpPr>
            <a:stCxn id="372" idx="2"/>
          </p:cNvCxnSpPr>
          <p:nvPr/>
        </p:nvCxnSpPr>
        <p:spPr>
          <a:xfrm flipH="1">
            <a:off x="7821562" y="3960928"/>
            <a:ext cx="3409912" cy="1407233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Shape 387"/>
          <p:cNvCxnSpPr>
            <a:stCxn id="372" idx="2"/>
          </p:cNvCxnSpPr>
          <p:nvPr/>
        </p:nvCxnSpPr>
        <p:spPr>
          <a:xfrm flipH="1">
            <a:off x="9359961" y="3960928"/>
            <a:ext cx="1871513" cy="142362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9492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2412" y="3810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Layout Views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7"/>
            <a:ext cx="10264871" cy="34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IN" sz="2800" dirty="0">
                <a:latin typeface="+mj-lt"/>
              </a:rPr>
              <a:t>Layouts 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are specific types of view groups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are subclasses of </a:t>
            </a:r>
            <a:r>
              <a:rPr lang="en-IN" sz="2800" dirty="0" smtClean="0">
                <a:latin typeface="+mj-lt"/>
              </a:rPr>
              <a:t>View Group</a:t>
            </a:r>
            <a:endParaRPr lang="en-IN" sz="2800" dirty="0">
              <a:latin typeface="+mj-lt"/>
            </a:endParaRP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contain child views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can be in a row, column, grid, table</a:t>
            </a:r>
            <a:endParaRPr lang="en-IN" sz="2800" dirty="0">
              <a:solidFill>
                <a:schemeClr val="dk1"/>
              </a:solidFill>
              <a:latin typeface="+mj-lt"/>
            </a:endParaRPr>
          </a:p>
          <a:p>
            <a:pPr lvl="0"/>
            <a:endParaRPr lang="en-IN" dirty="0">
              <a:solidFill>
                <a:srgbClr val="4CAF5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IN" dirty="0">
              <a:solidFill>
                <a:srgbClr val="4CAF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548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11356975" cy="7635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What is a view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60057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Views are Android's basic user interface building blocks.</a:t>
            </a:r>
            <a:endParaRPr dirty="0"/>
          </a:p>
          <a:p>
            <a:pPr>
              <a:buChar char="●"/>
            </a:pPr>
            <a:r>
              <a:rPr lang="en" dirty="0"/>
              <a:t>display text (TextView class), edit text (EditText class)</a:t>
            </a:r>
            <a:endParaRPr dirty="0"/>
          </a:p>
          <a:p>
            <a:pPr>
              <a:buChar char="●"/>
            </a:pPr>
            <a:r>
              <a:rPr lang="en" dirty="0"/>
              <a:t>buttons (Button class), menus, other controls</a:t>
            </a:r>
            <a:endParaRPr dirty="0"/>
          </a:p>
          <a:p>
            <a:pPr>
              <a:buChar char="●"/>
            </a:pPr>
            <a:r>
              <a:rPr lang="en" dirty="0"/>
              <a:t>scrollable (ScrollView, RecyclerView)</a:t>
            </a:r>
            <a:endParaRPr dirty="0"/>
          </a:p>
          <a:p>
            <a:pPr>
              <a:buChar char="●"/>
            </a:pPr>
            <a:r>
              <a:rPr lang="en" dirty="0"/>
              <a:t>show images (ImageView)</a:t>
            </a:r>
            <a:endParaRPr dirty="0"/>
          </a:p>
          <a:p>
            <a:pPr>
              <a:buChar char="●"/>
            </a:pPr>
            <a:r>
              <a:rPr lang="en" dirty="0"/>
              <a:t>subclass of View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87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/>
          </p:nvPr>
        </p:nvSpPr>
        <p:spPr>
          <a:xfrm>
            <a:off x="15224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/>
              <a:t>Views have properties</a:t>
            </a: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idx="4294967295"/>
          </p:nvPr>
        </p:nvSpPr>
        <p:spPr>
          <a:xfrm>
            <a:off x="1371440" y="1981200"/>
            <a:ext cx="10664825" cy="3810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Have properties (e.g., color, dimensions, positioning)</a:t>
            </a:r>
            <a:endParaRPr dirty="0"/>
          </a:p>
          <a:p>
            <a:pPr>
              <a:buChar char="●"/>
            </a:pPr>
            <a:r>
              <a:rPr lang="en" dirty="0"/>
              <a:t>May have focus (e.g., selected to receive user input)</a:t>
            </a:r>
            <a:endParaRPr dirty="0"/>
          </a:p>
          <a:p>
            <a:pPr>
              <a:buChar char="●"/>
            </a:pPr>
            <a:r>
              <a:rPr lang="en" dirty="0"/>
              <a:t>May be interactive (respond to user clicks)</a:t>
            </a:r>
            <a:endParaRPr dirty="0"/>
          </a:p>
          <a:p>
            <a:pPr>
              <a:buChar char="●"/>
            </a:pPr>
            <a:r>
              <a:rPr lang="en" dirty="0"/>
              <a:t>May be visible or not</a:t>
            </a:r>
            <a:endParaRPr dirty="0"/>
          </a:p>
          <a:p>
            <a:pPr>
              <a:buChar char="●"/>
            </a:pPr>
            <a:r>
              <a:rPr lang="en" dirty="0"/>
              <a:t>Have relationships to other views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99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ctrTitle"/>
          </p:nvPr>
        </p:nvSpPr>
        <p:spPr>
          <a:xfrm>
            <a:off x="1446212" y="612679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/>
              <a:t>Examples of views</a:t>
            </a:r>
            <a:endParaRPr dirty="0"/>
          </a:p>
        </p:txBody>
      </p:sp>
      <p:sp>
        <p:nvSpPr>
          <p:cNvPr id="407" name="Shape 4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12" y="1965671"/>
            <a:ext cx="5402759" cy="301584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437919" y="2089716"/>
            <a:ext cx="2435766" cy="301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>
                <a:latin typeface="Roboto"/>
                <a:ea typeface="Roboto"/>
                <a:cs typeface="Roboto"/>
                <a:sym typeface="Roboto"/>
              </a:rPr>
              <a:t>Button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EditText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SeekBar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8992024" y="1980911"/>
            <a:ext cx="2964028" cy="318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RadioButton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222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1370012" y="700088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Creating and laying out views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4294967295"/>
          </p:nvPr>
        </p:nvSpPr>
        <p:spPr>
          <a:xfrm>
            <a:off x="0" y="1468438"/>
            <a:ext cx="11356975" cy="4554537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Graphically within Android Studio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XML Files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3199" dirty="0">
                <a:solidFill>
                  <a:schemeClr val="dk1"/>
                </a:solidFill>
              </a:rPr>
              <a:t>Programmatically</a:t>
            </a:r>
            <a:endParaRPr sz="3199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ctrTitle"/>
          </p:nvPr>
        </p:nvSpPr>
        <p:spPr>
          <a:xfrm>
            <a:off x="1370012" y="53498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What is the context?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4294967295"/>
          </p:nvPr>
        </p:nvSpPr>
        <p:spPr>
          <a:xfrm>
            <a:off x="0" y="1425575"/>
            <a:ext cx="11358563" cy="471011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Context is an interface to global information about an application environment</a:t>
            </a:r>
            <a:endParaRPr dirty="0"/>
          </a:p>
          <a:p>
            <a:pPr>
              <a:buChar char="●"/>
            </a:pPr>
            <a:r>
              <a:rPr lang="en" dirty="0"/>
              <a:t>Get the context:</a:t>
            </a:r>
            <a:endParaRPr dirty="0"/>
          </a:p>
          <a:p>
            <a:pPr indent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Context context = getApplicationContext();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har char="●"/>
            </a:pPr>
            <a:r>
              <a:rPr lang="en" dirty="0"/>
              <a:t>An activity is its own context:</a:t>
            </a:r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114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ctrTitle"/>
          </p:nvPr>
        </p:nvSpPr>
        <p:spPr>
          <a:xfrm>
            <a:off x="1293812" y="55403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/>
              <a:t>Custom views</a:t>
            </a:r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71011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Over 100 (!) different types of views available from the Android system, all children of the View class</a:t>
            </a:r>
            <a:endParaRPr dirty="0"/>
          </a:p>
          <a:p>
            <a:pPr>
              <a:buChar char="●"/>
            </a:pPr>
            <a:r>
              <a:rPr lang="en" dirty="0"/>
              <a:t>If necessary, create custom views by subclassing existing views or the View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68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/>
              <a:t>ViewGroup &amp; View Hierarchy</a:t>
            </a: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08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xfrm>
            <a:off x="996474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/>
              <a:t>ViewGroup views</a:t>
            </a:r>
            <a:endParaRPr dirty="0"/>
          </a:p>
        </p:txBody>
      </p:sp>
      <p:sp>
        <p:nvSpPr>
          <p:cNvPr id="483" name="Shape 4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4294967295"/>
          </p:nvPr>
        </p:nvSpPr>
        <p:spPr>
          <a:xfrm>
            <a:off x="608012" y="1676400"/>
            <a:ext cx="10748963" cy="43132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dirty="0"/>
              <a:t>A ViewGroup (parent) is a type of view that can contain other views (children) </a:t>
            </a:r>
            <a:endParaRPr dirty="0"/>
          </a:p>
          <a:p>
            <a:pPr marL="0" indent="0">
              <a:buNone/>
            </a:pPr>
            <a:r>
              <a:rPr lang="en" dirty="0"/>
              <a:t>ViewGroup is the base class for layouts and view containers</a:t>
            </a:r>
            <a:endParaRPr dirty="0"/>
          </a:p>
          <a:p>
            <a:pPr>
              <a:buChar char="●"/>
            </a:pPr>
            <a:r>
              <a:rPr lang="en" dirty="0"/>
              <a:t>ScrollView—scrollable view that contains one child view</a:t>
            </a:r>
            <a:endParaRPr dirty="0"/>
          </a:p>
          <a:p>
            <a:pPr>
              <a:buChar char="●"/>
            </a:pPr>
            <a:r>
              <a:rPr lang="en" dirty="0"/>
              <a:t>LinearLayout—arrange views in horizontal/vertical row</a:t>
            </a:r>
            <a:endParaRPr dirty="0"/>
          </a:p>
          <a:p>
            <a:pPr>
              <a:buChar char="●"/>
            </a:pPr>
            <a:r>
              <a:rPr lang="en" dirty="0"/>
              <a:t>RecyclerView—scrollable "list" of views or view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92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ctrTitle"/>
          </p:nvPr>
        </p:nvSpPr>
        <p:spPr>
          <a:xfrm>
            <a:off x="1531334" y="527189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Hierarchy of view groups and views</a:t>
            </a: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4769091" y="1726144"/>
            <a:ext cx="2087456" cy="763401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ViewGroup</a:t>
            </a:r>
            <a:endParaRPr sz="2399" b="1"/>
          </a:p>
        </p:txBody>
      </p:sp>
      <p:sp>
        <p:nvSpPr>
          <p:cNvPr id="491" name="Shape 491"/>
          <p:cNvSpPr/>
          <p:nvPr/>
        </p:nvSpPr>
        <p:spPr>
          <a:xfrm>
            <a:off x="2551335" y="3002045"/>
            <a:ext cx="2087456" cy="763401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ViewGroup</a:t>
            </a:r>
            <a:endParaRPr sz="2399" b="1"/>
          </a:p>
        </p:txBody>
      </p:sp>
      <p:sp>
        <p:nvSpPr>
          <p:cNvPr id="492" name="Shape 492"/>
          <p:cNvSpPr/>
          <p:nvPr/>
        </p:nvSpPr>
        <p:spPr>
          <a:xfrm>
            <a:off x="5117200" y="3002045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3" name="Shape 493"/>
          <p:cNvSpPr/>
          <p:nvPr/>
        </p:nvSpPr>
        <p:spPr>
          <a:xfrm>
            <a:off x="6914831" y="3002045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4" name="Shape 494"/>
          <p:cNvSpPr/>
          <p:nvPr/>
        </p:nvSpPr>
        <p:spPr>
          <a:xfrm>
            <a:off x="957550" y="4379519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5" name="Shape 495"/>
          <p:cNvSpPr/>
          <p:nvPr/>
        </p:nvSpPr>
        <p:spPr>
          <a:xfrm>
            <a:off x="2551335" y="4379519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6" name="Shape 496"/>
          <p:cNvSpPr/>
          <p:nvPr/>
        </p:nvSpPr>
        <p:spPr>
          <a:xfrm>
            <a:off x="4145120" y="4379519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cxnSp>
        <p:nvCxnSpPr>
          <p:cNvPr id="497" name="Shape 497"/>
          <p:cNvCxnSpPr>
            <a:stCxn id="490" idx="2"/>
            <a:endCxn id="491" idx="0"/>
          </p:cNvCxnSpPr>
          <p:nvPr/>
        </p:nvCxnSpPr>
        <p:spPr>
          <a:xfrm flipH="1">
            <a:off x="3594997" y="2489545"/>
            <a:ext cx="2217822" cy="5126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Shape 498"/>
          <p:cNvCxnSpPr>
            <a:stCxn id="490" idx="2"/>
            <a:endCxn id="492" idx="0"/>
          </p:cNvCxnSpPr>
          <p:nvPr/>
        </p:nvCxnSpPr>
        <p:spPr>
          <a:xfrm>
            <a:off x="5812819" y="2489545"/>
            <a:ext cx="0" cy="5126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>
            <a:stCxn id="490" idx="2"/>
            <a:endCxn id="493" idx="0"/>
          </p:cNvCxnSpPr>
          <p:nvPr/>
        </p:nvCxnSpPr>
        <p:spPr>
          <a:xfrm>
            <a:off x="5812819" y="2489545"/>
            <a:ext cx="1797532" cy="5126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Shape 500"/>
          <p:cNvCxnSpPr>
            <a:stCxn id="491" idx="2"/>
            <a:endCxn id="494" idx="0"/>
          </p:cNvCxnSpPr>
          <p:nvPr/>
        </p:nvCxnSpPr>
        <p:spPr>
          <a:xfrm flipH="1">
            <a:off x="1653169" y="3765446"/>
            <a:ext cx="1941894" cy="6142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Shape 501"/>
          <p:cNvCxnSpPr>
            <a:stCxn id="491" idx="2"/>
            <a:endCxn id="495" idx="0"/>
          </p:cNvCxnSpPr>
          <p:nvPr/>
        </p:nvCxnSpPr>
        <p:spPr>
          <a:xfrm flipH="1">
            <a:off x="3247154" y="3765446"/>
            <a:ext cx="347909" cy="6142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>
            <a:stCxn id="491" idx="2"/>
            <a:endCxn id="496" idx="0"/>
          </p:cNvCxnSpPr>
          <p:nvPr/>
        </p:nvCxnSpPr>
        <p:spPr>
          <a:xfrm>
            <a:off x="3595063" y="3765446"/>
            <a:ext cx="1245676" cy="6142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7339388" y="1791527"/>
            <a:ext cx="4849137" cy="52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Root view is always a view group</a:t>
            </a: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72929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293812" y="48848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View hierarchy and screen layout</a:t>
            </a: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68" y="1563996"/>
            <a:ext cx="8113087" cy="4879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7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0012" y="3810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Common Layout Classes</a:t>
            </a:r>
            <a:endParaRPr lang="en-US" sz="4400" dirty="0">
              <a:latin typeface="+mj-lt"/>
            </a:endParaRPr>
          </a:p>
        </p:txBody>
      </p:sp>
      <p:pic>
        <p:nvPicPr>
          <p:cNvPr id="4" name="Shape 545">
            <a:extLst>
              <a:ext uri="{FF2B5EF4-FFF2-40B4-BE49-F238E27FC236}">
                <a16:creationId xmlns:a16="http://schemas.microsoft.com/office/drawing/2014/main" id="{B5B4C89F-9FCF-4F43-8F6E-6502610F2D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11" y="2579053"/>
            <a:ext cx="1951717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6">
            <a:extLst>
              <a:ext uri="{FF2B5EF4-FFF2-40B4-BE49-F238E27FC236}">
                <a16:creationId xmlns:a16="http://schemas.microsoft.com/office/drawing/2014/main" id="{B989A0A0-4AA1-1347-A83E-7F2B5C7A4E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801" y="2579056"/>
            <a:ext cx="1951717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47">
            <a:extLst>
              <a:ext uri="{FF2B5EF4-FFF2-40B4-BE49-F238E27FC236}">
                <a16:creationId xmlns:a16="http://schemas.microsoft.com/office/drawing/2014/main" id="{8094C19F-4FF0-9E43-BEEB-D1DC0227EB6A}"/>
              </a:ext>
            </a:extLst>
          </p:cNvPr>
          <p:cNvSpPr txBox="1"/>
          <p:nvPr/>
        </p:nvSpPr>
        <p:spPr>
          <a:xfrm>
            <a:off x="1956609" y="4224930"/>
            <a:ext cx="227910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Linear Layout</a:t>
            </a:r>
            <a:endParaRPr sz="2400" dirty="0"/>
          </a:p>
        </p:txBody>
      </p:sp>
      <p:sp>
        <p:nvSpPr>
          <p:cNvPr id="7" name="Shape 548">
            <a:extLst>
              <a:ext uri="{FF2B5EF4-FFF2-40B4-BE49-F238E27FC236}">
                <a16:creationId xmlns:a16="http://schemas.microsoft.com/office/drawing/2014/main" id="{5860AF2B-1B13-A64B-AF8C-A76B84B30753}"/>
              </a:ext>
            </a:extLst>
          </p:cNvPr>
          <p:cNvSpPr txBox="1"/>
          <p:nvPr/>
        </p:nvSpPr>
        <p:spPr>
          <a:xfrm>
            <a:off x="3954102" y="4224930"/>
            <a:ext cx="22791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</a:t>
            </a:r>
            <a:r>
              <a:rPr lang="en" sz="2400" dirty="0" smtClean="0"/>
              <a:t>Relative Layout</a:t>
            </a:r>
            <a:endParaRPr sz="2400" dirty="0"/>
          </a:p>
        </p:txBody>
      </p:sp>
      <p:pic>
        <p:nvPicPr>
          <p:cNvPr id="8" name="Shape 549">
            <a:extLst>
              <a:ext uri="{FF2B5EF4-FFF2-40B4-BE49-F238E27FC236}">
                <a16:creationId xmlns:a16="http://schemas.microsoft.com/office/drawing/2014/main" id="{D4381DB3-1A43-214C-BC32-CF33348BB99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985" y="2579056"/>
            <a:ext cx="1951717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550">
            <a:extLst>
              <a:ext uri="{FF2B5EF4-FFF2-40B4-BE49-F238E27FC236}">
                <a16:creationId xmlns:a16="http://schemas.microsoft.com/office/drawing/2014/main" id="{53689B8F-F1CD-A842-B626-0753E6035F0B}"/>
              </a:ext>
            </a:extLst>
          </p:cNvPr>
          <p:cNvSpPr txBox="1"/>
          <p:nvPr/>
        </p:nvSpPr>
        <p:spPr>
          <a:xfrm>
            <a:off x="6414462" y="4224930"/>
            <a:ext cx="168076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Grid Layout</a:t>
            </a:r>
            <a:endParaRPr sz="2400" dirty="0"/>
          </a:p>
        </p:txBody>
      </p:sp>
      <p:pic>
        <p:nvPicPr>
          <p:cNvPr id="10" name="Shape 551">
            <a:extLst>
              <a:ext uri="{FF2B5EF4-FFF2-40B4-BE49-F238E27FC236}">
                <a16:creationId xmlns:a16="http://schemas.microsoft.com/office/drawing/2014/main" id="{DEEB57D7-1C67-BD43-ADC7-A5BC94247A5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0172" y="2579055"/>
            <a:ext cx="1951717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52">
            <a:extLst>
              <a:ext uri="{FF2B5EF4-FFF2-40B4-BE49-F238E27FC236}">
                <a16:creationId xmlns:a16="http://schemas.microsoft.com/office/drawing/2014/main" id="{5AF88EB2-85B8-814E-8BD5-31413670C6FB}"/>
              </a:ext>
            </a:extLst>
          </p:cNvPr>
          <p:cNvSpPr txBox="1"/>
          <p:nvPr/>
        </p:nvSpPr>
        <p:spPr>
          <a:xfrm>
            <a:off x="8440230" y="4224930"/>
            <a:ext cx="195159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 </a:t>
            </a:r>
            <a:r>
              <a:rPr lang="en" sz="2400" dirty="0" smtClean="0"/>
              <a:t>Table Layout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15957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ctrTitle"/>
          </p:nvPr>
        </p:nvSpPr>
        <p:spPr>
          <a:xfrm>
            <a:off x="1370012" y="56370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View hierarchy in the component tree</a:t>
            </a:r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l="25718" t="21287" r="21415" b="36052"/>
          <a:stretch/>
        </p:blipFill>
        <p:spPr>
          <a:xfrm>
            <a:off x="2269075" y="1350042"/>
            <a:ext cx="8062001" cy="47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2269024" y="1350041"/>
            <a:ext cx="3504687" cy="1532401"/>
          </a:xfrm>
          <a:prstGeom prst="rect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8370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0012" y="4572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Common Layout Classes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376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457200">
              <a:spcBef>
                <a:spcPts val="10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ConstraintLayout</a:t>
            </a:r>
            <a:r>
              <a:rPr lang="en-IN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</a:t>
            </a:r>
            <a:r>
              <a:rPr lang="en-IN" sz="2800" dirty="0">
                <a:latin typeface="+mj-lt"/>
                <a:cs typeface="Times New Roman" pitchFamily="18" charset="0"/>
              </a:rPr>
              <a:t>connect views with constraints 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LinearLayout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horizontal or vertical row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RelativeLayout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child views relative to each other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TableLayout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rows and columns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FrameLayout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shows one child of a stack of children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GridView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- 2D scrollable grid</a:t>
            </a:r>
          </a:p>
          <a:p>
            <a:pPr lvl="0"/>
            <a:endParaRPr lang="en-IN" dirty="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IN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1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1012" y="2286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Layout created in XML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IN" sz="2800" b="1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8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IN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</a:t>
            </a:r>
            <a:r>
              <a:rPr lang="en-IN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8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IN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-IN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IN" sz="2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8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IN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-IN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IN" sz="2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I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lang="en-IN" sz="2800" b="1" dirty="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IN" sz="2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IN" sz="2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IN" sz="2800" b="1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lang="en-IN"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872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24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Layout created in Java Activity code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7"/>
            <a:ext cx="1026487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LinearLayout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= new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LinearLayout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(this);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linearL.setOrientation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LinearLayout.VERTICAL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</a:p>
          <a:p>
            <a:pPr lvl="0">
              <a:spcBef>
                <a:spcPts val="1500"/>
              </a:spcBef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TextView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myText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= new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TextView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(this);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myText.setText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("Display this text!");</a:t>
            </a:r>
          </a:p>
          <a:p>
            <a:pPr lvl="0">
              <a:spcBef>
                <a:spcPts val="1500"/>
              </a:spcBef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linearL.addView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myText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setContentView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  <a:endParaRPr lang="en-IN" sz="2800" dirty="0">
              <a:solidFill>
                <a:schemeClr val="dk1"/>
              </a:solidFill>
              <a:highlight>
                <a:srgbClr val="FFFFFF"/>
              </a:highlight>
              <a:latin typeface="Times New Roman" pitchFamily="18" charset="0"/>
              <a:ea typeface="Consolas"/>
              <a:cs typeface="Times New Roman" pitchFamily="18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448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2286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Setting width and height in Java code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highlight>
                  <a:srgbClr val="FFFFFF"/>
                </a:highlight>
              </a:rPr>
              <a:t>Set the width and height of a view:</a:t>
            </a:r>
            <a:endParaRPr lang="en-IN" sz="2400" dirty="0">
              <a:highlight>
                <a:srgbClr val="FFFFFF"/>
              </a:highlight>
            </a:endParaRPr>
          </a:p>
          <a:p>
            <a:pPr lvl="0"/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LinearLayout.LayoutParams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/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new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Linear.LayoutParams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/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LayoutParams.MATCH_PARENT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b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LayoutParams.WRAP_CONTENT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/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myView.setLayoutParams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IN" sz="28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930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Events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Something that happens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In UI: Click, tap, drag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Device: </a:t>
            </a:r>
            <a:r>
              <a:rPr lang="en-IN" sz="2800" dirty="0" smtClean="0">
                <a:highlight>
                  <a:srgbClr val="FFFFFF"/>
                </a:highlight>
                <a:latin typeface="+mj-lt"/>
              </a:rPr>
              <a:t>Detected Activity </a:t>
            </a:r>
            <a:r>
              <a:rPr lang="en-IN" sz="2800" dirty="0">
                <a:highlight>
                  <a:srgbClr val="FFFFFF"/>
                </a:highlight>
                <a:latin typeface="+mj-lt"/>
              </a:rPr>
              <a:t>such as walking, driving, tilting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Events are "noticed" by the Android system</a:t>
            </a:r>
          </a:p>
          <a:p>
            <a:pPr lvl="0">
              <a:spcBef>
                <a:spcPts val="1000"/>
              </a:spcBef>
            </a:pPr>
            <a:endParaRPr lang="en-IN" sz="2800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3810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Event Handlers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Methods that do something in response to a click 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A method, called an </a:t>
            </a:r>
            <a:r>
              <a:rPr lang="en-IN" sz="2800" b="1" dirty="0">
                <a:highlight>
                  <a:srgbClr val="FFFFFF"/>
                </a:highlight>
                <a:latin typeface="+mj-lt"/>
              </a:rPr>
              <a:t>event handler</a:t>
            </a:r>
            <a:r>
              <a:rPr lang="en-IN" sz="2800" dirty="0">
                <a:highlight>
                  <a:srgbClr val="FFFFFF"/>
                </a:highlight>
                <a:latin typeface="+mj-lt"/>
              </a:rPr>
              <a:t>, is triggered by a specific event and does something in response to the event</a:t>
            </a:r>
          </a:p>
          <a:p>
            <a:pPr lvl="0">
              <a:spcBef>
                <a:spcPts val="1000"/>
              </a:spcBef>
            </a:pPr>
            <a:endParaRPr lang="en-IN" sz="2800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302222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782</Words>
  <Application>Microsoft Office PowerPoint</Application>
  <PresentationFormat>Custom</PresentationFormat>
  <Paragraphs>186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Roboto</vt:lpstr>
      <vt:lpstr>Times New Roman</vt:lpstr>
      <vt:lpstr>Wingdings</vt:lpstr>
      <vt:lpstr>FORMAT_PPT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Views, Layouts, and Resources</vt:lpstr>
      <vt:lpstr>Contents</vt:lpstr>
      <vt:lpstr>Views</vt:lpstr>
      <vt:lpstr>Everything you see is a view</vt:lpstr>
      <vt:lpstr>What is a view</vt:lpstr>
      <vt:lpstr>Views have properties</vt:lpstr>
      <vt:lpstr>Examples of views</vt:lpstr>
      <vt:lpstr>Creating and laying out views</vt:lpstr>
      <vt:lpstr>What is the context? </vt:lpstr>
      <vt:lpstr>Custom views</vt:lpstr>
      <vt:lpstr>ViewGroup &amp; View Hierarchy</vt:lpstr>
      <vt:lpstr>ViewGroup views</vt:lpstr>
      <vt:lpstr>Hierarchy of view groups and views</vt:lpstr>
      <vt:lpstr>View hierarchy and screen layout</vt:lpstr>
      <vt:lpstr>View hierarchy in the component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RAHUL KUMAR</cp:lastModifiedBy>
  <cp:revision>18</cp:revision>
  <dcterms:created xsi:type="dcterms:W3CDTF">2021-01-02T06:26:00Z</dcterms:created>
  <dcterms:modified xsi:type="dcterms:W3CDTF">2023-05-31T14:17:13Z</dcterms:modified>
</cp:coreProperties>
</file>