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8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2" r:id="rId10"/>
    <p:sldId id="273" r:id="rId11"/>
    <p:sldId id="274" r:id="rId12"/>
    <p:sldId id="275" r:id="rId13"/>
    <p:sldId id="290" r:id="rId14"/>
    <p:sldId id="291" r:id="rId15"/>
    <p:sldId id="292" r:id="rId16"/>
    <p:sldId id="293" r:id="rId17"/>
    <p:sldId id="304" r:id="rId18"/>
    <p:sldId id="305" r:id="rId19"/>
    <p:sldId id="306" r:id="rId20"/>
    <p:sldId id="307" r:id="rId21"/>
    <p:sldId id="308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466" y="53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203CD-06F1-4AAE-99B4-98AB14932AB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15289-16C7-4B75-A914-702E2746B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660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7647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657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331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9823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749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2750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316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655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5344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1516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163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0413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4630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9696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7876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3723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591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2747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1823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1093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685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823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3429000"/>
            <a:ext cx="10360501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09BDC08-60F1-4F55-8D07-82CB20413114}" type="datetimeFigureOut">
              <a:rPr lang="en-US"/>
              <a:pPr>
                <a:defRPr/>
              </a:pPr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B967E-0E2F-4C98-9E09-E7D2D0321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5B184EA-2F31-4789-BD55-7FB28CBDC7E2}" type="datetimeFigureOut">
              <a:rPr lang="en-US"/>
              <a:pPr>
                <a:defRPr/>
              </a:pPr>
              <a:t>5/31/2023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295FE-1EC8-446A-9B31-C60776D27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28" y="88902"/>
            <a:ext cx="10356269" cy="11398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7"/>
            <a:ext cx="1036050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75908-D241-4D5B-B573-55F96F624A2D}" type="datetimeFigureOut">
              <a:rPr lang="en-US"/>
              <a:pPr>
                <a:defRPr/>
              </a:pPr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DBA54-E458-4905-8D1B-8EB2FD3A8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rgbClr val="FFFFFF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-14929" y="-50433"/>
            <a:ext cx="12203621" cy="13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15492" y="227760"/>
            <a:ext cx="11357841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15492" y="1435033"/>
            <a:ext cx="11357841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448" lvl="0" indent="-507873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1218895" lvl="1" indent="-474015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000"/>
              <a:buAutoNum type="alphaLcPeriod"/>
              <a:defRPr sz="2666"/>
            </a:lvl2pPr>
            <a:lvl3pPr marL="1828343" lvl="2" indent="-42322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2437790" lvl="3" indent="-423228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3047238" lvl="4" indent="-423228"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3656686" lvl="5" indent="-423228">
              <a:spcBef>
                <a:spcPts val="2133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4266133" lvl="6" indent="-423228">
              <a:spcBef>
                <a:spcPts val="2133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4875581" lvl="7" indent="-423228"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5485028" lvl="8" indent="-423228">
              <a:spcBef>
                <a:spcPts val="2133"/>
              </a:spcBef>
              <a:spcAft>
                <a:spcPts val="2133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93669" y="6319223"/>
            <a:ext cx="731409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264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456" y="1066800"/>
            <a:ext cx="10563648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1752600"/>
            <a:ext cx="10665222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739178" y="87314"/>
            <a:ext cx="6236964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and Communication Engineering (CCE)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5735" y="1447800"/>
            <a:ext cx="10969943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422030" y="609600"/>
            <a:ext cx="10563648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859794" y="1371600"/>
            <a:ext cx="802431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04721" y="1371600"/>
            <a:ext cx="34535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5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AD50ECB-6F88-468B-8F10-526DFCCAEFEE}" type="datetimeFigureOut">
              <a:rPr lang="en-US"/>
              <a:pPr>
                <a:defRPr/>
              </a:pPr>
              <a:t>5/31/2023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6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9ED4B-B21B-457F-A66E-40BBD26D3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012155" y="2"/>
            <a:ext cx="6098080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  <a:cs typeface="+mn-cs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 Engineering (CCE)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12588" y="1524000"/>
            <a:ext cx="11071516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422029" y="533400"/>
            <a:ext cx="10462075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98D29AE-4230-498A-B399-4C45C9DBACD9}" type="datetimeFigureOut">
              <a:rPr lang="en-US"/>
              <a:pPr>
                <a:defRPr/>
              </a:pPr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D7641-252C-4F4B-ADC5-01912FAF1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39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3" y="273052"/>
            <a:ext cx="681389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D5A3A0A-6DE5-46F1-8BC9-41290AF195DA}" type="datetimeFigureOut">
              <a:rPr lang="en-US"/>
              <a:pPr>
                <a:defRPr/>
              </a:pPr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99CA0-F1B9-4A57-8E7E-6744A3A80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9"/>
            <a:ext cx="731329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5887648-C23F-4E66-955F-0B5248AAF333}" type="datetimeFigureOut">
              <a:rPr lang="en-US"/>
              <a:pPr>
                <a:defRPr/>
              </a:pPr>
              <a:t>5/31/2023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CF5E1-9B7D-454E-87A3-DD7A545767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94" y="1371600"/>
            <a:ext cx="10969943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294" y="2209800"/>
            <a:ext cx="10969943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0C1F418-AD1C-40AA-AFE3-A331B116E59B}" type="datetimeFigureOut">
              <a:rPr lang="en-US"/>
              <a:pPr>
                <a:defRPr/>
              </a:pPr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48BC2-8286-4506-8698-EB3180A262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://www.cuchd.in/" TargetMode="Externa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4766" y="6492877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2F6201-A602-4F55-9213-65940EB51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950"/>
            <a:ext cx="12188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alibri" pitchFamily="34" charset="0"/>
                <a:cs typeface="+mn-cs"/>
              </a:rPr>
              <a:t>University Institute of Engineering (</a:t>
            </a:r>
            <a:r>
              <a:rPr lang="en-US" sz="2000" b="1" dirty="0" err="1">
                <a:latin typeface="Calibri" pitchFamily="34" charset="0"/>
                <a:cs typeface="+mn-cs"/>
              </a:rPr>
              <a:t>UIE</a:t>
            </a:r>
            <a:r>
              <a:rPr lang="en-US" sz="2000" b="1" dirty="0">
                <a:latin typeface="Calibri" pitchFamily="34" charset="0"/>
                <a:cs typeface="+mn-cs"/>
              </a:rPr>
              <a:t>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12188825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4" descr="https://encrypted-tbn3.gstatic.com/images?q=tbn:ANd9GcTyg3Gq4WoxkxO75aZWNEjYFvavmMfWdiMvs57jpDF8YRR3yCybqQ">
            <a:hlinkClick r:id="rId15"/>
          </p:cNvPr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03149" y="152400"/>
            <a:ext cx="102420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30480" y="6326875"/>
            <a:ext cx="12161520" cy="607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hlinkClick r:id="rId17"/>
              </a:rPr>
              <a:t>www.cuchd.in</a:t>
            </a:r>
            <a:r>
              <a:rPr lang="en-US" b="1" dirty="0">
                <a:solidFill>
                  <a:schemeClr val="bg1"/>
                </a:solidFill>
              </a:rPr>
              <a:t>                                                       Computer Science and Engineering Department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components/fundamentals.html#Component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ctrTitle"/>
          </p:nvPr>
        </p:nvSpPr>
        <p:spPr>
          <a:xfrm>
            <a:off x="415492" y="2499970"/>
            <a:ext cx="11357841" cy="1071321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dirty="0"/>
              <a:t> Activities</a:t>
            </a:r>
            <a:endParaRPr dirty="0"/>
          </a:p>
        </p:txBody>
      </p:sp>
      <p:sp>
        <p:nvSpPr>
          <p:cNvPr id="282" name="Shape 282"/>
          <p:cNvSpPr txBox="1">
            <a:spLocks noGrp="1"/>
          </p:cNvSpPr>
          <p:nvPr>
            <p:ph type="sldNum" idx="12"/>
          </p:nvPr>
        </p:nvSpPr>
        <p:spPr>
          <a:xfrm>
            <a:off x="11293669" y="6318470"/>
            <a:ext cx="731409" cy="524663"/>
          </a:xfrm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ctrTitle"/>
          </p:nvPr>
        </p:nvSpPr>
        <p:spPr>
          <a:xfrm>
            <a:off x="1286668" y="470543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01" name="Shape 40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402" name="Shape 402"/>
          <p:cNvSpPr txBox="1">
            <a:spLocks noGrp="1"/>
          </p:cNvSpPr>
          <p:nvPr>
            <p:ph type="body" idx="4294967295"/>
          </p:nvPr>
        </p:nvSpPr>
        <p:spPr>
          <a:xfrm>
            <a:off x="560388" y="1422400"/>
            <a:ext cx="11628437" cy="21923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dirty="0"/>
              <a:t>An intent is a description of an operation to be performed. </a:t>
            </a:r>
            <a:endParaRPr dirty="0"/>
          </a:p>
          <a:p>
            <a:pPr marL="0" indent="0">
              <a:buNone/>
            </a:pPr>
            <a:r>
              <a:rPr lang="en" dirty="0"/>
              <a:t>An Intent is an object used to request an action from another app</a:t>
            </a:r>
            <a:r>
              <a:rPr lang="en" u="sng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en" dirty="0"/>
              <a:t>component via the Android system.  </a:t>
            </a:r>
            <a:endParaRPr dirty="0"/>
          </a:p>
        </p:txBody>
      </p:sp>
      <p:sp>
        <p:nvSpPr>
          <p:cNvPr id="403" name="Shape 403"/>
          <p:cNvSpPr/>
          <p:nvPr/>
        </p:nvSpPr>
        <p:spPr>
          <a:xfrm>
            <a:off x="3095276" y="4191740"/>
            <a:ext cx="2518944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/>
              <a:t>App component</a:t>
            </a:r>
            <a:endParaRPr sz="2399"/>
          </a:p>
        </p:txBody>
      </p:sp>
      <p:sp>
        <p:nvSpPr>
          <p:cNvPr id="404" name="Shape 404"/>
          <p:cNvSpPr/>
          <p:nvPr/>
        </p:nvSpPr>
        <p:spPr>
          <a:xfrm>
            <a:off x="452014" y="4191735"/>
            <a:ext cx="1851518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/>
              <a:t>Originator</a:t>
            </a:r>
            <a:endParaRPr sz="2399"/>
          </a:p>
        </p:txBody>
      </p:sp>
      <p:sp>
        <p:nvSpPr>
          <p:cNvPr id="405" name="Shape 405"/>
          <p:cNvSpPr/>
          <p:nvPr/>
        </p:nvSpPr>
        <p:spPr>
          <a:xfrm>
            <a:off x="1246975" y="4767319"/>
            <a:ext cx="504835" cy="862342"/>
          </a:xfrm>
          <a:custGeom>
            <a:avLst/>
            <a:gdLst/>
            <a:ahLst/>
            <a:cxnLst/>
            <a:rect l="0" t="0" r="0" b="0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6" name="Shape 406"/>
          <p:cNvSpPr txBox="1"/>
          <p:nvPr/>
        </p:nvSpPr>
        <p:spPr>
          <a:xfrm>
            <a:off x="784329" y="4788813"/>
            <a:ext cx="1377641" cy="41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/>
              <a:t>Intent</a:t>
            </a:r>
            <a:endParaRPr sz="2399"/>
          </a:p>
        </p:txBody>
      </p:sp>
      <p:sp>
        <p:nvSpPr>
          <p:cNvPr id="407" name="Shape 407"/>
          <p:cNvSpPr/>
          <p:nvPr/>
        </p:nvSpPr>
        <p:spPr>
          <a:xfrm>
            <a:off x="2703962" y="4778216"/>
            <a:ext cx="956851" cy="848079"/>
          </a:xfrm>
          <a:custGeom>
            <a:avLst/>
            <a:gdLst/>
            <a:ahLst/>
            <a:cxnLst/>
            <a:rect l="0" t="0" r="0" b="0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8" name="Shape 408"/>
          <p:cNvSpPr txBox="1"/>
          <p:nvPr/>
        </p:nvSpPr>
        <p:spPr>
          <a:xfrm>
            <a:off x="3049939" y="4788813"/>
            <a:ext cx="1488012" cy="41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/>
              <a:t>Action</a:t>
            </a:r>
            <a:endParaRPr sz="2399"/>
          </a:p>
        </p:txBody>
      </p:sp>
      <p:sp>
        <p:nvSpPr>
          <p:cNvPr id="409" name="Shape 409"/>
          <p:cNvSpPr/>
          <p:nvPr/>
        </p:nvSpPr>
        <p:spPr>
          <a:xfrm>
            <a:off x="1742479" y="5337903"/>
            <a:ext cx="1352848" cy="710215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/>
              <a:t>Android System</a:t>
            </a:r>
            <a:endParaRPr sz="2399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ctrTitle"/>
          </p:nvPr>
        </p:nvSpPr>
        <p:spPr>
          <a:xfrm>
            <a:off x="1267936" y="464502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What can intents do?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15" name="Shape 4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416" name="Shape 416"/>
          <p:cNvSpPr txBox="1">
            <a:spLocks noGrp="1"/>
          </p:cNvSpPr>
          <p:nvPr>
            <p:ph type="body" idx="4294967295"/>
          </p:nvPr>
        </p:nvSpPr>
        <p:spPr>
          <a:xfrm>
            <a:off x="560388" y="1219200"/>
            <a:ext cx="11628437" cy="490220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Start activities</a:t>
            </a:r>
            <a:endParaRPr dirty="0"/>
          </a:p>
          <a:p>
            <a:pPr lvl="1">
              <a:buChar char="○"/>
            </a:pPr>
            <a:r>
              <a:rPr lang="en" dirty="0"/>
              <a:t>A button click starts a new activity for text entry</a:t>
            </a:r>
            <a:endParaRPr dirty="0"/>
          </a:p>
          <a:p>
            <a:pPr lvl="1">
              <a:buChar char="○"/>
            </a:pPr>
            <a:r>
              <a:rPr lang="en" dirty="0"/>
              <a:t>Clicking Share opens an app that allows you to post a photo</a:t>
            </a:r>
            <a:endParaRPr dirty="0"/>
          </a:p>
          <a:p>
            <a:pPr>
              <a:buChar char="●"/>
            </a:pPr>
            <a:r>
              <a:rPr lang="en" dirty="0"/>
              <a:t>Start services</a:t>
            </a:r>
            <a:endParaRPr dirty="0"/>
          </a:p>
          <a:p>
            <a:pPr lvl="1">
              <a:buChar char="○"/>
            </a:pPr>
            <a:r>
              <a:rPr lang="en" dirty="0"/>
              <a:t>Initiate downloading a file in the background</a:t>
            </a:r>
            <a:endParaRPr dirty="0"/>
          </a:p>
          <a:p>
            <a:pPr>
              <a:buChar char="●"/>
            </a:pPr>
            <a:r>
              <a:rPr lang="en" dirty="0"/>
              <a:t>Deliver broadcasts</a:t>
            </a:r>
            <a:endParaRPr dirty="0"/>
          </a:p>
          <a:p>
            <a:pPr lvl="1">
              <a:buChar char="○"/>
            </a:pPr>
            <a:r>
              <a:rPr lang="en" dirty="0"/>
              <a:t>The system informs everybody that the phone is now charging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ctrTitle"/>
          </p:nvPr>
        </p:nvSpPr>
        <p:spPr>
          <a:xfrm>
            <a:off x="1267936" y="481012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Explicit and implicit intents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22" name="Shape 4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body" idx="4294967295"/>
          </p:nvPr>
        </p:nvSpPr>
        <p:spPr>
          <a:xfrm>
            <a:off x="560388" y="1219200"/>
            <a:ext cx="11628437" cy="486410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Explicit Intent </a:t>
            </a:r>
            <a:endParaRPr b="1" dirty="0"/>
          </a:p>
          <a:p>
            <a:pPr>
              <a:buChar char="●"/>
            </a:pPr>
            <a:r>
              <a:rPr lang="en" dirty="0"/>
              <a:t>Starts a specific activity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Request tea with milk delivered by Nikita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Main activity starts the ViewShoppingCart activity</a:t>
            </a:r>
            <a:endParaRPr dirty="0"/>
          </a:p>
          <a:p>
            <a:pPr marL="0" indent="0">
              <a:buNone/>
            </a:pPr>
            <a:r>
              <a:rPr lang="en" b="1" dirty="0"/>
              <a:t>Implicit Intent </a:t>
            </a:r>
            <a:endParaRPr b="1" dirty="0"/>
          </a:p>
          <a:p>
            <a:pPr>
              <a:buChar char="●"/>
            </a:pPr>
            <a:r>
              <a:rPr lang="en" dirty="0"/>
              <a:t>Asks system to find an activity that can handle this request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Find an open store that sells green tea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Clicking Share opens a chooser with a list of apps 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ctrTitle"/>
          </p:nvPr>
        </p:nvSpPr>
        <p:spPr>
          <a:xfrm>
            <a:off x="1336990" y="441364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How Activities Run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57" name="Shape 45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456" name="Shape 456"/>
          <p:cNvSpPr txBox="1">
            <a:spLocks noGrp="1"/>
          </p:cNvSpPr>
          <p:nvPr>
            <p:ph type="body" idx="4294967295"/>
          </p:nvPr>
        </p:nvSpPr>
        <p:spPr>
          <a:xfrm>
            <a:off x="0" y="1273175"/>
            <a:ext cx="11750675" cy="1731963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/>
              <a:t>All activities are managed by the Android runtime</a:t>
            </a:r>
            <a:endParaRPr/>
          </a:p>
          <a:p>
            <a:pPr>
              <a:buChar char="●"/>
            </a:pPr>
            <a:r>
              <a:rPr lang="en"/>
              <a:t>Started by an "intent", a message to the Android runtime to run an activity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3196849" y="3785446"/>
            <a:ext cx="2518944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MainActivity</a:t>
            </a:r>
            <a:br>
              <a:rPr lang="en" sz="1600"/>
            </a:br>
            <a:r>
              <a:rPr lang="en" sz="1600"/>
              <a:t>What do you want to do?</a:t>
            </a:r>
            <a:endParaRPr sz="1600"/>
          </a:p>
        </p:txBody>
      </p:sp>
      <p:sp>
        <p:nvSpPr>
          <p:cNvPr id="459" name="Shape 459"/>
          <p:cNvSpPr/>
          <p:nvPr/>
        </p:nvSpPr>
        <p:spPr>
          <a:xfrm>
            <a:off x="5911593" y="3785440"/>
            <a:ext cx="2656908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FoodListActivity</a:t>
            </a:r>
            <a:br>
              <a:rPr lang="en" sz="1600"/>
            </a:br>
            <a:r>
              <a:rPr lang="en" sz="1600"/>
              <a:t>Choose food items...Next</a:t>
            </a:r>
            <a:endParaRPr sz="1600"/>
          </a:p>
        </p:txBody>
      </p:sp>
      <p:sp>
        <p:nvSpPr>
          <p:cNvPr id="460" name="Shape 460"/>
          <p:cNvSpPr/>
          <p:nvPr/>
        </p:nvSpPr>
        <p:spPr>
          <a:xfrm>
            <a:off x="8764323" y="3785432"/>
            <a:ext cx="2518944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OrderActivity</a:t>
            </a:r>
            <a:br>
              <a:rPr lang="en" sz="1600"/>
            </a:br>
            <a:r>
              <a:rPr lang="en" sz="1600"/>
              <a:t>Place order</a:t>
            </a:r>
            <a:endParaRPr sz="1600"/>
          </a:p>
        </p:txBody>
      </p:sp>
      <p:sp>
        <p:nvSpPr>
          <p:cNvPr id="461" name="Shape 461"/>
          <p:cNvSpPr/>
          <p:nvPr/>
        </p:nvSpPr>
        <p:spPr>
          <a:xfrm>
            <a:off x="553594" y="3785440"/>
            <a:ext cx="1566792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User clicks launcher icon</a:t>
            </a:r>
            <a:endParaRPr sz="1600"/>
          </a:p>
        </p:txBody>
      </p:sp>
      <p:sp>
        <p:nvSpPr>
          <p:cNvPr id="462" name="Shape 462"/>
          <p:cNvSpPr/>
          <p:nvPr/>
        </p:nvSpPr>
        <p:spPr>
          <a:xfrm>
            <a:off x="1844055" y="4931608"/>
            <a:ext cx="961350" cy="569052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Android System</a:t>
            </a:r>
            <a:endParaRPr sz="1600"/>
          </a:p>
        </p:txBody>
      </p:sp>
      <p:sp>
        <p:nvSpPr>
          <p:cNvPr id="463" name="Shape 463"/>
          <p:cNvSpPr/>
          <p:nvPr/>
        </p:nvSpPr>
        <p:spPr>
          <a:xfrm>
            <a:off x="1348549" y="4361025"/>
            <a:ext cx="504835" cy="862342"/>
          </a:xfrm>
          <a:custGeom>
            <a:avLst/>
            <a:gdLst/>
            <a:ahLst/>
            <a:cxnLst/>
            <a:rect l="0" t="0" r="0" b="0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4" name="Shape 464"/>
          <p:cNvSpPr txBox="1"/>
          <p:nvPr/>
        </p:nvSpPr>
        <p:spPr>
          <a:xfrm>
            <a:off x="446183" y="4484092"/>
            <a:ext cx="2089456" cy="41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/>
              <a:t>Intent: Start app </a:t>
            </a:r>
            <a:endParaRPr sz="2399"/>
          </a:p>
        </p:txBody>
      </p:sp>
      <p:sp>
        <p:nvSpPr>
          <p:cNvPr id="465" name="Shape 465"/>
          <p:cNvSpPr/>
          <p:nvPr/>
        </p:nvSpPr>
        <p:spPr>
          <a:xfrm>
            <a:off x="2805536" y="4371922"/>
            <a:ext cx="956851" cy="848079"/>
          </a:xfrm>
          <a:custGeom>
            <a:avLst/>
            <a:gdLst/>
            <a:ahLst/>
            <a:cxnLst/>
            <a:rect l="0" t="0" r="0" b="0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6" name="Shape 466"/>
          <p:cNvSpPr txBox="1"/>
          <p:nvPr/>
        </p:nvSpPr>
        <p:spPr>
          <a:xfrm>
            <a:off x="2846791" y="4487808"/>
            <a:ext cx="1488012" cy="41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/>
              <a:t>Start main activity</a:t>
            </a:r>
            <a:endParaRPr sz="2399"/>
          </a:p>
        </p:txBody>
      </p:sp>
      <p:sp>
        <p:nvSpPr>
          <p:cNvPr id="467" name="Shape 467"/>
          <p:cNvSpPr/>
          <p:nvPr/>
        </p:nvSpPr>
        <p:spPr>
          <a:xfrm>
            <a:off x="5195982" y="4931608"/>
            <a:ext cx="961350" cy="569052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Android System</a:t>
            </a:r>
            <a:endParaRPr sz="1600"/>
          </a:p>
        </p:txBody>
      </p:sp>
      <p:sp>
        <p:nvSpPr>
          <p:cNvPr id="468" name="Shape 468"/>
          <p:cNvSpPr/>
          <p:nvPr/>
        </p:nvSpPr>
        <p:spPr>
          <a:xfrm>
            <a:off x="4700476" y="4361025"/>
            <a:ext cx="504835" cy="862342"/>
          </a:xfrm>
          <a:custGeom>
            <a:avLst/>
            <a:gdLst/>
            <a:ahLst/>
            <a:cxnLst/>
            <a:rect l="0" t="0" r="0" b="0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9" name="Shape 469"/>
          <p:cNvSpPr/>
          <p:nvPr/>
        </p:nvSpPr>
        <p:spPr>
          <a:xfrm>
            <a:off x="6157463" y="4371922"/>
            <a:ext cx="956851" cy="848079"/>
          </a:xfrm>
          <a:custGeom>
            <a:avLst/>
            <a:gdLst/>
            <a:ahLst/>
            <a:cxnLst/>
            <a:rect l="0" t="0" r="0" b="0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0" name="Shape 470"/>
          <p:cNvSpPr txBox="1"/>
          <p:nvPr/>
        </p:nvSpPr>
        <p:spPr>
          <a:xfrm>
            <a:off x="6129793" y="4484092"/>
            <a:ext cx="1785535" cy="848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/>
              <a:t>Start choose food activity</a:t>
            </a:r>
            <a:endParaRPr sz="2399"/>
          </a:p>
        </p:txBody>
      </p:sp>
      <p:sp>
        <p:nvSpPr>
          <p:cNvPr id="471" name="Shape 471"/>
          <p:cNvSpPr/>
          <p:nvPr/>
        </p:nvSpPr>
        <p:spPr>
          <a:xfrm>
            <a:off x="8344762" y="4931608"/>
            <a:ext cx="961350" cy="569052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Android System</a:t>
            </a:r>
            <a:endParaRPr sz="1600"/>
          </a:p>
        </p:txBody>
      </p:sp>
      <p:sp>
        <p:nvSpPr>
          <p:cNvPr id="472" name="Shape 472"/>
          <p:cNvSpPr/>
          <p:nvPr/>
        </p:nvSpPr>
        <p:spPr>
          <a:xfrm>
            <a:off x="7814115" y="4361025"/>
            <a:ext cx="504835" cy="862342"/>
          </a:xfrm>
          <a:custGeom>
            <a:avLst/>
            <a:gdLst/>
            <a:ahLst/>
            <a:cxnLst/>
            <a:rect l="0" t="0" r="0" b="0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3" name="Shape 473"/>
          <p:cNvSpPr/>
          <p:nvPr/>
        </p:nvSpPr>
        <p:spPr>
          <a:xfrm>
            <a:off x="9306243" y="4371922"/>
            <a:ext cx="956851" cy="848079"/>
          </a:xfrm>
          <a:custGeom>
            <a:avLst/>
            <a:gdLst/>
            <a:ahLst/>
            <a:cxnLst/>
            <a:rect l="0" t="0" r="0" b="0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4" name="Shape 474"/>
          <p:cNvSpPr txBox="1"/>
          <p:nvPr/>
        </p:nvSpPr>
        <p:spPr>
          <a:xfrm>
            <a:off x="9550645" y="4484092"/>
            <a:ext cx="1967088" cy="848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/>
              <a:t>Start finish </a:t>
            </a:r>
            <a:br>
              <a:rPr lang="en" sz="2399"/>
            </a:br>
            <a:r>
              <a:rPr lang="en" sz="2399"/>
              <a:t>order activity</a:t>
            </a:r>
            <a:endParaRPr sz="2399"/>
          </a:p>
        </p:txBody>
      </p:sp>
      <p:sp>
        <p:nvSpPr>
          <p:cNvPr id="475" name="Shape 475"/>
          <p:cNvSpPr txBox="1"/>
          <p:nvPr/>
        </p:nvSpPr>
        <p:spPr>
          <a:xfrm>
            <a:off x="4350046" y="4487824"/>
            <a:ext cx="1566792" cy="41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/>
              <a:t>Intent: Shop</a:t>
            </a:r>
            <a:endParaRPr sz="2399"/>
          </a:p>
        </p:txBody>
      </p:sp>
      <p:sp>
        <p:nvSpPr>
          <p:cNvPr id="476" name="Shape 476"/>
          <p:cNvSpPr txBox="1"/>
          <p:nvPr/>
        </p:nvSpPr>
        <p:spPr>
          <a:xfrm>
            <a:off x="7657653" y="4484059"/>
            <a:ext cx="1689960" cy="41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/>
              <a:t>Intent: order  </a:t>
            </a:r>
            <a:endParaRPr sz="2399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r>
              <a:rPr lang="en"/>
              <a:t>Sending and Receiving Data</a:t>
            </a:r>
            <a:endParaRPr/>
          </a:p>
        </p:txBody>
      </p:sp>
      <p:sp>
        <p:nvSpPr>
          <p:cNvPr id="482" name="Shape 48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ctrTitle"/>
          </p:nvPr>
        </p:nvSpPr>
        <p:spPr>
          <a:xfrm>
            <a:off x="1370012" y="665162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Two types of sending data with intents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89" name="Shape 48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488" name="Shape 488"/>
          <p:cNvSpPr txBox="1">
            <a:spLocks noGrp="1"/>
          </p:cNvSpPr>
          <p:nvPr>
            <p:ph type="body" idx="4294967295"/>
          </p:nvPr>
        </p:nvSpPr>
        <p:spPr>
          <a:xfrm>
            <a:off x="0" y="1638300"/>
            <a:ext cx="11356975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spcBef>
                <a:spcPts val="667"/>
              </a:spcBef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Data—one piece of information whose data location can be represented by an URI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667"/>
              </a:spcBef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667"/>
              </a:spcBef>
              <a:buClr>
                <a:schemeClr val="dk1"/>
              </a:buClr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Extras—one or more pieces of information as a collection of key-value pairs in a 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Bundle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ctrTitle"/>
          </p:nvPr>
        </p:nvSpPr>
        <p:spPr>
          <a:xfrm>
            <a:off x="1293812" y="624681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Sending and retrieving data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96" name="Shape 49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495" name="Shape 495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11356975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spcBef>
                <a:spcPts val="667"/>
              </a:spcBef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In the first (sending) activity:</a:t>
            </a:r>
            <a:endParaRPr>
              <a:solidFill>
                <a:schemeClr val="dk1"/>
              </a:solidFill>
            </a:endParaRPr>
          </a:p>
          <a:p>
            <a:pPr>
              <a:spcBef>
                <a:spcPts val="667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Create the Intent object</a:t>
            </a:r>
            <a:endParaRPr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Put data or extras into that intent</a:t>
            </a:r>
            <a:endParaRPr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Start the new activity with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000"/>
              </a:spcBef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In the second (receiving) activity,: </a:t>
            </a:r>
            <a:endParaRPr>
              <a:solidFill>
                <a:schemeClr val="dk1"/>
              </a:solidFill>
            </a:endParaRPr>
          </a:p>
          <a:p>
            <a:pPr>
              <a:spcBef>
                <a:spcPts val="667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Get the intent object the activity was started with</a:t>
            </a:r>
            <a:endParaRPr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Retrieve the data or extras from the Intent object</a:t>
            </a:r>
            <a:endParaRPr>
              <a:solidFill>
                <a:schemeClr val="dk1"/>
              </a:solidFill>
            </a:endParaRPr>
          </a:p>
          <a:p>
            <a:pPr marL="0" indent="0"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ctrTitle"/>
          </p:nvPr>
        </p:nvSpPr>
        <p:spPr>
          <a:xfrm>
            <a:off x="1366758" y="5334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Activity stack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72" name="Shape 57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571" name="Shape 571"/>
          <p:cNvSpPr txBox="1">
            <a:spLocks noGrp="1"/>
          </p:cNvSpPr>
          <p:nvPr>
            <p:ph type="body" idx="4294967295"/>
          </p:nvPr>
        </p:nvSpPr>
        <p:spPr>
          <a:xfrm>
            <a:off x="0" y="1474788"/>
            <a:ext cx="11750675" cy="4462462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When a new activity is started, the previous activity is stopped and pushed on the activity back stack</a:t>
            </a:r>
            <a:endParaRPr dirty="0"/>
          </a:p>
          <a:p>
            <a:pPr>
              <a:buChar char="●"/>
            </a:pPr>
            <a:r>
              <a:rPr lang="en" dirty="0"/>
              <a:t>Last-in-first-out-stack—when the current activity ends, or the  user presses the Back         button, it is popped from the stack and the previous activity resumes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73" name="Shape 573"/>
          <p:cNvPicPr preferRelativeResize="0"/>
          <p:nvPr/>
        </p:nvPicPr>
        <p:blipFill rotWithShape="1">
          <a:blip r:embed="rId3">
            <a:alphaModFix/>
          </a:blip>
          <a:srcRect l="18187" t="24646" r="74313" b="24421"/>
          <a:stretch/>
        </p:blipFill>
        <p:spPr>
          <a:xfrm>
            <a:off x="3046412" y="3123275"/>
            <a:ext cx="581716" cy="519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/>
        </p:nvSpPr>
        <p:spPr>
          <a:xfrm rot="6853157">
            <a:off x="3257724" y="3670015"/>
            <a:ext cx="237341" cy="565422"/>
          </a:xfrm>
          <a:custGeom>
            <a:avLst/>
            <a:gdLst/>
            <a:ahLst/>
            <a:cxnLst/>
            <a:rect l="0" t="0" r="0" b="0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79" name="Shape 579"/>
          <p:cNvSpPr txBox="1">
            <a:spLocks noGrp="1"/>
          </p:cNvSpPr>
          <p:nvPr>
            <p:ph type="ctrTitle"/>
          </p:nvPr>
        </p:nvSpPr>
        <p:spPr>
          <a:xfrm>
            <a:off x="1323360" y="52347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Activity Stack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80" name="Shape 58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308219" y="4752699"/>
            <a:ext cx="2518944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MainActivity</a:t>
            </a:r>
            <a:br>
              <a:rPr lang="en" sz="1600"/>
            </a:br>
            <a:r>
              <a:rPr lang="en" sz="1600"/>
              <a:t>What do you want to do?</a:t>
            </a:r>
            <a:endParaRPr sz="1600"/>
          </a:p>
        </p:txBody>
      </p:sp>
      <p:sp>
        <p:nvSpPr>
          <p:cNvPr id="582" name="Shape 582"/>
          <p:cNvSpPr/>
          <p:nvPr/>
        </p:nvSpPr>
        <p:spPr>
          <a:xfrm>
            <a:off x="476922" y="4183879"/>
            <a:ext cx="2518944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FoodListActivity</a:t>
            </a:r>
            <a:br>
              <a:rPr lang="en" sz="1600"/>
            </a:br>
            <a:r>
              <a:rPr lang="en" sz="1600"/>
              <a:t>Choose food items</a:t>
            </a:r>
            <a:endParaRPr sz="1600"/>
          </a:p>
        </p:txBody>
      </p:sp>
      <p:sp>
        <p:nvSpPr>
          <p:cNvPr id="583" name="Shape 583"/>
          <p:cNvSpPr/>
          <p:nvPr/>
        </p:nvSpPr>
        <p:spPr>
          <a:xfrm>
            <a:off x="628401" y="3615059"/>
            <a:ext cx="2518944" cy="569052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CartActivity</a:t>
            </a:r>
            <a:br>
              <a:rPr lang="en" sz="1600"/>
            </a:br>
            <a:r>
              <a:rPr lang="en" sz="1600"/>
              <a:t>View shopping cart</a:t>
            </a:r>
            <a:endParaRPr sz="1600"/>
          </a:p>
        </p:txBody>
      </p:sp>
      <p:sp>
        <p:nvSpPr>
          <p:cNvPr id="584" name="Shape 584"/>
          <p:cNvSpPr/>
          <p:nvPr/>
        </p:nvSpPr>
        <p:spPr>
          <a:xfrm>
            <a:off x="3216362" y="4734921"/>
            <a:ext cx="2518944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MainActivity</a:t>
            </a:r>
            <a:br>
              <a:rPr lang="en" sz="1600"/>
            </a:br>
            <a:r>
              <a:rPr lang="en" sz="1600"/>
              <a:t>What do you want to do?</a:t>
            </a:r>
            <a:endParaRPr sz="1600"/>
          </a:p>
        </p:txBody>
      </p:sp>
      <p:sp>
        <p:nvSpPr>
          <p:cNvPr id="585" name="Shape 585"/>
          <p:cNvSpPr/>
          <p:nvPr/>
        </p:nvSpPr>
        <p:spPr>
          <a:xfrm>
            <a:off x="3350505" y="4166100"/>
            <a:ext cx="2518944" cy="569052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FoodListActivity</a:t>
            </a:r>
            <a:br>
              <a:rPr lang="en" sz="1600"/>
            </a:br>
            <a:r>
              <a:rPr lang="en" sz="1600"/>
              <a:t>Choose food items</a:t>
            </a:r>
            <a:endParaRPr sz="1600"/>
          </a:p>
        </p:txBody>
      </p:sp>
      <p:sp>
        <p:nvSpPr>
          <p:cNvPr id="586" name="Shape 586"/>
          <p:cNvSpPr/>
          <p:nvPr/>
        </p:nvSpPr>
        <p:spPr>
          <a:xfrm rot="-1860968">
            <a:off x="3366792" y="2452131"/>
            <a:ext cx="2550961" cy="56209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CartActivity</a:t>
            </a:r>
            <a:br>
              <a:rPr lang="en" sz="1600"/>
            </a:br>
            <a:r>
              <a:rPr lang="en" sz="1600"/>
              <a:t>View shopping cart</a:t>
            </a:r>
            <a:endParaRPr sz="1600"/>
          </a:p>
        </p:txBody>
      </p:sp>
      <p:sp>
        <p:nvSpPr>
          <p:cNvPr id="587" name="Shape 587"/>
          <p:cNvSpPr/>
          <p:nvPr/>
        </p:nvSpPr>
        <p:spPr>
          <a:xfrm>
            <a:off x="6167342" y="4767490"/>
            <a:ext cx="2518944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MainActivity</a:t>
            </a:r>
            <a:br>
              <a:rPr lang="en" sz="1600"/>
            </a:br>
            <a:r>
              <a:rPr lang="en" sz="1600"/>
              <a:t>What do you want to do?</a:t>
            </a:r>
            <a:endParaRPr sz="1600"/>
          </a:p>
        </p:txBody>
      </p:sp>
      <p:sp>
        <p:nvSpPr>
          <p:cNvPr id="588" name="Shape 588"/>
          <p:cNvSpPr/>
          <p:nvPr/>
        </p:nvSpPr>
        <p:spPr>
          <a:xfrm>
            <a:off x="6336044" y="4198670"/>
            <a:ext cx="2518944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FoodListActivity</a:t>
            </a:r>
            <a:br>
              <a:rPr lang="en" sz="1600"/>
            </a:br>
            <a:r>
              <a:rPr lang="en" sz="1600"/>
              <a:t>Choose food items</a:t>
            </a:r>
            <a:endParaRPr sz="1600"/>
          </a:p>
        </p:txBody>
      </p:sp>
      <p:sp>
        <p:nvSpPr>
          <p:cNvPr id="589" name="Shape 589"/>
          <p:cNvSpPr/>
          <p:nvPr/>
        </p:nvSpPr>
        <p:spPr>
          <a:xfrm>
            <a:off x="6487524" y="3629850"/>
            <a:ext cx="2518944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CartActivity</a:t>
            </a:r>
            <a:br>
              <a:rPr lang="en" sz="1600"/>
            </a:br>
            <a:r>
              <a:rPr lang="en" sz="1600"/>
              <a:t>View shopping cart</a:t>
            </a:r>
            <a:endParaRPr sz="1600"/>
          </a:p>
        </p:txBody>
      </p:sp>
      <p:sp>
        <p:nvSpPr>
          <p:cNvPr id="590" name="Shape 590"/>
          <p:cNvSpPr/>
          <p:nvPr/>
        </p:nvSpPr>
        <p:spPr>
          <a:xfrm>
            <a:off x="6618082" y="3061030"/>
            <a:ext cx="2518944" cy="569052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OrderActivity</a:t>
            </a:r>
            <a:br>
              <a:rPr lang="en" sz="1600"/>
            </a:br>
            <a:r>
              <a:rPr lang="en" sz="1600"/>
              <a:t>Place order</a:t>
            </a:r>
            <a:endParaRPr sz="1600"/>
          </a:p>
        </p:txBody>
      </p:sp>
      <p:sp>
        <p:nvSpPr>
          <p:cNvPr id="591" name="Shape 591"/>
          <p:cNvSpPr/>
          <p:nvPr/>
        </p:nvSpPr>
        <p:spPr>
          <a:xfrm>
            <a:off x="9375207" y="4726634"/>
            <a:ext cx="2518944" cy="569052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MainActivity</a:t>
            </a:r>
            <a:br>
              <a:rPr lang="en" sz="1600"/>
            </a:br>
            <a:r>
              <a:rPr lang="en" sz="1600"/>
              <a:t>What do you want to do?</a:t>
            </a:r>
            <a:endParaRPr sz="1600"/>
          </a:p>
        </p:txBody>
      </p:sp>
      <p:sp>
        <p:nvSpPr>
          <p:cNvPr id="592" name="Shape 592"/>
          <p:cNvSpPr/>
          <p:nvPr/>
        </p:nvSpPr>
        <p:spPr>
          <a:xfrm rot="-785650">
            <a:off x="9629145" y="3548604"/>
            <a:ext cx="2518853" cy="56901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FoodListActivity</a:t>
            </a:r>
            <a:br>
              <a:rPr lang="en" sz="1600"/>
            </a:br>
            <a:r>
              <a:rPr lang="en" sz="1600"/>
              <a:t>Choose food items</a:t>
            </a:r>
            <a:endParaRPr sz="1600"/>
          </a:p>
        </p:txBody>
      </p:sp>
      <p:sp>
        <p:nvSpPr>
          <p:cNvPr id="593" name="Shape 593"/>
          <p:cNvSpPr/>
          <p:nvPr/>
        </p:nvSpPr>
        <p:spPr>
          <a:xfrm rot="-1380450">
            <a:off x="9543899" y="2611421"/>
            <a:ext cx="2518971" cy="56909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CartActivity</a:t>
            </a:r>
            <a:br>
              <a:rPr lang="en" sz="1600"/>
            </a:br>
            <a:r>
              <a:rPr lang="en" sz="1600"/>
              <a:t>View shopping cart</a:t>
            </a:r>
            <a:endParaRPr sz="1600"/>
          </a:p>
        </p:txBody>
      </p:sp>
      <p:sp>
        <p:nvSpPr>
          <p:cNvPr id="594" name="Shape 594"/>
          <p:cNvSpPr/>
          <p:nvPr/>
        </p:nvSpPr>
        <p:spPr>
          <a:xfrm rot="-2431520">
            <a:off x="9772518" y="1421835"/>
            <a:ext cx="2518951" cy="5692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OrderActivity</a:t>
            </a:r>
            <a:br>
              <a:rPr lang="en" sz="1600"/>
            </a:br>
            <a:r>
              <a:rPr lang="en" sz="1600"/>
              <a:t>Place order</a:t>
            </a:r>
            <a:endParaRPr sz="1600"/>
          </a:p>
        </p:txBody>
      </p:sp>
      <p:sp>
        <p:nvSpPr>
          <p:cNvPr id="595" name="Shape 595"/>
          <p:cNvSpPr/>
          <p:nvPr/>
        </p:nvSpPr>
        <p:spPr>
          <a:xfrm>
            <a:off x="158029" y="4452268"/>
            <a:ext cx="320383" cy="565419"/>
          </a:xfrm>
          <a:custGeom>
            <a:avLst/>
            <a:gdLst/>
            <a:ahLst/>
            <a:cxnLst/>
            <a:rect l="0" t="0" r="0" b="0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6" name="Shape 596"/>
          <p:cNvSpPr/>
          <p:nvPr/>
        </p:nvSpPr>
        <p:spPr>
          <a:xfrm>
            <a:off x="308223" y="3830163"/>
            <a:ext cx="320383" cy="565419"/>
          </a:xfrm>
          <a:custGeom>
            <a:avLst/>
            <a:gdLst/>
            <a:ahLst/>
            <a:cxnLst/>
            <a:rect l="0" t="0" r="0" b="0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7" name="Shape 597"/>
          <p:cNvSpPr/>
          <p:nvPr/>
        </p:nvSpPr>
        <p:spPr>
          <a:xfrm>
            <a:off x="6308094" y="3270675"/>
            <a:ext cx="320383" cy="565419"/>
          </a:xfrm>
          <a:custGeom>
            <a:avLst/>
            <a:gdLst/>
            <a:ahLst/>
            <a:cxnLst/>
            <a:rect l="0" t="0" r="0" b="0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8" name="Shape 598"/>
          <p:cNvSpPr/>
          <p:nvPr/>
        </p:nvSpPr>
        <p:spPr>
          <a:xfrm>
            <a:off x="5893265" y="3982153"/>
            <a:ext cx="587147" cy="470111"/>
          </a:xfrm>
          <a:custGeom>
            <a:avLst/>
            <a:gdLst/>
            <a:ahLst/>
            <a:cxnLst/>
            <a:rect l="0" t="0" r="0" b="0"/>
            <a:pathLst>
              <a:path w="17619" h="14107" extrusionOk="0">
                <a:moveTo>
                  <a:pt x="0" y="14107"/>
                </a:moveTo>
                <a:cubicBezTo>
                  <a:pt x="5046" y="14107"/>
                  <a:pt x="5984" y="5976"/>
                  <a:pt x="9136" y="2035"/>
                </a:cubicBezTo>
                <a:cubicBezTo>
                  <a:pt x="10948" y="-231"/>
                  <a:pt x="14717" y="77"/>
                  <a:pt x="17619" y="77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9" name="Shape 599"/>
          <p:cNvSpPr/>
          <p:nvPr/>
        </p:nvSpPr>
        <p:spPr>
          <a:xfrm>
            <a:off x="9106557" y="3310598"/>
            <a:ext cx="287858" cy="1728816"/>
          </a:xfrm>
          <a:custGeom>
            <a:avLst/>
            <a:gdLst/>
            <a:ahLst/>
            <a:cxnLst/>
            <a:rect l="0" t="0" r="0" b="0"/>
            <a:pathLst>
              <a:path w="8638" h="51878" extrusionOk="0">
                <a:moveTo>
                  <a:pt x="1134" y="0"/>
                </a:moveTo>
                <a:cubicBezTo>
                  <a:pt x="8920" y="1556"/>
                  <a:pt x="9192" y="15634"/>
                  <a:pt x="6680" y="23166"/>
                </a:cubicBezTo>
                <a:cubicBezTo>
                  <a:pt x="4142" y="30777"/>
                  <a:pt x="-839" y="38371"/>
                  <a:pt x="155" y="46332"/>
                </a:cubicBezTo>
                <a:cubicBezTo>
                  <a:pt x="574" y="49684"/>
                  <a:pt x="5260" y="51878"/>
                  <a:pt x="8638" y="51878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600" name="Shape 600"/>
          <p:cNvGrpSpPr/>
          <p:nvPr/>
        </p:nvGrpSpPr>
        <p:grpSpPr>
          <a:xfrm>
            <a:off x="3925211" y="2266770"/>
            <a:ext cx="989342" cy="1120108"/>
            <a:chOff x="2944675" y="1166450"/>
            <a:chExt cx="742200" cy="840300"/>
          </a:xfrm>
        </p:grpSpPr>
        <p:cxnSp>
          <p:nvCxnSpPr>
            <p:cNvPr id="601" name="Shape 601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Shape 60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3" name="Shape 603"/>
          <p:cNvGrpSpPr/>
          <p:nvPr/>
        </p:nvGrpSpPr>
        <p:grpSpPr>
          <a:xfrm>
            <a:off x="10456472" y="1463422"/>
            <a:ext cx="851528" cy="930586"/>
            <a:chOff x="2944675" y="1166450"/>
            <a:chExt cx="742200" cy="840300"/>
          </a:xfrm>
        </p:grpSpPr>
        <p:cxnSp>
          <p:nvCxnSpPr>
            <p:cNvPr id="604" name="Shape 604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Shape 605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6" name="Shape 606"/>
          <p:cNvGrpSpPr/>
          <p:nvPr/>
        </p:nvGrpSpPr>
        <p:grpSpPr>
          <a:xfrm rot="1475339">
            <a:off x="10470182" y="2384367"/>
            <a:ext cx="850713" cy="882561"/>
            <a:chOff x="2944675" y="1166450"/>
            <a:chExt cx="742200" cy="840300"/>
          </a:xfrm>
        </p:grpSpPr>
        <p:cxnSp>
          <p:nvCxnSpPr>
            <p:cNvPr id="607" name="Shape 607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Shape 608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9" name="Shape 609"/>
          <p:cNvGrpSpPr/>
          <p:nvPr/>
        </p:nvGrpSpPr>
        <p:grpSpPr>
          <a:xfrm rot="1899850">
            <a:off x="10449622" y="3451447"/>
            <a:ext cx="825866" cy="763373"/>
            <a:chOff x="2944675" y="1166450"/>
            <a:chExt cx="742200" cy="840300"/>
          </a:xfrm>
        </p:grpSpPr>
        <p:cxnSp>
          <p:nvCxnSpPr>
            <p:cNvPr id="610" name="Shape 610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Shape 611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2" name="Shape 612"/>
          <p:cNvSpPr txBox="1"/>
          <p:nvPr/>
        </p:nvSpPr>
        <p:spPr>
          <a:xfrm>
            <a:off x="239437" y="1470077"/>
            <a:ext cx="2830463" cy="1349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/>
              <a:t>After viewing shopping cart, user decides to add more items, then places order.</a:t>
            </a:r>
            <a:endParaRPr sz="2399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>
            <a:spLocks noGrp="1"/>
          </p:cNvSpPr>
          <p:nvPr>
            <p:ph type="ctrTitle"/>
          </p:nvPr>
        </p:nvSpPr>
        <p:spPr>
          <a:xfrm>
            <a:off x="1370012" y="398461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Two forms of navigation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19" name="Shape 6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618" name="Shape 618"/>
          <p:cNvSpPr txBox="1">
            <a:spLocks noGrp="1"/>
          </p:cNvSpPr>
          <p:nvPr>
            <p:ph type="body" idx="4294967295"/>
          </p:nvPr>
        </p:nvSpPr>
        <p:spPr>
          <a:xfrm>
            <a:off x="1460500" y="1435100"/>
            <a:ext cx="10728325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spcBef>
                <a:spcPts val="667"/>
              </a:spcBef>
              <a:buNone/>
            </a:pPr>
            <a:r>
              <a:rPr lang="en">
                <a:solidFill>
                  <a:schemeClr val="dk1"/>
                </a:solidFill>
              </a:rPr>
              <a:t>Temporal or back navigation</a:t>
            </a:r>
            <a:endParaRPr>
              <a:solidFill>
                <a:schemeClr val="dk1"/>
              </a:solidFill>
            </a:endParaRPr>
          </a:p>
          <a:p>
            <a:pPr>
              <a:spcBef>
                <a:spcPts val="667"/>
              </a:spcBef>
              <a:buClr>
                <a:schemeClr val="dk1"/>
              </a:buClr>
              <a:buChar char="●"/>
            </a:pPr>
            <a:r>
              <a:rPr lang="en" sz="3199">
                <a:solidFill>
                  <a:schemeClr val="dk1"/>
                </a:solidFill>
              </a:rPr>
              <a:t>provided by the device's back button</a:t>
            </a:r>
            <a:endParaRPr sz="3199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 sz="3199">
                <a:solidFill>
                  <a:schemeClr val="dk1"/>
                </a:solidFill>
              </a:rPr>
              <a:t>controlled by the Android system's back stack</a:t>
            </a: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2666"/>
              </a:spcBef>
              <a:buNone/>
            </a:pPr>
            <a:r>
              <a:rPr lang="en">
                <a:solidFill>
                  <a:schemeClr val="dk1"/>
                </a:solidFill>
              </a:rPr>
              <a:t>Ancestral or up navigation</a:t>
            </a:r>
            <a:endParaRPr>
              <a:solidFill>
                <a:schemeClr val="dk1"/>
              </a:solidFill>
            </a:endParaRPr>
          </a:p>
          <a:p>
            <a:pPr>
              <a:spcBef>
                <a:spcPts val="667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provided by the app's action bar</a:t>
            </a:r>
            <a:endParaRPr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parent-child relationships between activities in the Android manifest</a:t>
            </a:r>
            <a:endParaRPr/>
          </a:p>
        </p:txBody>
      </p:sp>
      <p:pic>
        <p:nvPicPr>
          <p:cNvPr id="620" name="Shape 620"/>
          <p:cNvPicPr preferRelativeResize="0"/>
          <p:nvPr/>
        </p:nvPicPr>
        <p:blipFill rotWithShape="1">
          <a:blip r:embed="rId3">
            <a:alphaModFix/>
          </a:blip>
          <a:srcRect b="9804"/>
          <a:stretch/>
        </p:blipFill>
        <p:spPr>
          <a:xfrm>
            <a:off x="361472" y="3753916"/>
            <a:ext cx="581715" cy="524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Shape 621"/>
          <p:cNvPicPr preferRelativeResize="0"/>
          <p:nvPr/>
        </p:nvPicPr>
        <p:blipFill rotWithShape="1">
          <a:blip r:embed="rId4">
            <a:alphaModFix/>
          </a:blip>
          <a:srcRect l="18187" t="24646" r="74313" b="24421"/>
          <a:stretch/>
        </p:blipFill>
        <p:spPr>
          <a:xfrm>
            <a:off x="361473" y="1654509"/>
            <a:ext cx="581716" cy="519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/>
          </p:nvPr>
        </p:nvSpPr>
        <p:spPr>
          <a:xfrm>
            <a:off x="1293812" y="5334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Contents</a:t>
            </a:r>
            <a:endParaRPr dirty="0"/>
          </a:p>
        </p:txBody>
      </p:sp>
      <p:sp>
        <p:nvSpPr>
          <p:cNvPr id="289" name="Shape 28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11356975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lr>
                <a:srgbClr val="424242"/>
              </a:buClr>
              <a:buFont typeface="Roboto"/>
              <a:buChar char="●"/>
            </a:pPr>
            <a:r>
              <a:rPr lang="en" dirty="0"/>
              <a:t>Activities</a:t>
            </a:r>
            <a:endParaRPr dirty="0"/>
          </a:p>
          <a:p>
            <a:pPr>
              <a:buChar char="●"/>
            </a:pPr>
            <a:r>
              <a:rPr lang="en" dirty="0"/>
              <a:t>Defining an activity </a:t>
            </a:r>
            <a:endParaRPr dirty="0"/>
          </a:p>
          <a:p>
            <a:pPr>
              <a:buChar char="●"/>
            </a:pPr>
            <a:r>
              <a:rPr lang="en" dirty="0"/>
              <a:t>Starting a new activity with an intent</a:t>
            </a:r>
            <a:endParaRPr dirty="0"/>
          </a:p>
          <a:p>
            <a:pPr>
              <a:buChar char="●"/>
            </a:pPr>
            <a:r>
              <a:rPr lang="en" dirty="0"/>
              <a:t>Passing data between activities with extras</a:t>
            </a:r>
            <a:endParaRPr dirty="0"/>
          </a:p>
          <a:p>
            <a:pPr>
              <a:buChar char="●"/>
            </a:pPr>
            <a:r>
              <a:rPr lang="en" dirty="0"/>
              <a:t>Navigating between activities</a:t>
            </a:r>
            <a:endParaRPr dirty="0"/>
          </a:p>
          <a:p>
            <a:pPr marL="0" indent="0">
              <a:buNone/>
            </a:pPr>
            <a:endParaRPr sz="2133" dirty="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ctrTitle"/>
          </p:nvPr>
        </p:nvSpPr>
        <p:spPr>
          <a:xfrm>
            <a:off x="1370012" y="3302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/>
              <a:t>    </a:t>
            </a:r>
            <a:r>
              <a:rPr lang="en" dirty="0">
                <a:solidFill>
                  <a:schemeClr val="tx1"/>
                </a:solidFill>
              </a:rPr>
              <a:t>Back navigation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28" name="Shape 6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627" name="Shape 627"/>
          <p:cNvSpPr txBox="1">
            <a:spLocks noGrp="1"/>
          </p:cNvSpPr>
          <p:nvPr>
            <p:ph type="body" idx="4294967295"/>
          </p:nvPr>
        </p:nvSpPr>
        <p:spPr>
          <a:xfrm>
            <a:off x="0" y="1481138"/>
            <a:ext cx="11356975" cy="4513262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indent="-474015">
              <a:spcBef>
                <a:spcPts val="0"/>
              </a:spcBef>
              <a:buClr>
                <a:schemeClr val="dk1"/>
              </a:buClr>
              <a:buSzPts val="2000"/>
              <a:buChar char="●"/>
            </a:pPr>
            <a:r>
              <a:rPr lang="en" sz="2666" dirty="0">
                <a:solidFill>
                  <a:schemeClr val="dk1"/>
                </a:solidFill>
              </a:rPr>
              <a:t>Back stack preserves history of recently viewed screens</a:t>
            </a:r>
            <a:endParaRPr sz="2666" dirty="0">
              <a:solidFill>
                <a:schemeClr val="dk1"/>
              </a:solidFill>
            </a:endParaRPr>
          </a:p>
          <a:p>
            <a:pPr indent="-474015">
              <a:buClr>
                <a:schemeClr val="dk1"/>
              </a:buClr>
              <a:buSzPts val="2000"/>
              <a:buChar char="●"/>
            </a:pPr>
            <a:r>
              <a:rPr lang="en" sz="2666" dirty="0">
                <a:solidFill>
                  <a:schemeClr val="dk1"/>
                </a:solidFill>
              </a:rPr>
              <a:t>Back stack contains all the activities that have been launched by the user in reverse order </a:t>
            </a:r>
            <a:r>
              <a:rPr lang="en" sz="2666" i="1" dirty="0">
                <a:solidFill>
                  <a:schemeClr val="dk1"/>
                </a:solidFill>
              </a:rPr>
              <a:t>for the current task</a:t>
            </a:r>
            <a:endParaRPr sz="2666" i="1" dirty="0">
              <a:solidFill>
                <a:schemeClr val="dk1"/>
              </a:solidFill>
            </a:endParaRPr>
          </a:p>
          <a:p>
            <a:pPr indent="-474015">
              <a:buClr>
                <a:schemeClr val="dk1"/>
              </a:buClr>
              <a:buSzPts val="2000"/>
              <a:buChar char="●"/>
            </a:pPr>
            <a:r>
              <a:rPr lang="en" sz="2666" dirty="0"/>
              <a:t>Each task has its own back stack</a:t>
            </a:r>
            <a:endParaRPr sz="2666" dirty="0"/>
          </a:p>
          <a:p>
            <a:pPr indent="-474015">
              <a:buSzPts val="2000"/>
              <a:buChar char="●"/>
            </a:pPr>
            <a:r>
              <a:rPr lang="en" sz="2666" dirty="0"/>
              <a:t>Switching between tasks activates that task's back stack</a:t>
            </a:r>
            <a:endParaRPr sz="2666" dirty="0"/>
          </a:p>
          <a:p>
            <a:pPr indent="-474015">
              <a:buSzPts val="2000"/>
              <a:buChar char="●"/>
            </a:pPr>
            <a:r>
              <a:rPr lang="en" sz="2666" dirty="0"/>
              <a:t>Launching an activity from the home screen         starts a new task</a:t>
            </a:r>
            <a:endParaRPr sz="2666" dirty="0"/>
          </a:p>
          <a:p>
            <a:pPr indent="-474015">
              <a:buSzPts val="2000"/>
              <a:buChar char="●"/>
            </a:pPr>
            <a:r>
              <a:rPr lang="en" sz="2666" dirty="0">
                <a:solidFill>
                  <a:schemeClr val="dk1"/>
                </a:solidFill>
              </a:rPr>
              <a:t>Navigate between tasks         with the overview or recent tasks screen</a:t>
            </a:r>
            <a:endParaRPr sz="2666" dirty="0"/>
          </a:p>
          <a:p>
            <a:pPr marL="0" indent="0">
              <a:spcBef>
                <a:spcPts val="667"/>
              </a:spcBef>
              <a:buNone/>
            </a:pPr>
            <a:endParaRPr sz="2399" dirty="0">
              <a:solidFill>
                <a:schemeClr val="dk1"/>
              </a:solidFill>
            </a:endParaRPr>
          </a:p>
          <a:p>
            <a:pPr marL="0" indent="0">
              <a:spcBef>
                <a:spcPts val="667"/>
              </a:spcBef>
              <a:spcAft>
                <a:spcPts val="267"/>
              </a:spcAft>
              <a:buNone/>
            </a:pPr>
            <a:endParaRPr sz="2399" dirty="0">
              <a:solidFill>
                <a:schemeClr val="dk1"/>
              </a:solidFill>
            </a:endParaRPr>
          </a:p>
        </p:txBody>
      </p:sp>
      <p:pic>
        <p:nvPicPr>
          <p:cNvPr id="629" name="Shape 629"/>
          <p:cNvPicPr preferRelativeResize="0"/>
          <p:nvPr/>
        </p:nvPicPr>
        <p:blipFill rotWithShape="1">
          <a:blip r:embed="rId3">
            <a:alphaModFix/>
          </a:blip>
          <a:srcRect l="18187" t="24646" r="74313" b="24421"/>
          <a:stretch/>
        </p:blipFill>
        <p:spPr>
          <a:xfrm>
            <a:off x="1370012" y="603897"/>
            <a:ext cx="581716" cy="519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Shape 630"/>
          <p:cNvPicPr preferRelativeResize="0"/>
          <p:nvPr/>
        </p:nvPicPr>
        <p:blipFill rotWithShape="1">
          <a:blip r:embed="rId3">
            <a:alphaModFix/>
          </a:blip>
          <a:srcRect l="74030" t="23464" r="18469" b="25603"/>
          <a:stretch/>
        </p:blipFill>
        <p:spPr>
          <a:xfrm>
            <a:off x="4037012" y="4471643"/>
            <a:ext cx="581716" cy="519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Shape 631"/>
          <p:cNvPicPr preferRelativeResize="0"/>
          <p:nvPr/>
        </p:nvPicPr>
        <p:blipFill rotWithShape="1">
          <a:blip r:embed="rId3">
            <a:alphaModFix/>
          </a:blip>
          <a:srcRect l="46251" t="23464" r="46248" b="25603"/>
          <a:stretch/>
        </p:blipFill>
        <p:spPr>
          <a:xfrm>
            <a:off x="6932612" y="3962400"/>
            <a:ext cx="581716" cy="519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>
            <a:spLocks noGrp="1"/>
          </p:cNvSpPr>
          <p:nvPr>
            <p:ph type="ctrTitle"/>
          </p:nvPr>
        </p:nvSpPr>
        <p:spPr>
          <a:xfrm>
            <a:off x="1293812" y="51302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/>
              <a:t>    </a:t>
            </a:r>
            <a:r>
              <a:rPr lang="en" dirty="0">
                <a:solidFill>
                  <a:schemeClr val="tx1"/>
                </a:solidFill>
              </a:rPr>
              <a:t>Up navigation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38" name="Shape 6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sp>
        <p:nvSpPr>
          <p:cNvPr id="637" name="Shape 637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11356975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spcBef>
                <a:spcPts val="667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667"/>
              </a:spcBef>
              <a:spcAft>
                <a:spcPts val="267"/>
              </a:spcAft>
              <a:buNone/>
            </a:pPr>
            <a:endParaRPr/>
          </a:p>
        </p:txBody>
      </p:sp>
      <p:sp>
        <p:nvSpPr>
          <p:cNvPr id="639" name="Shape 639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11356975" cy="461645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spcBef>
                <a:spcPts val="667"/>
              </a:spcBef>
              <a:buChar char="●"/>
            </a:pPr>
            <a:r>
              <a:rPr lang="en" dirty="0"/>
              <a:t>Goes to parent of current activity</a:t>
            </a:r>
            <a:endParaRPr dirty="0"/>
          </a:p>
          <a:p>
            <a:pPr>
              <a:buChar char="●"/>
            </a:pPr>
            <a:r>
              <a:rPr lang="en" dirty="0"/>
              <a:t>Define an activity's parent in Android manifest</a:t>
            </a:r>
            <a:endParaRPr dirty="0"/>
          </a:p>
          <a:p>
            <a:pPr>
              <a:buChar char="●"/>
            </a:pPr>
            <a:r>
              <a:rPr lang="en" dirty="0"/>
              <a:t>Set parentActivityName</a:t>
            </a:r>
            <a:endParaRPr dirty="0"/>
          </a:p>
          <a:p>
            <a:pPr indent="0">
              <a:buClr>
                <a:srgbClr val="000000"/>
              </a:buClr>
              <a:buSzPts val="1100"/>
              <a:buNone/>
            </a:pPr>
            <a:r>
              <a:rPr lang="en" sz="2399" dirty="0">
                <a:latin typeface="Consolas"/>
                <a:ea typeface="Consolas"/>
                <a:cs typeface="Consolas"/>
                <a:sym typeface="Consolas"/>
              </a:rPr>
              <a:t>&lt;activity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spcBef>
                <a:spcPts val="267"/>
              </a:spcBef>
              <a:buClr>
                <a:srgbClr val="000000"/>
              </a:buClr>
              <a:buSzPts val="1100"/>
              <a:buNone/>
            </a:pPr>
            <a:r>
              <a:rPr lang="en" sz="2399" dirty="0">
                <a:latin typeface="Consolas"/>
                <a:ea typeface="Consolas"/>
                <a:cs typeface="Consolas"/>
                <a:sym typeface="Consolas"/>
              </a:rPr>
              <a:t>   android:name=".ShowDinnerActivity"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spcBef>
                <a:spcPts val="267"/>
              </a:spcBef>
              <a:buClr>
                <a:srgbClr val="000000"/>
              </a:buClr>
              <a:buSzPts val="1100"/>
              <a:buNone/>
            </a:pPr>
            <a:r>
              <a:rPr lang="en" sz="2399" dirty="0">
                <a:latin typeface="Consolas"/>
                <a:ea typeface="Consolas"/>
                <a:cs typeface="Consolas"/>
                <a:sym typeface="Consolas"/>
              </a:rPr>
              <a:t>   android:</a:t>
            </a:r>
            <a:r>
              <a:rPr lang="en" sz="2399" b="1" dirty="0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r>
              <a:rPr lang="en" sz="2399" dirty="0">
                <a:latin typeface="Consolas"/>
                <a:ea typeface="Consolas"/>
                <a:cs typeface="Consolas"/>
                <a:sym typeface="Consolas"/>
              </a:rPr>
              <a:t>=".MainActivity" &gt;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spcBef>
                <a:spcPts val="267"/>
              </a:spcBef>
              <a:buClr>
                <a:srgbClr val="000000"/>
              </a:buClr>
              <a:buSzPts val="1100"/>
              <a:buNone/>
            </a:pPr>
            <a:r>
              <a:rPr lang="en" sz="2399" dirty="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dirty="0"/>
          </a:p>
          <a:p>
            <a:pPr marL="0" indent="0">
              <a:spcBef>
                <a:spcPts val="667"/>
              </a:spcBef>
              <a:buNone/>
            </a:pPr>
            <a:endParaRPr sz="1466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667"/>
              </a:spcBef>
              <a:spcAft>
                <a:spcPts val="267"/>
              </a:spcAft>
              <a:buNone/>
            </a:pPr>
            <a:endParaRPr sz="1466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0" name="Shape 640"/>
          <p:cNvPicPr preferRelativeResize="0"/>
          <p:nvPr/>
        </p:nvPicPr>
        <p:blipFill rotWithShape="1">
          <a:blip r:embed="rId3">
            <a:alphaModFix/>
          </a:blip>
          <a:srcRect b="9804"/>
          <a:stretch/>
        </p:blipFill>
        <p:spPr>
          <a:xfrm>
            <a:off x="1293812" y="772131"/>
            <a:ext cx="581715" cy="524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ctrTitle"/>
          </p:nvPr>
        </p:nvSpPr>
        <p:spPr>
          <a:xfrm>
            <a:off x="1065212" y="2392681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/>
              <a:t>Activity Lifecycle and Managing State</a:t>
            </a:r>
            <a:endParaRPr dirty="0"/>
          </a:p>
        </p:txBody>
      </p:sp>
      <p:sp>
        <p:nvSpPr>
          <p:cNvPr id="282" name="Shape 28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0238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ctrTitle"/>
          </p:nvPr>
        </p:nvSpPr>
        <p:spPr>
          <a:xfrm>
            <a:off x="1293812" y="6096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buClr>
                <a:srgbClr val="000000"/>
              </a:buClr>
              <a:buSzPts val="1100"/>
            </a:pPr>
            <a:r>
              <a:rPr lang="en" dirty="0">
                <a:solidFill>
                  <a:schemeClr val="tx1"/>
                </a:solidFill>
              </a:rPr>
              <a:t>Contents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body" idx="4294967295"/>
          </p:nvPr>
        </p:nvSpPr>
        <p:spPr>
          <a:xfrm>
            <a:off x="0" y="1333500"/>
            <a:ext cx="11195050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spcBef>
                <a:spcPts val="533"/>
              </a:spcBef>
              <a:buNone/>
            </a:pPr>
            <a:endParaRPr dirty="0"/>
          </a:p>
          <a:p>
            <a:pPr>
              <a:buChar char="●"/>
            </a:pPr>
            <a:r>
              <a:rPr lang="en" dirty="0"/>
              <a:t>Activity lifecycle</a:t>
            </a:r>
            <a:endParaRPr dirty="0"/>
          </a:p>
          <a:p>
            <a:pPr>
              <a:buChar char="●"/>
            </a:pPr>
            <a:r>
              <a:rPr lang="en" dirty="0"/>
              <a:t>Activity lifecycle callbacks</a:t>
            </a:r>
            <a:endParaRPr dirty="0"/>
          </a:p>
          <a:p>
            <a:pPr>
              <a:buChar char="●"/>
            </a:pPr>
            <a:r>
              <a:rPr lang="en" dirty="0"/>
              <a:t>Activity instance state</a:t>
            </a:r>
            <a:endParaRPr dirty="0"/>
          </a:p>
          <a:p>
            <a:pPr>
              <a:buChar char="●"/>
            </a:pPr>
            <a:r>
              <a:rPr lang="en" dirty="0"/>
              <a:t>Saving and restoring activity state</a:t>
            </a:r>
            <a:endParaRPr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333"/>
              </a:spcAft>
              <a:buClr>
                <a:schemeClr val="dk1"/>
              </a:buClr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0682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/>
          </p:nvPr>
        </p:nvSpPr>
        <p:spPr>
          <a:xfrm>
            <a:off x="1370012" y="26670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l"/>
            <a:r>
              <a:rPr lang="en" dirty="0"/>
              <a:t>Activity Lifecycle</a:t>
            </a:r>
            <a:endParaRPr dirty="0"/>
          </a:p>
        </p:txBody>
      </p:sp>
      <p:sp>
        <p:nvSpPr>
          <p:cNvPr id="295" name="Shape 29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9643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ctrTitle"/>
          </p:nvPr>
        </p:nvSpPr>
        <p:spPr>
          <a:xfrm>
            <a:off x="1293812" y="5334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What is the Activity Lifecycle?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02" name="Shape 302"/>
          <p:cNvSpPr txBox="1"/>
          <p:nvPr/>
        </p:nvSpPr>
        <p:spPr>
          <a:xfrm>
            <a:off x="426355" y="1449516"/>
            <a:ext cx="11068717" cy="455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The set of states an activity can be in during its lifetime, from when it is created until it is destroyed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More formally: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A directed graph of all the states an activity can be in, and the callbacks associated with transitioning from each state to the next one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45487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ctrTitle"/>
          </p:nvPr>
        </p:nvSpPr>
        <p:spPr>
          <a:xfrm>
            <a:off x="1370012" y="6096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What is the Activity Lifecycle?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pic>
        <p:nvPicPr>
          <p:cNvPr id="309" name="Shape 309" descr="activity-st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927" y="1452249"/>
            <a:ext cx="9088964" cy="4559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6145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ctrTitle"/>
          </p:nvPr>
        </p:nvSpPr>
        <p:spPr>
          <a:xfrm>
            <a:off x="1370012" y="609601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Activity states and app visibility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526263" y="1676400"/>
            <a:ext cx="11204250" cy="461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609448" indent="-507873"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Created (not visible yet)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Started</a:t>
            </a: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Resume</a:t>
            </a: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Paused</a:t>
            </a: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(partially invisible)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Stopped</a:t>
            </a: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(hidden)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Destroyed (gone from memory)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State changes are triggered by user action, configuration changes such as device rotation, or system action 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64750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ctrTitle"/>
          </p:nvPr>
        </p:nvSpPr>
        <p:spPr>
          <a:xfrm>
            <a:off x="1257442" y="570369"/>
            <a:ext cx="10396072" cy="90944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Callbacks and when they are called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303217" y="1637166"/>
            <a:ext cx="11295994" cy="4396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2399" b="1" dirty="0">
                <a:latin typeface="Consolas"/>
                <a:ea typeface="Consolas"/>
                <a:cs typeface="Consolas"/>
                <a:sym typeface="Consolas"/>
              </a:rPr>
              <a:t>    onCreate(Bundle savedInstanceState)</a:t>
            </a:r>
            <a:r>
              <a:rPr lang="en" sz="2399" dirty="0">
                <a:latin typeface="Roboto"/>
                <a:ea typeface="Roboto"/>
                <a:cs typeface="Roboto"/>
                <a:sym typeface="Roboto"/>
              </a:rPr>
              <a:t>—static initialization</a:t>
            </a:r>
            <a:endParaRPr sz="23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399" b="1" dirty="0">
                <a:latin typeface="Consolas"/>
                <a:ea typeface="Consolas"/>
                <a:cs typeface="Consolas"/>
                <a:sym typeface="Consolas"/>
              </a:rPr>
              <a:t>        onStart()</a:t>
            </a:r>
            <a:r>
              <a:rPr lang="en" sz="23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2399" dirty="0">
                <a:latin typeface="Roboto"/>
                <a:ea typeface="Roboto"/>
                <a:cs typeface="Roboto"/>
                <a:sym typeface="Roboto"/>
              </a:rPr>
              <a:t>when activity (screen) is becoming visible</a:t>
            </a:r>
            <a:endParaRPr sz="23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399" b="1" dirty="0">
                <a:latin typeface="Consolas"/>
                <a:ea typeface="Consolas"/>
                <a:cs typeface="Consolas"/>
                <a:sym typeface="Consolas"/>
              </a:rPr>
              <a:t>        onRestart()</a:t>
            </a:r>
            <a:r>
              <a:rPr lang="en" sz="23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2399" dirty="0">
                <a:latin typeface="Roboto"/>
                <a:ea typeface="Roboto"/>
                <a:cs typeface="Roboto"/>
                <a:sym typeface="Roboto"/>
              </a:rPr>
              <a:t>called if activity was stopped (calls onStart())</a:t>
            </a:r>
            <a:endParaRPr sz="23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399" b="1" dirty="0">
                <a:latin typeface="Consolas"/>
                <a:ea typeface="Consolas"/>
                <a:cs typeface="Consolas"/>
                <a:sym typeface="Consolas"/>
              </a:rPr>
              <a:t>            onResume()</a:t>
            </a:r>
            <a:r>
              <a:rPr lang="en" sz="23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2399" dirty="0">
                <a:latin typeface="Roboto"/>
                <a:ea typeface="Roboto"/>
                <a:cs typeface="Roboto"/>
                <a:sym typeface="Roboto"/>
              </a:rPr>
              <a:t>start to interact with user</a:t>
            </a:r>
            <a:endParaRPr sz="23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399" b="1" dirty="0">
                <a:latin typeface="Consolas"/>
                <a:ea typeface="Consolas"/>
                <a:cs typeface="Consolas"/>
                <a:sym typeface="Consolas"/>
              </a:rPr>
              <a:t>            onPause()</a:t>
            </a:r>
            <a:r>
              <a:rPr lang="en" sz="23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2399" dirty="0">
                <a:latin typeface="Roboto"/>
                <a:ea typeface="Roboto"/>
                <a:cs typeface="Roboto"/>
                <a:sym typeface="Roboto"/>
              </a:rPr>
              <a:t>about to resume PREVIOUS activity</a:t>
            </a:r>
            <a:endParaRPr sz="23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399" b="1" dirty="0">
                <a:latin typeface="Consolas"/>
                <a:ea typeface="Consolas"/>
                <a:cs typeface="Consolas"/>
                <a:sym typeface="Consolas"/>
              </a:rPr>
              <a:t>        onStop()</a:t>
            </a:r>
            <a:r>
              <a:rPr lang="en" sz="23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—n</a:t>
            </a:r>
            <a:r>
              <a:rPr lang="en" sz="2399" dirty="0">
                <a:latin typeface="Roboto"/>
                <a:ea typeface="Roboto"/>
                <a:cs typeface="Roboto"/>
                <a:sym typeface="Roboto"/>
              </a:rPr>
              <a:t>o longer visible, but still exists and all state info preserved</a:t>
            </a:r>
            <a:endParaRPr sz="23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399" b="1" dirty="0">
                <a:latin typeface="Consolas"/>
                <a:ea typeface="Consolas"/>
                <a:cs typeface="Consolas"/>
                <a:sym typeface="Consolas"/>
              </a:rPr>
              <a:t>    onDestroy()</a:t>
            </a:r>
            <a:r>
              <a:rPr lang="en" sz="23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2399" dirty="0">
                <a:latin typeface="Roboto"/>
                <a:ea typeface="Roboto"/>
                <a:cs typeface="Roboto"/>
                <a:sym typeface="Roboto"/>
              </a:rPr>
              <a:t>final call before Android system destroys activity</a:t>
            </a:r>
            <a:endParaRPr sz="23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endParaRPr sz="2399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spcBef>
                <a:spcPts val="1333"/>
              </a:spcBef>
            </a:pPr>
            <a:endParaRPr sz="2399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spcBef>
                <a:spcPts val="1333"/>
              </a:spcBef>
            </a:pPr>
            <a:endParaRPr sz="2399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spcBef>
                <a:spcPts val="1333"/>
              </a:spcBef>
            </a:pPr>
            <a:endParaRPr sz="2399" b="1" dirty="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4" name="Shape 324"/>
          <p:cNvCxnSpPr/>
          <p:nvPr/>
        </p:nvCxnSpPr>
        <p:spPr>
          <a:xfrm>
            <a:off x="1484813" y="2228113"/>
            <a:ext cx="0" cy="875372"/>
          </a:xfrm>
          <a:prstGeom prst="straightConnector1">
            <a:avLst/>
          </a:prstGeom>
          <a:noFill/>
          <a:ln w="762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Shape 325"/>
          <p:cNvCxnSpPr/>
          <p:nvPr/>
        </p:nvCxnSpPr>
        <p:spPr>
          <a:xfrm>
            <a:off x="2275240" y="3417470"/>
            <a:ext cx="0" cy="875372"/>
          </a:xfrm>
          <a:prstGeom prst="straightConnector1">
            <a:avLst/>
          </a:prstGeom>
          <a:noFill/>
          <a:ln w="7620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>
            <a:off x="1484813" y="4532913"/>
            <a:ext cx="0" cy="417491"/>
          </a:xfrm>
          <a:prstGeom prst="straightConnector1">
            <a:avLst/>
          </a:prstGeom>
          <a:noFill/>
          <a:ln w="762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923392" y="5101731"/>
            <a:ext cx="0" cy="417491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Shape 328"/>
          <p:cNvCxnSpPr/>
          <p:nvPr/>
        </p:nvCxnSpPr>
        <p:spPr>
          <a:xfrm>
            <a:off x="923392" y="1637167"/>
            <a:ext cx="0" cy="417491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67215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ctrTitle"/>
          </p:nvPr>
        </p:nvSpPr>
        <p:spPr>
          <a:xfrm>
            <a:off x="1370013" y="574325"/>
            <a:ext cx="10287000" cy="797276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Activity states and callbacks graph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34" name="Shape 3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93" y="1503538"/>
            <a:ext cx="10863837" cy="4857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913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ctrTitle"/>
          </p:nvPr>
        </p:nvSpPr>
        <p:spPr>
          <a:xfrm>
            <a:off x="1370012" y="1295400"/>
            <a:ext cx="10360501" cy="2286000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ctr"/>
            <a:r>
              <a:rPr lang="en" dirty="0"/>
              <a:t>Activities</a:t>
            </a:r>
            <a:endParaRPr dirty="0"/>
          </a:p>
          <a:p>
            <a:pPr algn="ctr"/>
            <a:r>
              <a:rPr lang="en" dirty="0"/>
              <a:t>(high-level view)</a:t>
            </a:r>
            <a:endParaRPr dirty="0"/>
          </a:p>
        </p:txBody>
      </p:sp>
      <p:sp>
        <p:nvSpPr>
          <p:cNvPr id="296" name="Shape 29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ctrTitle"/>
          </p:nvPr>
        </p:nvSpPr>
        <p:spPr>
          <a:xfrm>
            <a:off x="1370012" y="5334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Implementing and overriding callbacks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  <p:sp>
        <p:nvSpPr>
          <p:cNvPr id="342" name="Shape 342"/>
          <p:cNvSpPr txBox="1">
            <a:spLocks noGrp="1"/>
          </p:cNvSpPr>
          <p:nvPr>
            <p:ph type="body" idx="4294967295"/>
          </p:nvPr>
        </p:nvSpPr>
        <p:spPr>
          <a:xfrm>
            <a:off x="379412" y="2286000"/>
            <a:ext cx="10977563" cy="37036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Only onCreate() is required</a:t>
            </a:r>
            <a:endParaRPr dirty="0"/>
          </a:p>
          <a:p>
            <a:pPr>
              <a:buChar char="●"/>
            </a:pPr>
            <a:r>
              <a:rPr lang="en" dirty="0"/>
              <a:t>Override the other callbacks to change default behavior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4149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ctrTitle"/>
          </p:nvPr>
        </p:nvSpPr>
        <p:spPr>
          <a:xfrm>
            <a:off x="1339930" y="597855"/>
            <a:ext cx="10360501" cy="849945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onCreate() –&gt; Created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  <p:sp>
        <p:nvSpPr>
          <p:cNvPr id="347" name="Shape 347"/>
          <p:cNvSpPr txBox="1">
            <a:spLocks noGrp="1"/>
          </p:cNvSpPr>
          <p:nvPr>
            <p:ph type="body" idx="4294967295"/>
          </p:nvPr>
        </p:nvSpPr>
        <p:spPr>
          <a:xfrm>
            <a:off x="343456" y="1984059"/>
            <a:ext cx="11356975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spcBef>
                <a:spcPts val="0"/>
              </a:spcBef>
              <a:buChar char="●"/>
            </a:pPr>
            <a:r>
              <a:rPr lang="en"/>
              <a:t>Called when the activity is first created, for example when user taps launcher icon</a:t>
            </a:r>
            <a:endParaRPr/>
          </a:p>
          <a:p>
            <a:pPr>
              <a:buChar char="●"/>
            </a:pPr>
            <a:r>
              <a:rPr lang="en"/>
              <a:t>Does all static setup: create views, bind data to lists, ... </a:t>
            </a:r>
            <a:endParaRPr/>
          </a:p>
          <a:p>
            <a:pPr>
              <a:buChar char="●"/>
            </a:pPr>
            <a:r>
              <a:rPr lang="en"/>
              <a:t>Only called once during an activity's lifetime</a:t>
            </a:r>
            <a:endParaRPr/>
          </a:p>
          <a:p>
            <a:pPr>
              <a:buChar char="●"/>
            </a:pPr>
            <a:r>
              <a:rPr lang="en"/>
              <a:t>Takes a Bundle with activity's previously frozen state, if there was one</a:t>
            </a:r>
            <a:endParaRPr/>
          </a:p>
          <a:p>
            <a:pPr>
              <a:buChar char="●"/>
            </a:pPr>
            <a:r>
              <a:rPr lang="en"/>
              <a:t>Created state is always followed by onStart()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0926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ctrTitle"/>
          </p:nvPr>
        </p:nvSpPr>
        <p:spPr>
          <a:xfrm>
            <a:off x="1446212" y="618593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onStart() –&gt; Started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62" name="Shape 36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sp>
        <p:nvSpPr>
          <p:cNvPr id="363" name="Shape 363"/>
          <p:cNvSpPr txBox="1"/>
          <p:nvPr/>
        </p:nvSpPr>
        <p:spPr>
          <a:xfrm>
            <a:off x="304721" y="1685392"/>
            <a:ext cx="11357841" cy="455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spcBef>
                <a:spcPts val="1333"/>
              </a:spcBef>
            </a:pP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Called when the activity is becoming visible to user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Can be called more than once during lifecycle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Followed by o</a:t>
            </a:r>
            <a:r>
              <a:rPr lang="en" sz="3199" dirty="0">
                <a:latin typeface="Consolas"/>
                <a:ea typeface="Consolas"/>
                <a:cs typeface="Consolas"/>
                <a:sym typeface="Consolas"/>
              </a:rPr>
              <a:t>nResume()</a:t>
            </a: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 if the activity comes to the foreground, or </a:t>
            </a:r>
            <a:r>
              <a:rPr lang="en" sz="3199" dirty="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 if it becomes hidden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76956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ctrTitle"/>
          </p:nvPr>
        </p:nvSpPr>
        <p:spPr>
          <a:xfrm>
            <a:off x="1238710" y="6096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onRestart() –&gt; Started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76" name="Shape 37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377" name="Shape 377"/>
          <p:cNvSpPr txBox="1"/>
          <p:nvPr/>
        </p:nvSpPr>
        <p:spPr>
          <a:xfrm>
            <a:off x="241370" y="1479808"/>
            <a:ext cx="11357841" cy="455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Called after activity has been stopped, immediately before it is started again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Transient state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Always followed by </a:t>
            </a:r>
            <a:r>
              <a:rPr lang="en" sz="3199" dirty="0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 sz="3199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63945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ctrTitle"/>
          </p:nvPr>
        </p:nvSpPr>
        <p:spPr>
          <a:xfrm>
            <a:off x="1293812" y="609601"/>
            <a:ext cx="10360501" cy="83820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onResume() –&gt; Resumed/Running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90" name="Shape 39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391" name="Shape 391"/>
          <p:cNvSpPr txBox="1"/>
          <p:nvPr/>
        </p:nvSpPr>
        <p:spPr>
          <a:xfrm>
            <a:off x="455612" y="1828800"/>
            <a:ext cx="11198701" cy="4173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endParaRPr sz="319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activity will start interacting with user</a:t>
            </a:r>
            <a:endParaRPr sz="319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has moved to top of the activity stack</a:t>
            </a:r>
            <a:endParaRPr sz="319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Starts accepting user input</a:t>
            </a:r>
            <a:endParaRPr sz="319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Running state</a:t>
            </a:r>
            <a:endParaRPr sz="319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Always followed by  </a:t>
            </a:r>
            <a:r>
              <a:rPr lang="en" sz="3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15741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ctrTitle"/>
          </p:nvPr>
        </p:nvSpPr>
        <p:spPr>
          <a:xfrm>
            <a:off x="1238710" y="458729"/>
            <a:ext cx="10360501" cy="760471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onPause() –&gt; Paused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sp>
        <p:nvSpPr>
          <p:cNvPr id="405" name="Shape 405"/>
          <p:cNvSpPr txBox="1"/>
          <p:nvPr/>
        </p:nvSpPr>
        <p:spPr>
          <a:xfrm>
            <a:off x="241370" y="1479808"/>
            <a:ext cx="11357841" cy="455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609448" indent="-474015"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666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system is about to resume a previous activity</a:t>
            </a:r>
            <a:endParaRPr sz="2666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474015">
              <a:spcBef>
                <a:spcPts val="1333"/>
              </a:spcBef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666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activity is partly visible but user is leaving the activity</a:t>
            </a:r>
            <a:endParaRPr sz="2666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474015">
              <a:spcBef>
                <a:spcPts val="1333"/>
              </a:spcBef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666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Typically used to commit unsaved changes to persistent data, stop animations and anything that consumes resources </a:t>
            </a:r>
            <a:endParaRPr sz="2666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474015">
              <a:spcBef>
                <a:spcPts val="1333"/>
              </a:spcBef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666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Implementations must be fast because the next activity is not resumed until this method returns</a:t>
            </a:r>
            <a:endParaRPr sz="2666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474015">
              <a:spcBef>
                <a:spcPts val="1333"/>
              </a:spcBef>
              <a:spcAft>
                <a:spcPts val="1333"/>
              </a:spcAft>
              <a:buSzPts val="2000"/>
              <a:buFont typeface="Roboto"/>
              <a:buChar char="●"/>
            </a:pPr>
            <a:r>
              <a:rPr lang="en" sz="2666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666">
                <a:latin typeface="Consolas"/>
                <a:ea typeface="Consolas"/>
                <a:cs typeface="Consolas"/>
                <a:sym typeface="Consolas"/>
              </a:rPr>
              <a:t>onResume()</a:t>
            </a:r>
            <a:r>
              <a:rPr lang="en" sz="2666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the activity returns back to the front, or </a:t>
            </a:r>
            <a:r>
              <a:rPr lang="en" sz="2666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666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it becomes invisible to the user</a:t>
            </a:r>
            <a:endParaRPr sz="2666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48972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ctrTitle"/>
          </p:nvPr>
        </p:nvSpPr>
        <p:spPr>
          <a:xfrm>
            <a:off x="1293812" y="573470"/>
            <a:ext cx="10360501" cy="854986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onStop() –&gt; Stopped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18" name="Shape 4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sp>
        <p:nvSpPr>
          <p:cNvPr id="419" name="Shape 419"/>
          <p:cNvSpPr txBox="1"/>
          <p:nvPr/>
        </p:nvSpPr>
        <p:spPr>
          <a:xfrm>
            <a:off x="241370" y="1428455"/>
            <a:ext cx="11357841" cy="442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609448" marR="186220" indent="-507873">
              <a:lnSpc>
                <a:spcPct val="115000"/>
              </a:lnSpc>
              <a:spcBef>
                <a:spcPts val="667"/>
              </a:spcBef>
              <a:buSzPts val="2400"/>
              <a:buFont typeface="Roboto"/>
              <a:buChar char="●"/>
            </a:pPr>
            <a:r>
              <a:rPr lang="en" sz="3199">
                <a:latin typeface="Roboto"/>
                <a:ea typeface="Roboto"/>
                <a:cs typeface="Roboto"/>
                <a:sym typeface="Roboto"/>
              </a:rPr>
              <a:t>Called when the activity is no longer visible to the user</a:t>
            </a:r>
            <a:endParaRPr sz="3199">
              <a:latin typeface="Roboto"/>
              <a:ea typeface="Roboto"/>
              <a:cs typeface="Roboto"/>
              <a:sym typeface="Roboto"/>
            </a:endParaRPr>
          </a:p>
          <a:p>
            <a:pPr marL="609448" marR="186220" indent="-507873">
              <a:lnSpc>
                <a:spcPct val="115000"/>
              </a:lnSpc>
              <a:spcBef>
                <a:spcPts val="1333"/>
              </a:spcBef>
              <a:buSzPts val="2400"/>
              <a:buFont typeface="Roboto"/>
              <a:buChar char="●"/>
            </a:pPr>
            <a:r>
              <a:rPr lang="en" sz="3199">
                <a:latin typeface="Roboto"/>
                <a:ea typeface="Roboto"/>
                <a:cs typeface="Roboto"/>
                <a:sym typeface="Roboto"/>
              </a:rPr>
              <a:t>New activity is being started, an existing one is brought in front of this one, or this one is being destroyed</a:t>
            </a:r>
            <a:endParaRPr sz="3199">
              <a:latin typeface="Roboto"/>
              <a:ea typeface="Roboto"/>
              <a:cs typeface="Roboto"/>
              <a:sym typeface="Roboto"/>
            </a:endParaRPr>
          </a:p>
          <a:p>
            <a:pPr marL="609448" marR="186220" indent="-507873">
              <a:lnSpc>
                <a:spcPct val="115000"/>
              </a:lnSpc>
              <a:spcBef>
                <a:spcPts val="1333"/>
              </a:spcBef>
              <a:buSzPts val="2400"/>
              <a:buFont typeface="Roboto"/>
              <a:buChar char="●"/>
            </a:pPr>
            <a:r>
              <a:rPr lang="en" sz="3199">
                <a:latin typeface="Roboto"/>
                <a:ea typeface="Roboto"/>
                <a:cs typeface="Roboto"/>
                <a:sym typeface="Roboto"/>
              </a:rPr>
              <a:t>Operations that were too heavy-weight for onPause</a:t>
            </a:r>
            <a:endParaRPr sz="3199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lnSpc>
                <a:spcPct val="115000"/>
              </a:lnSpc>
              <a:spcBef>
                <a:spcPts val="1333"/>
              </a:spcBef>
              <a:buSzPts val="2400"/>
              <a:buFont typeface="Roboto"/>
              <a:buChar char="●"/>
            </a:pPr>
            <a:r>
              <a:rPr lang="en" sz="3199"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3199">
                <a:latin typeface="Consolas"/>
                <a:ea typeface="Consolas"/>
                <a:cs typeface="Consolas"/>
                <a:sym typeface="Consolas"/>
              </a:rPr>
              <a:t>onRestart()</a:t>
            </a:r>
            <a:r>
              <a:rPr lang="en" sz="3199">
                <a:latin typeface="Roboto"/>
                <a:ea typeface="Roboto"/>
                <a:cs typeface="Roboto"/>
                <a:sym typeface="Roboto"/>
              </a:rPr>
              <a:t> if this activity is coming back to interact with the user, or </a:t>
            </a:r>
            <a:r>
              <a:rPr lang="en" sz="3199">
                <a:latin typeface="Consolas"/>
                <a:ea typeface="Consolas"/>
                <a:cs typeface="Consolas"/>
                <a:sym typeface="Consolas"/>
              </a:rPr>
              <a:t>onDestroy()</a:t>
            </a:r>
            <a:r>
              <a:rPr lang="en" sz="3199">
                <a:latin typeface="Roboto"/>
                <a:ea typeface="Roboto"/>
                <a:cs typeface="Roboto"/>
                <a:sym typeface="Roboto"/>
              </a:rPr>
              <a:t> if this activity is going away</a:t>
            </a:r>
            <a:endParaRPr sz="3199"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1333"/>
              </a:spcBef>
            </a:pPr>
            <a:endParaRPr sz="319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14583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ctrTitle"/>
          </p:nvPr>
        </p:nvSpPr>
        <p:spPr>
          <a:xfrm>
            <a:off x="1370012" y="457201"/>
            <a:ext cx="10383917" cy="76200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onDestroy() –&gt; Destroyed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32" name="Shape 4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433" name="Shape 433"/>
          <p:cNvSpPr txBox="1"/>
          <p:nvPr/>
        </p:nvSpPr>
        <p:spPr>
          <a:xfrm>
            <a:off x="241371" y="1378234"/>
            <a:ext cx="11110842" cy="455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609448" indent="-507873"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call before activity is destroyed</a:t>
            </a:r>
            <a:endParaRPr sz="3199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navigates back to previous activity, or configuration changes</a:t>
            </a:r>
            <a:endParaRPr sz="3199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SzPts val="2400"/>
              <a:buChar char="●"/>
            </a:pP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is finishing or system is destroying it to save space</a:t>
            </a:r>
            <a:endParaRPr sz="3199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SzPts val="2400"/>
              <a:buFont typeface="Roboto"/>
              <a:buChar char="●"/>
            </a:pP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</a:t>
            </a:r>
            <a:r>
              <a:rPr lang="en" sz="3199" dirty="0">
                <a:uFill>
                  <a:noFill/>
                </a:uFill>
                <a:latin typeface="Consolas"/>
                <a:ea typeface="Consolas"/>
                <a:cs typeface="Consolas"/>
                <a:sym typeface="Consolas"/>
              </a:rPr>
              <a:t>isFinishing()</a:t>
            </a: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 to check</a:t>
            </a:r>
            <a:endParaRPr sz="3199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may destroy activity without calling this, so use </a:t>
            </a:r>
            <a:r>
              <a:rPr lang="en" sz="3199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3199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save data or state</a:t>
            </a:r>
            <a:endParaRPr sz="3199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03402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l"/>
            <a:r>
              <a:rPr lang="en" dirty="0"/>
              <a:t>Activity Instance State</a:t>
            </a:r>
            <a:endParaRPr dirty="0"/>
          </a:p>
        </p:txBody>
      </p:sp>
      <p:sp>
        <p:nvSpPr>
          <p:cNvPr id="446" name="Shape 44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0421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ctrTitle"/>
          </p:nvPr>
        </p:nvSpPr>
        <p:spPr>
          <a:xfrm>
            <a:off x="1293812" y="5334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When does config change?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sp>
        <p:nvSpPr>
          <p:cNvPr id="453" name="Shape 453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11356975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/>
              <a:t>Configuration changes invalidate the current layout or other resources in your activity when the user:</a:t>
            </a:r>
            <a:endParaRPr/>
          </a:p>
          <a:p>
            <a:pPr>
              <a:buChar char="●"/>
            </a:pPr>
            <a:r>
              <a:rPr lang="en"/>
              <a:t>rotates the device</a:t>
            </a:r>
            <a:endParaRPr/>
          </a:p>
          <a:p>
            <a:pPr>
              <a:buChar char="●"/>
            </a:pPr>
            <a:r>
              <a:rPr lang="en"/>
              <a:t>chooses different system language, so locale changes</a:t>
            </a:r>
            <a:endParaRPr/>
          </a:p>
          <a:p>
            <a:pPr>
              <a:buChar char="●"/>
            </a:pPr>
            <a:r>
              <a:rPr lang="en"/>
              <a:t>enters multi-window mode (Android 7)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068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ctrTitle"/>
          </p:nvPr>
        </p:nvSpPr>
        <p:spPr>
          <a:xfrm>
            <a:off x="1370012" y="433070"/>
            <a:ext cx="10278824" cy="104140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What is an Activity?</a:t>
            </a:r>
            <a:endParaRPr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body" idx="4294967295"/>
          </p:nvPr>
        </p:nvSpPr>
        <p:spPr>
          <a:xfrm>
            <a:off x="579438" y="1479550"/>
            <a:ext cx="11609387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An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dirty="0"/>
              <a:t> is an application component</a:t>
            </a:r>
            <a:endParaRPr dirty="0"/>
          </a:p>
          <a:p>
            <a:pPr>
              <a:buChar char="●"/>
            </a:pPr>
            <a:r>
              <a:rPr lang="en" dirty="0"/>
              <a:t>Represents one window, one hierarchy of views</a:t>
            </a:r>
            <a:endParaRPr dirty="0"/>
          </a:p>
          <a:p>
            <a:pPr>
              <a:buChar char="●"/>
            </a:pPr>
            <a:r>
              <a:rPr lang="en" dirty="0"/>
              <a:t>Typically fills the screen, but can be embedded in other activity or a appear as floating window</a:t>
            </a:r>
            <a:endParaRPr dirty="0"/>
          </a:p>
          <a:p>
            <a:pPr>
              <a:buChar char="●"/>
            </a:pPr>
            <a:r>
              <a:rPr lang="en" dirty="0"/>
              <a:t>Java class, typically one activity in one file</a:t>
            </a:r>
            <a:endParaRPr dirty="0"/>
          </a:p>
          <a:p>
            <a:pPr marL="0" indent="0">
              <a:buNone/>
            </a:pPr>
            <a:endParaRPr sz="2133" dirty="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ctrTitle"/>
          </p:nvPr>
        </p:nvSpPr>
        <p:spPr>
          <a:xfrm>
            <a:off x="1319845" y="444205"/>
            <a:ext cx="10360501" cy="990896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What happens on config change?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60" name="Shape 46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59" name="Shape 459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11210925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buNone/>
            </a:pPr>
            <a:r>
              <a:rPr lang="en"/>
              <a:t>On configuration change,  Android:</a:t>
            </a:r>
            <a:endParaRPr/>
          </a:p>
          <a:p>
            <a:pPr marL="0" indent="0">
              <a:buNone/>
            </a:pPr>
            <a:r>
              <a:rPr lang="en" b="1"/>
              <a:t>1.</a:t>
            </a:r>
            <a:r>
              <a:rPr lang="en"/>
              <a:t> shuts down activity </a:t>
            </a:r>
            <a:br>
              <a:rPr lang="en"/>
            </a:br>
            <a:r>
              <a:rPr lang="en"/>
              <a:t>    by calling:</a:t>
            </a:r>
            <a:endParaRPr/>
          </a:p>
        </p:txBody>
      </p:sp>
      <p:sp>
        <p:nvSpPr>
          <p:cNvPr id="461" name="Shape 461"/>
          <p:cNvSpPr txBox="1"/>
          <p:nvPr/>
        </p:nvSpPr>
        <p:spPr>
          <a:xfrm>
            <a:off x="6722782" y="2321422"/>
            <a:ext cx="5426986" cy="830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3199" b="1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 sz="3199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then starts it over </a:t>
            </a:r>
            <a:br>
              <a:rPr lang="en" sz="3199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3199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    by calling:</a:t>
            </a:r>
            <a:endParaRPr sz="2399"/>
          </a:p>
        </p:txBody>
      </p:sp>
      <p:sp>
        <p:nvSpPr>
          <p:cNvPr id="462" name="Shape 462"/>
          <p:cNvSpPr txBox="1"/>
          <p:nvPr/>
        </p:nvSpPr>
        <p:spPr>
          <a:xfrm>
            <a:off x="1021134" y="3501915"/>
            <a:ext cx="4084536" cy="2217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609448" indent="-507873">
              <a:lnSpc>
                <a:spcPct val="115000"/>
              </a:lnSpc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onPause()</a:t>
            </a:r>
            <a:endParaRPr sz="3199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lnSpc>
                <a:spcPct val="115000"/>
              </a:lnSpc>
              <a:spcBef>
                <a:spcPts val="533"/>
              </a:spcBef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onStop()</a:t>
            </a:r>
            <a:endParaRPr sz="3199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lnSpc>
                <a:spcPct val="115000"/>
              </a:lnSpc>
              <a:spcBef>
                <a:spcPts val="533"/>
              </a:spcBef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onDestroy()</a:t>
            </a:r>
            <a:endParaRPr sz="2399"/>
          </a:p>
        </p:txBody>
      </p:sp>
      <p:sp>
        <p:nvSpPr>
          <p:cNvPr id="463" name="Shape 463"/>
          <p:cNvSpPr txBox="1"/>
          <p:nvPr/>
        </p:nvSpPr>
        <p:spPr>
          <a:xfrm>
            <a:off x="7293966" y="3501915"/>
            <a:ext cx="3355126" cy="19986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609448" indent="-507873"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onCreate()</a:t>
            </a:r>
            <a:endParaRPr sz="3199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onStart()</a:t>
            </a:r>
            <a:endParaRPr sz="3199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onResume()</a:t>
            </a:r>
            <a:endParaRPr sz="3199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2399"/>
          </a:p>
        </p:txBody>
      </p:sp>
    </p:spTree>
    <p:extLst>
      <p:ext uri="{BB962C8B-B14F-4D97-AF65-F5344CB8AC3E}">
        <p14:creationId xmlns:p14="http://schemas.microsoft.com/office/powerpoint/2010/main" val="2815640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ctrTitle"/>
          </p:nvPr>
        </p:nvSpPr>
        <p:spPr>
          <a:xfrm>
            <a:off x="1396004" y="533401"/>
            <a:ext cx="10360501" cy="83820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Activity instance state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sp>
        <p:nvSpPr>
          <p:cNvPr id="470" name="Shape 470"/>
          <p:cNvSpPr txBox="1"/>
          <p:nvPr/>
        </p:nvSpPr>
        <p:spPr>
          <a:xfrm>
            <a:off x="379412" y="1752600"/>
            <a:ext cx="11393921" cy="4236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609448" indent="-507873"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State information is created while the activity is running, such as a counter, user text, animation progression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lnSpc>
                <a:spcPct val="115000"/>
              </a:lnSpc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is lost when device is rotated, language changes, back-button is pressed, or the system clears memory 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</a:pPr>
            <a:endParaRPr sz="2133" dirty="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18795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ctrTitle"/>
          </p:nvPr>
        </p:nvSpPr>
        <p:spPr>
          <a:xfrm>
            <a:off x="1370012" y="609601"/>
            <a:ext cx="10360501" cy="76200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Activity instance state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477" name="Shape 477"/>
          <p:cNvSpPr txBox="1"/>
          <p:nvPr/>
        </p:nvSpPr>
        <p:spPr>
          <a:xfrm>
            <a:off x="267573" y="1600200"/>
            <a:ext cx="11357841" cy="402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609448" indent="-507873">
              <a:lnSpc>
                <a:spcPct val="115000"/>
              </a:lnSpc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System only saves: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1218895" lvl="1" indent="-507873">
              <a:lnSpc>
                <a:spcPct val="115000"/>
              </a:lnSpc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State of views with unique ID (android:id) such as text entered into EditText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1218895" lvl="1" indent="-507873">
              <a:lnSpc>
                <a:spcPct val="115000"/>
              </a:lnSpc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Intent that started activity and data in its extras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lnSpc>
                <a:spcPct val="115000"/>
              </a:lnSpc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You are responsible for saving other activity and user progress data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</a:pPr>
            <a:endParaRPr sz="2133" dirty="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28643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ctrTitle"/>
          </p:nvPr>
        </p:nvSpPr>
        <p:spPr>
          <a:xfrm>
            <a:off x="1390403" y="5334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Saving instance state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83" name="Shape 48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484" name="Shape 484"/>
          <p:cNvSpPr txBox="1"/>
          <p:nvPr/>
        </p:nvSpPr>
        <p:spPr>
          <a:xfrm>
            <a:off x="531812" y="1828799"/>
            <a:ext cx="11241520" cy="38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lnSpc>
                <a:spcPct val="115000"/>
              </a:lnSpc>
            </a:pP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Implement </a:t>
            </a:r>
            <a:r>
              <a:rPr lang="en" sz="3199" dirty="0">
                <a:latin typeface="Consolas"/>
                <a:ea typeface="Consolas"/>
                <a:cs typeface="Consolas"/>
                <a:sym typeface="Consolas"/>
              </a:rPr>
              <a:t>onSaveInstanceState()</a:t>
            </a: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 in your activity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lnSpc>
                <a:spcPct val="115000"/>
              </a:lnSpc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called by Android runtime when there is a possibility the activity may be destroyed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lnSpc>
                <a:spcPct val="115000"/>
              </a:lnSpc>
              <a:spcBef>
                <a:spcPts val="1333"/>
              </a:spcBef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saves data only for this instance of the activity during current session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667"/>
              </a:spcBef>
            </a:pP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</a:pPr>
            <a:endParaRPr sz="2133" dirty="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405733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ctrTitle"/>
          </p:nvPr>
        </p:nvSpPr>
        <p:spPr>
          <a:xfrm>
            <a:off x="1370012" y="6096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Instance state and app restart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18" name="Shape 5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sp>
        <p:nvSpPr>
          <p:cNvPr id="519" name="Shape 519"/>
          <p:cNvSpPr txBox="1"/>
          <p:nvPr/>
        </p:nvSpPr>
        <p:spPr>
          <a:xfrm>
            <a:off x="227012" y="1371600"/>
            <a:ext cx="11357841" cy="455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667"/>
              </a:spcBef>
            </a:pPr>
            <a:endParaRPr sz="3199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spcBef>
                <a:spcPts val="667"/>
              </a:spcBef>
            </a:pPr>
            <a:r>
              <a:rPr lang="en" sz="3199">
                <a:solidFill>
                  <a:schemeClr val="dk1"/>
                </a:solidFill>
              </a:rPr>
              <a:t>When you stop and restart a new app session, the activity instance states are lost and your activities will revert to their default appearance</a:t>
            </a:r>
            <a:endParaRPr sz="3199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spcBef>
                <a:spcPts val="667"/>
              </a:spcBef>
            </a:pPr>
            <a:endParaRPr sz="3199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spcBef>
                <a:spcPts val="667"/>
              </a:spcBef>
            </a:pPr>
            <a:r>
              <a:rPr lang="en" sz="3199">
                <a:solidFill>
                  <a:schemeClr val="dk1"/>
                </a:solidFill>
              </a:rPr>
              <a:t>If you need to save user data between app sessions, use shared preferences or a database.</a:t>
            </a:r>
            <a:endParaRPr sz="3199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667"/>
              </a:spcBef>
            </a:pPr>
            <a:endParaRPr sz="3199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</a:pPr>
            <a:endParaRPr sz="2133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7122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ctrTitle"/>
          </p:nvPr>
        </p:nvSpPr>
        <p:spPr>
          <a:xfrm>
            <a:off x="1266110" y="508476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What does an Activity do?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4294967295"/>
          </p:nvPr>
        </p:nvSpPr>
        <p:spPr>
          <a:xfrm>
            <a:off x="579438" y="1377950"/>
            <a:ext cx="11609387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Represents an activity, such as ordering groceries, sending email, or getting directions</a:t>
            </a:r>
            <a:endParaRPr dirty="0"/>
          </a:p>
          <a:p>
            <a:pPr>
              <a:buChar char="●"/>
            </a:pPr>
            <a:r>
              <a:rPr lang="en" dirty="0"/>
              <a:t>Handles user interactions, such as button clicks, text entry, or login verification</a:t>
            </a:r>
            <a:endParaRPr dirty="0"/>
          </a:p>
          <a:p>
            <a:pPr>
              <a:buChar char="●"/>
            </a:pPr>
            <a:r>
              <a:rPr lang="en" dirty="0"/>
              <a:t>Can start other activities in the same or other apps</a:t>
            </a:r>
            <a:endParaRPr dirty="0"/>
          </a:p>
          <a:p>
            <a:pPr>
              <a:buChar char="●"/>
            </a:pPr>
            <a:r>
              <a:rPr lang="en" dirty="0"/>
              <a:t>Has a life cycle—is created, started, runs, is paused, resumed, stopped, and destroyed</a:t>
            </a:r>
            <a:endParaRPr dirty="0"/>
          </a:p>
          <a:p>
            <a:pPr marL="0" indent="0">
              <a:buNone/>
            </a:pPr>
            <a:endParaRPr sz="2133" dirty="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ctrTitle"/>
          </p:nvPr>
        </p:nvSpPr>
        <p:spPr>
          <a:xfrm>
            <a:off x="1293812" y="3810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Examples of activities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 t="3606" b="7788"/>
          <a:stretch/>
        </p:blipFill>
        <p:spPr>
          <a:xfrm>
            <a:off x="9343166" y="1597208"/>
            <a:ext cx="2612919" cy="411608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8" name="Shape 318"/>
          <p:cNvPicPr preferRelativeResize="0"/>
          <p:nvPr/>
        </p:nvPicPr>
        <p:blipFill rotWithShape="1">
          <a:blip r:embed="rId4">
            <a:alphaModFix/>
          </a:blip>
          <a:srcRect t="3810" b="8176"/>
          <a:stretch/>
        </p:blipFill>
        <p:spPr>
          <a:xfrm>
            <a:off x="3188414" y="1657329"/>
            <a:ext cx="2612951" cy="4088304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9" name="Shape 319"/>
          <p:cNvPicPr preferRelativeResize="0"/>
          <p:nvPr/>
        </p:nvPicPr>
        <p:blipFill rotWithShape="1">
          <a:blip r:embed="rId5">
            <a:alphaModFix/>
          </a:blip>
          <a:srcRect t="3810" b="8176"/>
          <a:stretch/>
        </p:blipFill>
        <p:spPr>
          <a:xfrm>
            <a:off x="111037" y="1657329"/>
            <a:ext cx="2612951" cy="408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 rotWithShape="1">
          <a:blip r:embed="rId6">
            <a:alphaModFix/>
          </a:blip>
          <a:srcRect t="3810" b="8176"/>
          <a:stretch/>
        </p:blipFill>
        <p:spPr>
          <a:xfrm>
            <a:off x="6265790" y="1657329"/>
            <a:ext cx="2612951" cy="4088304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1" name="Shape 321"/>
          <p:cNvSpPr/>
          <p:nvPr/>
        </p:nvSpPr>
        <p:spPr>
          <a:xfrm>
            <a:off x="111071" y="1657412"/>
            <a:ext cx="2612919" cy="4088135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399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ctrTitle"/>
          </p:nvPr>
        </p:nvSpPr>
        <p:spPr>
          <a:xfrm>
            <a:off x="1293812" y="449261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Apps and activities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body" idx="4294967295"/>
          </p:nvPr>
        </p:nvSpPr>
        <p:spPr>
          <a:xfrm>
            <a:off x="0" y="1581150"/>
            <a:ext cx="11356975" cy="43132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Activities are loosely tied together to make up an app</a:t>
            </a:r>
            <a:endParaRPr dirty="0"/>
          </a:p>
          <a:p>
            <a:pPr>
              <a:buChar char="●"/>
            </a:pPr>
            <a:r>
              <a:rPr lang="en" dirty="0"/>
              <a:t>First activity user sees is typically called "main activity"</a:t>
            </a:r>
            <a:endParaRPr dirty="0"/>
          </a:p>
          <a:p>
            <a:pPr>
              <a:buChar char="●"/>
            </a:pPr>
            <a:r>
              <a:rPr lang="en" dirty="0"/>
              <a:t>Activities can be organized in parent-child relationships in the Android manifest  to aid navigation</a:t>
            </a:r>
            <a:endParaRPr dirty="0"/>
          </a:p>
          <a:p>
            <a:pPr marL="0" indent="0">
              <a:buNone/>
            </a:pPr>
            <a:endParaRPr sz="2133" dirty="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ctrTitle"/>
          </p:nvPr>
        </p:nvSpPr>
        <p:spPr>
          <a:xfrm>
            <a:off x="1446212" y="6096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Layouts and Activities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35" name="Shape 3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4294967295"/>
          </p:nvPr>
        </p:nvSpPr>
        <p:spPr>
          <a:xfrm>
            <a:off x="556021" y="1828800"/>
            <a:ext cx="11356975" cy="291465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An activity typically has a UI layout</a:t>
            </a:r>
            <a:endParaRPr dirty="0"/>
          </a:p>
          <a:p>
            <a:pPr>
              <a:buChar char="●"/>
            </a:pPr>
            <a:r>
              <a:rPr lang="en" dirty="0"/>
              <a:t>Layout is usually defined in one or more XML files</a:t>
            </a:r>
            <a:endParaRPr dirty="0"/>
          </a:p>
          <a:p>
            <a:pPr>
              <a:buChar char="●"/>
            </a:pPr>
            <a:r>
              <a:rPr lang="en" dirty="0"/>
              <a:t>Activity "inflates" layout as part of being created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ctrTitle"/>
          </p:nvPr>
        </p:nvSpPr>
        <p:spPr>
          <a:xfrm>
            <a:off x="1293812" y="14478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ctr"/>
            <a:r>
              <a:rPr lang="en" dirty="0"/>
              <a:t>Intents</a:t>
            </a:r>
            <a:endParaRPr dirty="0"/>
          </a:p>
        </p:txBody>
      </p:sp>
      <p:sp>
        <p:nvSpPr>
          <p:cNvPr id="395" name="Shape 39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RMAT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1626</Words>
  <Application>Microsoft Office PowerPoint</Application>
  <PresentationFormat>Custom</PresentationFormat>
  <Paragraphs>284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Cambria</vt:lpstr>
      <vt:lpstr>Consolas</vt:lpstr>
      <vt:lpstr>Roboto</vt:lpstr>
      <vt:lpstr>Wingdings</vt:lpstr>
      <vt:lpstr>FORMAT_PPT</vt:lpstr>
      <vt:lpstr> Activities</vt:lpstr>
      <vt:lpstr>Contents</vt:lpstr>
      <vt:lpstr>Activities (high-level view)</vt:lpstr>
      <vt:lpstr>What is an Activity?</vt:lpstr>
      <vt:lpstr>What does an Activity do?</vt:lpstr>
      <vt:lpstr>Examples of activities</vt:lpstr>
      <vt:lpstr>Apps and activities</vt:lpstr>
      <vt:lpstr>Layouts and Activities</vt:lpstr>
      <vt:lpstr>Intents</vt:lpstr>
      <vt:lpstr>What is an intent?</vt:lpstr>
      <vt:lpstr>What can intents do?</vt:lpstr>
      <vt:lpstr>Explicit and implicit intents</vt:lpstr>
      <vt:lpstr>How Activities Run</vt:lpstr>
      <vt:lpstr>Sending and Receiving Data</vt:lpstr>
      <vt:lpstr>Two types of sending data with intents</vt:lpstr>
      <vt:lpstr>Sending and retrieving data</vt:lpstr>
      <vt:lpstr>Activity stack</vt:lpstr>
      <vt:lpstr>Activity Stack</vt:lpstr>
      <vt:lpstr>Two forms of navigation</vt:lpstr>
      <vt:lpstr>    Back navigation</vt:lpstr>
      <vt:lpstr>    Up navigation</vt:lpstr>
      <vt:lpstr>Activity Lifecycle and Managing State</vt:lpstr>
      <vt:lpstr>Contents</vt:lpstr>
      <vt:lpstr>Activity Lifecycle</vt:lpstr>
      <vt:lpstr>What is the Activity Lifecycle?</vt:lpstr>
      <vt:lpstr>What is the Activity Lifecycle?</vt:lpstr>
      <vt:lpstr>Activity states and app visibility</vt:lpstr>
      <vt:lpstr>Callbacks and when they are called</vt:lpstr>
      <vt:lpstr>Activity states and callbacks graph</vt:lpstr>
      <vt:lpstr>Implementing and overriding callbacks</vt:lpstr>
      <vt:lpstr>onCreate() –&gt; Created</vt:lpstr>
      <vt:lpstr>onStart() –&gt; Started</vt:lpstr>
      <vt:lpstr>onRestart() –&gt; Started</vt:lpstr>
      <vt:lpstr>onResume() –&gt; Resumed/Running </vt:lpstr>
      <vt:lpstr>onPause() –&gt; Paused</vt:lpstr>
      <vt:lpstr>onStop() –&gt; Stopped</vt:lpstr>
      <vt:lpstr>onDestroy() –&gt; Destroyed</vt:lpstr>
      <vt:lpstr>Activity Instance State</vt:lpstr>
      <vt:lpstr>When does config change?</vt:lpstr>
      <vt:lpstr>What happens on config change?</vt:lpstr>
      <vt:lpstr>Activity instance state</vt:lpstr>
      <vt:lpstr>Activity instance state</vt:lpstr>
      <vt:lpstr>Saving instance state</vt:lpstr>
      <vt:lpstr>Instance state and app restart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hcl</dc:creator>
  <cp:lastModifiedBy>RAHUL KUMAR</cp:lastModifiedBy>
  <cp:revision>9</cp:revision>
  <dcterms:created xsi:type="dcterms:W3CDTF">2021-01-02T06:26:00Z</dcterms:created>
  <dcterms:modified xsi:type="dcterms:W3CDTF">2023-05-31T14:18:00Z</dcterms:modified>
</cp:coreProperties>
</file>