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3" r:id="rId3"/>
    <p:sldId id="258" r:id="rId4"/>
    <p:sldId id="259" r:id="rId5"/>
    <p:sldId id="264" r:id="rId6"/>
    <p:sldId id="260" r:id="rId7"/>
    <p:sldId id="262" r:id="rId8"/>
    <p:sldId id="265" r:id="rId9"/>
    <p:sldId id="26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kita" initials="A" lastIdx="1" clrIdx="0">
    <p:extLst>
      <p:ext uri="{19B8F6BF-5375-455C-9EA6-DF929625EA0E}">
        <p15:presenceInfo xmlns:p15="http://schemas.microsoft.com/office/powerpoint/2012/main" userId="Ankit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91" d="100"/>
          <a:sy n="91" d="100"/>
        </p:scale>
        <p:origin x="37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hul Kumar" userId="5d93dae5539c9652" providerId="LiveId" clId="{180A6EC0-7D09-42F0-B8DD-9F134C3CD18E}"/>
    <pc:docChg chg="delSld">
      <pc:chgData name="Rahul Kumar" userId="5d93dae5539c9652" providerId="LiveId" clId="{180A6EC0-7D09-42F0-B8DD-9F134C3CD18E}" dt="2024-01-29T16:09:07.300" v="0" actId="2696"/>
      <pc:docMkLst>
        <pc:docMk/>
      </pc:docMkLst>
      <pc:sldChg chg="del">
        <pc:chgData name="Rahul Kumar" userId="5d93dae5539c9652" providerId="LiveId" clId="{180A6EC0-7D09-42F0-B8DD-9F134C3CD18E}" dt="2024-01-29T16:09:07.300" v="0" actId="2696"/>
        <pc:sldMkLst>
          <pc:docMk/>
          <pc:sldMk cId="3165200955" sldId="267"/>
        </pc:sldMkLst>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3-12-17T16:05:48.999" idx="1">
    <p:pos x="10" y="10"/>
    <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8C904A9C-3FC4-45B2-A765-A206EC729EBD}" type="datetimeFigureOut">
              <a:rPr lang="en-IN" smtClean="0"/>
              <a:t>29-01-2024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31774356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C904A9C-3FC4-45B2-A765-A206EC729EBD}" type="datetimeFigureOut">
              <a:rPr lang="en-IN" smtClean="0"/>
              <a:t>29-01-2024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7170615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C904A9C-3FC4-45B2-A765-A206EC729EBD}" type="datetimeFigureOut">
              <a:rPr lang="en-IN" smtClean="0"/>
              <a:t>29-01-2024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583080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C904A9C-3FC4-45B2-A765-A206EC729EBD}" type="datetimeFigureOut">
              <a:rPr lang="en-IN" smtClean="0"/>
              <a:t>29-01-2024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410403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C904A9C-3FC4-45B2-A765-A206EC729EBD}" type="datetimeFigureOut">
              <a:rPr lang="en-IN" smtClean="0"/>
              <a:t>29-01-2024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2842257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8C904A9C-3FC4-45B2-A765-A206EC729EBD}" type="datetimeFigureOut">
              <a:rPr lang="en-IN" smtClean="0"/>
              <a:t>29-01-2024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16294950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8C904A9C-3FC4-45B2-A765-A206EC729EBD}" type="datetimeFigureOut">
              <a:rPr lang="en-IN" smtClean="0"/>
              <a:t>29-01-2024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30729417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8C904A9C-3FC4-45B2-A765-A206EC729EBD}" type="datetimeFigureOut">
              <a:rPr lang="en-IN" smtClean="0"/>
              <a:t>29-01-2024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18088468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904A9C-3FC4-45B2-A765-A206EC729EBD}" type="datetimeFigureOut">
              <a:rPr lang="en-IN" smtClean="0"/>
              <a:t>29-01-2024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56014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C904A9C-3FC4-45B2-A765-A206EC729EBD}" type="datetimeFigureOut">
              <a:rPr lang="en-IN" smtClean="0"/>
              <a:t>29-01-2024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10183697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C904A9C-3FC4-45B2-A765-A206EC729EBD}" type="datetimeFigureOut">
              <a:rPr lang="en-IN" smtClean="0"/>
              <a:t>29-01-2024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464336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904A9C-3FC4-45B2-A765-A206EC729EBD}" type="datetimeFigureOut">
              <a:rPr lang="en-IN" smtClean="0"/>
              <a:t>29-01-2024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6A2873-FC4F-4F61-A952-30BDA241D8FD}" type="slidenum">
              <a:rPr lang="en-IN" smtClean="0"/>
              <a:t>‹#›</a:t>
            </a:fld>
            <a:endParaRPr lang="en-IN"/>
          </a:p>
        </p:txBody>
      </p:sp>
    </p:spTree>
    <p:extLst>
      <p:ext uri="{BB962C8B-B14F-4D97-AF65-F5344CB8AC3E}">
        <p14:creationId xmlns:p14="http://schemas.microsoft.com/office/powerpoint/2010/main" val="34396643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comments" Target="../comments/comment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5415648"/>
            <a:ext cx="12196420"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37" name="Right Triangle 36">
            <a:extLst>
              <a:ext uri="{FF2B5EF4-FFF2-40B4-BE49-F238E27FC236}">
                <a16:creationId xmlns:a16="http://schemas.microsoft.com/office/drawing/2014/main"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124074" y="2025525"/>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a:extLst>
              <a:ext uri="{C183D7F6-B498-43B3-948B-1728B52AA6E4}">
                <adec:decorative xmlns:adec="http://schemas.microsoft.com/office/drawing/2017/decorative"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4" y="24501"/>
            <a:ext cx="3859753" cy="1538254"/>
          </a:xfrm>
          <a:prstGeom prst="rect">
            <a:avLst/>
          </a:prstGeom>
        </p:spPr>
      </p:pic>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a:spLocks noChangeArrowheads="1"/>
          </p:cNvSpPr>
          <p:nvPr/>
        </p:nvSpPr>
        <p:spPr bwMode="auto">
          <a:xfrm>
            <a:off x="1981051" y="1562755"/>
            <a:ext cx="9210124" cy="36286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UNIVERSITY INSTITUTE OF ENGINEERING </a:t>
            </a:r>
          </a:p>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COMPUTER SCIENCE ENGINEERING</a:t>
            </a:r>
          </a:p>
          <a:p>
            <a:pPr lvl="0" algn="ctr" defTabSz="622300">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Bachelor of Engineering (Computer Science &amp; Engineering) </a:t>
            </a:r>
          </a:p>
          <a:p>
            <a:pPr lvl="0" algn="ctr" defTabSz="622300">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Subject Name: Big Data Analytics</a:t>
            </a:r>
          </a:p>
          <a:p>
            <a:pPr lvl="0" algn="ctr" defTabSz="622300">
              <a:lnSpc>
                <a:spcPct val="90000"/>
              </a:lnSpc>
              <a:spcBef>
                <a:spcPct val="0"/>
              </a:spcBef>
              <a:spcAft>
                <a:spcPct val="35000"/>
              </a:spcAft>
            </a:pPr>
            <a:r>
              <a:rPr lang="en-US" sz="2800" b="1" dirty="0">
                <a:solidFill>
                  <a:prstClr val="black">
                    <a:lumMod val="85000"/>
                    <a:lumOff val="15000"/>
                  </a:prstClr>
                </a:solidFill>
                <a:latin typeface="Times New Roman" panose="02020603050405020304" pitchFamily="18" charset="0"/>
                <a:cs typeface="Times New Roman" panose="02020603050405020304" pitchFamily="18" charset="0"/>
              </a:rPr>
              <a:t>Subject Code: 20CST-471</a:t>
            </a:r>
          </a:p>
          <a:p>
            <a:pPr eaLnBrk="1" hangingPunct="1"/>
            <a:endParaRPr lang="en-US" sz="1600" dirty="0">
              <a:latin typeface="Raleway ExtraBold" pitchFamily="34" charset="-52"/>
            </a:endParaRPr>
          </a:p>
        </p:txBody>
      </p:sp>
      <p:sp>
        <p:nvSpPr>
          <p:cNvPr id="2" name="Slide Number Placeholder 1">
            <a:extLst>
              <a:ext uri="{FF2B5EF4-FFF2-40B4-BE49-F238E27FC236}">
                <a16:creationId xmlns:a16="http://schemas.microsoft.com/office/drawing/2014/main" id="{8A0519E1-1767-43F5-A1E2-EE338E6B3EB7}"/>
              </a:ext>
            </a:extLst>
          </p:cNvPr>
          <p:cNvSpPr>
            <a:spLocks noGrp="1"/>
          </p:cNvSpPr>
          <p:nvPr>
            <p:ph type="sldNum" sz="quarter" idx="12"/>
          </p:nvPr>
        </p:nvSpPr>
        <p:spPr/>
        <p:txBody>
          <a:bodyPr/>
          <a:lstStyle/>
          <a:p>
            <a:fld id="{BDCDBBEF-AA6C-4BA6-85B2-A17D7F280E38}" type="slidenum">
              <a:rPr lang="en-US" smtClean="0"/>
              <a:pPr/>
              <a:t>1</a:t>
            </a:fld>
            <a:endParaRPr lang="en-US"/>
          </a:p>
        </p:txBody>
      </p:sp>
      <p:sp>
        <p:nvSpPr>
          <p:cNvPr id="3" name="TextBox 2">
            <a:extLst>
              <a:ext uri="{FF2B5EF4-FFF2-40B4-BE49-F238E27FC236}">
                <a16:creationId xmlns:a16="http://schemas.microsoft.com/office/drawing/2014/main" id="{813440DA-C028-4712-B1AE-75666AED2160}"/>
              </a:ext>
            </a:extLst>
          </p:cNvPr>
          <p:cNvSpPr txBox="1"/>
          <p:nvPr/>
        </p:nvSpPr>
        <p:spPr>
          <a:xfrm>
            <a:off x="685800" y="6269779"/>
            <a:ext cx="184731" cy="369332"/>
          </a:xfrm>
          <a:prstGeom prst="rect">
            <a:avLst/>
          </a:prstGeom>
          <a:noFill/>
        </p:spPr>
        <p:txBody>
          <a:bodyPr wrap="none" rtlCol="0">
            <a:spAutoFit/>
          </a:bodyPr>
          <a:lstStyle/>
          <a:p>
            <a:endParaRPr lang="en-IN" dirty="0"/>
          </a:p>
        </p:txBody>
      </p:sp>
      <p:sp>
        <p:nvSpPr>
          <p:cNvPr id="4" name="TextBox 3">
            <a:extLst>
              <a:ext uri="{FF2B5EF4-FFF2-40B4-BE49-F238E27FC236}">
                <a16:creationId xmlns:a16="http://schemas.microsoft.com/office/drawing/2014/main" id="{56E4A2C1-B2FC-4744-AEE0-C648D144369B}"/>
              </a:ext>
            </a:extLst>
          </p:cNvPr>
          <p:cNvSpPr txBox="1"/>
          <p:nvPr/>
        </p:nvSpPr>
        <p:spPr>
          <a:xfrm>
            <a:off x="1597394" y="5977764"/>
            <a:ext cx="2447786" cy="830997"/>
          </a:xfrm>
          <a:prstGeom prst="rect">
            <a:avLst/>
          </a:prstGeom>
          <a:noFill/>
        </p:spPr>
        <p:txBody>
          <a:bodyPr wrap="none" rtlCol="0">
            <a:spAutoFit/>
          </a:bodyPr>
          <a:lstStyle/>
          <a:p>
            <a:r>
              <a:rPr lang="en-US" sz="2400" dirty="0">
                <a:latin typeface="Times New Roman" panose="02020603050405020304" pitchFamily="18" charset="0"/>
                <a:cs typeface="Times New Roman" panose="02020603050405020304" pitchFamily="18" charset="0"/>
              </a:rPr>
              <a:t>Prepared By:</a:t>
            </a:r>
          </a:p>
          <a:p>
            <a:r>
              <a:rPr lang="en-US" sz="2400" dirty="0">
                <a:latin typeface="Times New Roman" panose="02020603050405020304" pitchFamily="18" charset="0"/>
                <a:cs typeface="Times New Roman" panose="02020603050405020304" pitchFamily="18" charset="0"/>
              </a:rPr>
              <a:t>Er. Ankita Sharma</a:t>
            </a:r>
          </a:p>
        </p:txBody>
      </p:sp>
      <p:sp>
        <p:nvSpPr>
          <p:cNvPr id="5" name="TextBox 4"/>
          <p:cNvSpPr txBox="1"/>
          <p:nvPr/>
        </p:nvSpPr>
        <p:spPr>
          <a:xfrm>
            <a:off x="1638944" y="4925829"/>
            <a:ext cx="2450992" cy="923330"/>
          </a:xfrm>
          <a:prstGeom prst="rect">
            <a:avLst/>
          </a:prstGeom>
          <a:noFill/>
        </p:spPr>
        <p:txBody>
          <a:bodyPr wrap="none" rtlCol="0">
            <a:spAutoFit/>
          </a:bodyPr>
          <a:lstStyle/>
          <a:p>
            <a:endParaRPr lang="en-IN" b="1" dirty="0"/>
          </a:p>
          <a:p>
            <a:r>
              <a:rPr lang="en-IN" b="1" dirty="0"/>
              <a:t>Introduction to big data</a:t>
            </a:r>
          </a:p>
          <a:p>
            <a:r>
              <a:rPr lang="en-US" b="1" dirty="0"/>
              <a:t>Mapped with CO1</a:t>
            </a:r>
            <a:endParaRPr lang="en-IN" b="1" dirty="0"/>
          </a:p>
        </p:txBody>
      </p:sp>
    </p:spTree>
    <p:extLst>
      <p:ext uri="{BB962C8B-B14F-4D97-AF65-F5344CB8AC3E}">
        <p14:creationId xmlns:p14="http://schemas.microsoft.com/office/powerpoint/2010/main" val="20042819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Introduction to big data</a:t>
            </a:r>
          </a:p>
        </p:txBody>
      </p:sp>
      <p:sp>
        <p:nvSpPr>
          <p:cNvPr id="3" name="Content Placeholder 2"/>
          <p:cNvSpPr>
            <a:spLocks noGrp="1"/>
          </p:cNvSpPr>
          <p:nvPr>
            <p:ph idx="1"/>
          </p:nvPr>
        </p:nvSpPr>
        <p:spPr/>
        <p:txBody>
          <a:bodyPr>
            <a:normAutofit/>
          </a:bodyPr>
          <a:lstStyle/>
          <a:p>
            <a:pPr fontAlgn="base"/>
            <a:r>
              <a:rPr lang="en-US" dirty="0"/>
              <a:t>Big Data Analytics is a transformative process that involves extracting valuable insights from vast and complex datasets, commonly referred to as "big data." </a:t>
            </a:r>
          </a:p>
          <a:p>
            <a:pPr fontAlgn="base"/>
            <a:endParaRPr lang="en-US" dirty="0"/>
          </a:p>
          <a:p>
            <a:pPr marL="0" indent="0" fontAlgn="base">
              <a:buNone/>
            </a:pPr>
            <a:r>
              <a:rPr lang="en-US" dirty="0"/>
              <a:t>In the contemporary data landscape, organizations accumulate information from diverse sources, such as social media, sensors, and transaction records. The challenges posed by the sheer volume, velocity, variety, and veracity of this data necessitate advanced analytics approaches.</a:t>
            </a:r>
            <a:endParaRPr lang="en-IN" dirty="0"/>
          </a:p>
        </p:txBody>
      </p:sp>
      <p:pic>
        <p:nvPicPr>
          <p:cNvPr id="4" name="Picture 3">
            <a:extLst>
              <a:ext uri="{C183D7F6-B498-43B3-948B-1728B52AA6E4}">
                <adec:decorative xmlns:adec="http://schemas.microsoft.com/office/drawing/2017/decorative"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560686" cy="1020528"/>
          </a:xfrm>
          <a:prstGeom prst="rect">
            <a:avLst/>
          </a:prstGeom>
        </p:spPr>
      </p:pic>
      <p:sp>
        <p:nvSpPr>
          <p:cNvPr id="5" name="Right Triangle 4"/>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898831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501"/>
            <a:ext cx="10515600" cy="1325563"/>
          </a:xfrm>
        </p:spPr>
        <p:txBody>
          <a:bodyPr/>
          <a:lstStyle/>
          <a:p>
            <a:pPr algn="ctr"/>
            <a:r>
              <a:rPr lang="en-US" b="1" dirty="0"/>
              <a:t>Introduction</a:t>
            </a:r>
            <a:endParaRPr lang="en-IN" b="1" dirty="0"/>
          </a:p>
        </p:txBody>
      </p:sp>
      <p:sp>
        <p:nvSpPr>
          <p:cNvPr id="3" name="Content Placeholder 2"/>
          <p:cNvSpPr>
            <a:spLocks noGrp="1"/>
          </p:cNvSpPr>
          <p:nvPr>
            <p:ph idx="1"/>
          </p:nvPr>
        </p:nvSpPr>
        <p:spPr>
          <a:xfrm>
            <a:off x="838200" y="1502228"/>
            <a:ext cx="10515600" cy="4387352"/>
          </a:xfrm>
        </p:spPr>
        <p:txBody>
          <a:bodyPr>
            <a:normAutofit/>
          </a:bodyPr>
          <a:lstStyle/>
          <a:p>
            <a:r>
              <a:rPr lang="en-US" dirty="0"/>
              <a:t>Key components of Big Data Analytics include,</a:t>
            </a:r>
          </a:p>
          <a:p>
            <a:r>
              <a:rPr lang="en-US" dirty="0"/>
              <a:t>data collection, storage, processing, and the use of analytics tools and machine learning algorithms. Technologies like Apache Hadoop and Apache Spark are instrumental in handling the distributed processing requirements of big data.</a:t>
            </a:r>
          </a:p>
          <a:p>
            <a:endParaRPr lang="en-IN" dirty="0"/>
          </a:p>
        </p:txBody>
      </p:sp>
      <p:pic>
        <p:nvPicPr>
          <p:cNvPr id="4" name="Picture 3">
            <a:extLst>
              <a:ext uri="{C183D7F6-B498-43B3-948B-1728B52AA6E4}">
                <adec:decorative xmlns:adec="http://schemas.microsoft.com/office/drawing/2017/decorative"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560686" cy="1020528"/>
          </a:xfrm>
          <a:prstGeom prst="rect">
            <a:avLst/>
          </a:prstGeom>
        </p:spPr>
      </p:pic>
      <p:sp>
        <p:nvSpPr>
          <p:cNvPr id="6" name="Right Triangle 5"/>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Hadoop - Architecture - GeeksforGeek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94389" y="3231292"/>
            <a:ext cx="5113393" cy="34881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6009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65909" y="1216025"/>
            <a:ext cx="10515600" cy="4351338"/>
          </a:xfrm>
        </p:spPr>
        <p:txBody>
          <a:bodyPr>
            <a:normAutofit/>
          </a:bodyPr>
          <a:lstStyle/>
          <a:p>
            <a:r>
              <a:rPr lang="en-US" dirty="0"/>
              <a:t>Data visualization tools further facilitate the communication of complex insights to decision-makers, aiding in effective decision-making. Despite challenges such as data quality and varying formats, the potential benefits of big data analytics span across industries, driving innovation, optimizing processes, and enhancing overall business strategies.</a:t>
            </a:r>
            <a:endParaRPr lang="en-IN" dirty="0"/>
          </a:p>
        </p:txBody>
      </p:sp>
      <p:pic>
        <p:nvPicPr>
          <p:cNvPr id="4" name="Picture 3">
            <a:extLst>
              <a:ext uri="{C183D7F6-B498-43B3-948B-1728B52AA6E4}">
                <adec:decorative xmlns:adec="http://schemas.microsoft.com/office/drawing/2017/decorative"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560686" cy="1020528"/>
          </a:xfrm>
          <a:prstGeom prst="rect">
            <a:avLst/>
          </a:prstGeom>
        </p:spPr>
      </p:pic>
      <p:sp>
        <p:nvSpPr>
          <p:cNvPr id="5" name="Right Triangle 4"/>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An Introduction to Hadoop Ecosystem for Big Data - Analytics Vidhya"/>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14276" b="15564"/>
          <a:stretch/>
        </p:blipFill>
        <p:spPr bwMode="auto">
          <a:xfrm>
            <a:off x="2413001" y="3991460"/>
            <a:ext cx="6946896" cy="26850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72971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99012" y="1616529"/>
            <a:ext cx="10515600" cy="4351338"/>
          </a:xfrm>
        </p:spPr>
        <p:txBody>
          <a:bodyPr>
            <a:normAutofit/>
          </a:bodyPr>
          <a:lstStyle/>
          <a:p>
            <a:r>
              <a:rPr lang="en-US" dirty="0"/>
              <a:t>Moreover, the field of Big Data Analytics plays a pivotal role in addressing the dynamic nature of today's data environment. </a:t>
            </a:r>
          </a:p>
          <a:p>
            <a:r>
              <a:rPr lang="en-US" dirty="0"/>
              <a:t>The high velocity at which data is generated, particularly from real-time sources, underscores the importance of processing and analyzing information promptly. </a:t>
            </a:r>
          </a:p>
          <a:p>
            <a:r>
              <a:rPr lang="en-US" dirty="0"/>
              <a:t>As organizations grapple with massive data volumes, distributed storage systems like the Hadoop Distributed File System (HDFS) and cloud-based solutions have become instrumental in managing and storing this wealth of information.</a:t>
            </a:r>
            <a:endParaRPr lang="en-IN" dirty="0"/>
          </a:p>
        </p:txBody>
      </p:sp>
      <p:pic>
        <p:nvPicPr>
          <p:cNvPr id="4" name="Picture 3">
            <a:extLst>
              <a:ext uri="{C183D7F6-B498-43B3-948B-1728B52AA6E4}">
                <adec:decorative xmlns:adec="http://schemas.microsoft.com/office/drawing/2017/decorative"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560686" cy="1020528"/>
          </a:xfrm>
          <a:prstGeom prst="rect">
            <a:avLst/>
          </a:prstGeom>
        </p:spPr>
      </p:pic>
      <p:sp>
        <p:nvSpPr>
          <p:cNvPr id="5" name="Right Triangle 4"/>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70502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85949" y="1237796"/>
            <a:ext cx="10515600" cy="4351338"/>
          </a:xfrm>
        </p:spPr>
        <p:txBody>
          <a:bodyPr/>
          <a:lstStyle/>
          <a:p>
            <a:pPr fontAlgn="base"/>
            <a:r>
              <a:rPr lang="en-US" dirty="0"/>
              <a:t>The inclusion of machine learning algorithms is another critical facet of Big Data Analytics. These algorithms enable predictive modeling, classification, clustering, and anomaly detection, empowering organizations to unearth patterns and trends that might otherwise remain hidden.</a:t>
            </a:r>
          </a:p>
          <a:p>
            <a:pPr fontAlgn="base"/>
            <a:endParaRPr lang="en-US" dirty="0"/>
          </a:p>
          <a:p>
            <a:pPr fontAlgn="base"/>
            <a:r>
              <a:rPr lang="en-US" dirty="0"/>
              <a:t> The application of machine learning enhances the ability to make data-driven predictions and recommendations, thereby influencing strategic decision-making processes.</a:t>
            </a:r>
            <a:endParaRPr lang="en-IN" dirty="0"/>
          </a:p>
        </p:txBody>
      </p:sp>
      <p:pic>
        <p:nvPicPr>
          <p:cNvPr id="4" name="Picture 3">
            <a:extLst>
              <a:ext uri="{C183D7F6-B498-43B3-948B-1728B52AA6E4}">
                <adec:decorative xmlns:adec="http://schemas.microsoft.com/office/drawing/2017/decorative"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560686" cy="1020528"/>
          </a:xfrm>
          <a:prstGeom prst="rect">
            <a:avLst/>
          </a:prstGeom>
        </p:spPr>
      </p:pic>
      <p:sp>
        <p:nvSpPr>
          <p:cNvPr id="5" name="Right Triangle 4"/>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809782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88720"/>
            <a:ext cx="10515600" cy="4988243"/>
          </a:xfrm>
        </p:spPr>
        <p:txBody>
          <a:bodyPr>
            <a:normAutofit/>
          </a:bodyPr>
          <a:lstStyle/>
          <a:p>
            <a:r>
              <a:rPr lang="en-US" dirty="0"/>
              <a:t>Despite the undeniable potential of Big Data Analytics, several challenges persist. </a:t>
            </a:r>
          </a:p>
          <a:p>
            <a:r>
              <a:rPr lang="en-US" dirty="0"/>
              <a:t>The diverse nature of data types—ranging from structured to unstructured—requires flexible tools and strategies.</a:t>
            </a:r>
          </a:p>
          <a:p>
            <a:r>
              <a:rPr lang="en-US" dirty="0"/>
              <a:t> Ensuring the accuracy and reliability of the data, known as veracity, is an ongoing concern that demands meticulous attention. </a:t>
            </a:r>
          </a:p>
          <a:p>
            <a:r>
              <a:rPr lang="en-US" dirty="0"/>
              <a:t>Organizations also strive to derive tangible value from their analytics efforts, necessitating a focus on actionable insights that lead to tangible business improvements.</a:t>
            </a:r>
            <a:endParaRPr lang="en-IN" dirty="0"/>
          </a:p>
        </p:txBody>
      </p:sp>
      <p:pic>
        <p:nvPicPr>
          <p:cNvPr id="4" name="Picture 3">
            <a:extLst>
              <a:ext uri="{C183D7F6-B498-43B3-948B-1728B52AA6E4}">
                <adec:decorative xmlns:adec="http://schemas.microsoft.com/office/drawing/2017/decorative"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560686" cy="1020528"/>
          </a:xfrm>
          <a:prstGeom prst="rect">
            <a:avLst/>
          </a:prstGeom>
        </p:spPr>
      </p:pic>
      <p:sp>
        <p:nvSpPr>
          <p:cNvPr id="5" name="Right Triangle 4"/>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26459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67097"/>
            <a:ext cx="10515600" cy="4909866"/>
          </a:xfrm>
        </p:spPr>
        <p:txBody>
          <a:bodyPr>
            <a:normAutofit/>
          </a:bodyPr>
          <a:lstStyle/>
          <a:p>
            <a:pPr fontAlgn="base"/>
            <a:r>
              <a:rPr lang="en-US" dirty="0"/>
              <a:t>In conclusion, Big Data Analytics continues to shape the landscape of data-driven decision-making across industries.</a:t>
            </a:r>
          </a:p>
          <a:p>
            <a:pPr fontAlgn="base"/>
            <a:r>
              <a:rPr lang="en-US" dirty="0"/>
              <a:t> The evolving technologies, coupled with the innovative use of analytics tools, contribute to the ongoing growth and relevance of this field.</a:t>
            </a:r>
          </a:p>
          <a:p>
            <a:pPr fontAlgn="base"/>
            <a:r>
              <a:rPr lang="en-US" dirty="0"/>
              <a:t> As organizations navigate the complexities of big data, the ability to harness insights effectively becomes a strategic imperative, positioning them to adapt, innovate, and thrive in an increasingly data-centric world.</a:t>
            </a:r>
            <a:endParaRPr lang="en-IN" dirty="0"/>
          </a:p>
        </p:txBody>
      </p:sp>
      <p:pic>
        <p:nvPicPr>
          <p:cNvPr id="4" name="Picture 3">
            <a:extLst>
              <a:ext uri="{C183D7F6-B498-43B3-948B-1728B52AA6E4}">
                <adec:decorative xmlns:adec="http://schemas.microsoft.com/office/drawing/2017/decorative"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560686" cy="1020528"/>
          </a:xfrm>
          <a:prstGeom prst="rect">
            <a:avLst/>
          </a:prstGeom>
        </p:spPr>
      </p:pic>
      <p:sp>
        <p:nvSpPr>
          <p:cNvPr id="5" name="Right Triangle 4"/>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749206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C183D7F6-B498-43B3-948B-1728B52AA6E4}">
                <adec:decorative xmlns:adec="http://schemas.microsoft.com/office/drawing/2017/decorative"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560686" cy="1020528"/>
          </a:xfrm>
          <a:prstGeom prst="rect">
            <a:avLst/>
          </a:prstGeom>
        </p:spPr>
      </p:pic>
      <p:sp>
        <p:nvSpPr>
          <p:cNvPr id="5" name="Right Triangle 4"/>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Big Data Analytics">
            <a:extLst>
              <a:ext uri="{FF2B5EF4-FFF2-40B4-BE49-F238E27FC236}">
                <a16:creationId xmlns:a16="http://schemas.microsoft.com/office/drawing/2014/main" id="{4230E6AF-F7B1-40A5-28B2-BDEE51E729F3}"/>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3640931" y="1266825"/>
            <a:ext cx="4910138" cy="49101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43598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459</TotalTime>
  <Words>522</Words>
  <Application>Microsoft Office PowerPoint</Application>
  <PresentationFormat>Widescreen</PresentationFormat>
  <Paragraphs>33</Paragraphs>
  <Slides>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Arial Black</vt:lpstr>
      <vt:lpstr>Calibri</vt:lpstr>
      <vt:lpstr>Calibri Light</vt:lpstr>
      <vt:lpstr>Casper</vt:lpstr>
      <vt:lpstr>Raleway ExtraBold</vt:lpstr>
      <vt:lpstr>Times New Roman</vt:lpstr>
      <vt:lpstr>Office Theme</vt:lpstr>
      <vt:lpstr>PowerPoint Presentation</vt:lpstr>
      <vt:lpstr>Introduction to big data</vt:lpstr>
      <vt:lpstr>Introduction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dc:creator>
  <cp:lastModifiedBy>Rahul Kumar</cp:lastModifiedBy>
  <cp:revision>57</cp:revision>
  <dcterms:created xsi:type="dcterms:W3CDTF">2022-02-18T00:35:21Z</dcterms:created>
  <dcterms:modified xsi:type="dcterms:W3CDTF">2024-01-29T16:09:08Z</dcterms:modified>
</cp:coreProperties>
</file>