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3" r:id="rId3"/>
    <p:sldId id="258" r:id="rId4"/>
    <p:sldId id="265" r:id="rId5"/>
    <p:sldId id="259" r:id="rId6"/>
    <p:sldId id="264" r:id="rId7"/>
    <p:sldId id="260"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initials="A" lastIdx="1" clrIdx="0">
    <p:extLst>
      <p:ext uri="{19B8F6BF-5375-455C-9EA6-DF929625EA0E}">
        <p15:presenceInfo xmlns:p15="http://schemas.microsoft.com/office/powerpoint/2012/main" userId="Ankit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3D6D6CAC-42DE-466C-B26C-F0A273B04BE3}"/>
    <pc:docChg chg="delSld">
      <pc:chgData name="Rahul Kumar" userId="5d93dae5539c9652" providerId="LiveId" clId="{3D6D6CAC-42DE-466C-B26C-F0A273B04BE3}" dt="2024-02-12T13:59:21.554" v="0" actId="2696"/>
      <pc:docMkLst>
        <pc:docMk/>
      </pc:docMkLst>
      <pc:sldChg chg="del">
        <pc:chgData name="Rahul Kumar" userId="5d93dae5539c9652" providerId="LiveId" clId="{3D6D6CAC-42DE-466C-B26C-F0A273B04BE3}" dt="2024-02-12T13:59:21.554" v="0" actId="2696"/>
        <pc:sldMkLst>
          <pc:docMk/>
          <pc:sldMk cId="4180937950" sldId="26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7T16:05:48.9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177435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717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8308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C904A9C-3FC4-45B2-A765-A206EC729EBD}"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1040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904A9C-3FC4-45B2-A765-A206EC729EBD}"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2842257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C904A9C-3FC4-45B2-A765-A206EC729EBD}"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62949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904A9C-3FC4-45B2-A765-A206EC729EBD}"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30729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C904A9C-3FC4-45B2-A765-A206EC729EBD}" type="datetimeFigureOut">
              <a:rPr lang="en-IN" smtClean="0"/>
              <a:t>12-02-2024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808846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904A9C-3FC4-45B2-A765-A206EC729EBD}" type="datetimeFigureOut">
              <a:rPr lang="en-IN" smtClean="0"/>
              <a:t>12-02-2024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5601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101836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904A9C-3FC4-45B2-A765-A206EC729EBD}" type="datetimeFigureOut">
              <a:rPr lang="en-IN" smtClean="0"/>
              <a:t>12-02-2024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2873-FC4F-4F61-A952-30BDA241D8FD}" type="slidenum">
              <a:rPr lang="en-IN" smtClean="0"/>
              <a:t>‹#›</a:t>
            </a:fld>
            <a:endParaRPr lang="en-IN"/>
          </a:p>
        </p:txBody>
      </p:sp>
    </p:spTree>
    <p:extLst>
      <p:ext uri="{BB962C8B-B14F-4D97-AF65-F5344CB8AC3E}">
        <p14:creationId xmlns:p14="http://schemas.microsoft.com/office/powerpoint/2010/main" val="464336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04A9C-3FC4-45B2-A765-A206EC729EBD}" type="datetimeFigureOut">
              <a:rPr lang="en-IN" smtClean="0"/>
              <a:t>12-02-2024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A2873-FC4F-4F61-A952-30BDA241D8FD}" type="slidenum">
              <a:rPr lang="en-IN" smtClean="0"/>
              <a:t>‹#›</a:t>
            </a:fld>
            <a:endParaRPr lang="en-IN"/>
          </a:p>
        </p:txBody>
      </p:sp>
    </p:spTree>
    <p:extLst>
      <p:ext uri="{BB962C8B-B14F-4D97-AF65-F5344CB8AC3E}">
        <p14:creationId xmlns:p14="http://schemas.microsoft.com/office/powerpoint/2010/main" val="3439664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15648"/>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4" y="24501"/>
            <a:ext cx="3859753" cy="1538254"/>
          </a:xfrm>
          <a:prstGeom prst="rect">
            <a:avLst/>
          </a:prstGeom>
        </p:spPr>
      </p:pic>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1981051" y="1562755"/>
            <a:ext cx="9210124" cy="362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UNIVERSITY INSTITUTE OF ENGINEERING </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COMPUTER SCIENCE ENGINEERING</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Subject Name: Big Data Analytics</a:t>
            </a:r>
          </a:p>
          <a:p>
            <a:pPr lvl="0" algn="ctr" defTabSz="622300">
              <a:lnSpc>
                <a:spcPct val="90000"/>
              </a:lnSpc>
              <a:spcBef>
                <a:spcPct val="0"/>
              </a:spcBef>
              <a:spcAft>
                <a:spcPct val="35000"/>
              </a:spcAft>
            </a:pPr>
            <a:r>
              <a:rPr lang="en-US" sz="2800" b="1" dirty="0">
                <a:solidFill>
                  <a:prstClr val="black">
                    <a:lumMod val="85000"/>
                    <a:lumOff val="15000"/>
                  </a:prstClr>
                </a:solidFill>
                <a:latin typeface="Times New Roman" panose="02020603050405020304" pitchFamily="18" charset="0"/>
                <a:cs typeface="Times New Roman" panose="02020603050405020304" pitchFamily="18" charset="0"/>
              </a:rPr>
              <a:t>Subject Code: 20CST-471</a:t>
            </a:r>
          </a:p>
          <a:p>
            <a:pPr eaLnBrk="1" hangingPunct="1"/>
            <a:endParaRPr lang="en-US" sz="1600" dirty="0">
              <a:latin typeface="Raleway ExtraBold" pitchFamily="34" charset="-52"/>
            </a:endParaRPr>
          </a:p>
        </p:txBody>
      </p:sp>
      <p:sp>
        <p:nvSpPr>
          <p:cNvPr id="2" name="Slide Number Placeholder 1">
            <a:extLst>
              <a:ext uri="{FF2B5EF4-FFF2-40B4-BE49-F238E27FC236}">
                <a16:creationId xmlns:a16="http://schemas.microsoft.com/office/drawing/2014/main" id="{8A0519E1-1767-43F5-A1E2-EE338E6B3EB7}"/>
              </a:ext>
            </a:extLst>
          </p:cNvPr>
          <p:cNvSpPr>
            <a:spLocks noGrp="1"/>
          </p:cNvSpPr>
          <p:nvPr>
            <p:ph type="sldNum" sz="quarter" idx="12"/>
          </p:nvPr>
        </p:nvSpPr>
        <p:spPr/>
        <p:txBody>
          <a:bodyPr/>
          <a:lstStyle/>
          <a:p>
            <a:fld id="{BDCDBBEF-AA6C-4BA6-85B2-A17D7F280E38}" type="slidenum">
              <a:rPr lang="en-US" smtClean="0"/>
              <a:pPr/>
              <a:t>1</a:t>
            </a:fld>
            <a:endParaRPr lang="en-US"/>
          </a:p>
        </p:txBody>
      </p:sp>
      <p:sp>
        <p:nvSpPr>
          <p:cNvPr id="3" name="TextBox 2">
            <a:extLst>
              <a:ext uri="{FF2B5EF4-FFF2-40B4-BE49-F238E27FC236}">
                <a16:creationId xmlns:a16="http://schemas.microsoft.com/office/drawing/2014/main" id="{813440DA-C028-4712-B1AE-75666AED2160}"/>
              </a:ext>
            </a:extLst>
          </p:cNvPr>
          <p:cNvSpPr txBox="1"/>
          <p:nvPr/>
        </p:nvSpPr>
        <p:spPr>
          <a:xfrm>
            <a:off x="685800" y="6269779"/>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56E4A2C1-B2FC-4744-AEE0-C648D144369B}"/>
              </a:ext>
            </a:extLst>
          </p:cNvPr>
          <p:cNvSpPr txBox="1"/>
          <p:nvPr/>
        </p:nvSpPr>
        <p:spPr>
          <a:xfrm>
            <a:off x="1597394" y="5977764"/>
            <a:ext cx="244778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Prepared By:</a:t>
            </a:r>
          </a:p>
          <a:p>
            <a:r>
              <a:rPr lang="en-US" sz="2400" dirty="0">
                <a:latin typeface="Times New Roman" panose="02020603050405020304" pitchFamily="18" charset="0"/>
                <a:cs typeface="Times New Roman" panose="02020603050405020304" pitchFamily="18" charset="0"/>
              </a:rPr>
              <a:t>Er. Ankita Sharma</a:t>
            </a:r>
          </a:p>
        </p:txBody>
      </p:sp>
      <p:sp>
        <p:nvSpPr>
          <p:cNvPr id="5" name="TextBox 4"/>
          <p:cNvSpPr txBox="1"/>
          <p:nvPr/>
        </p:nvSpPr>
        <p:spPr>
          <a:xfrm>
            <a:off x="1638944" y="4925829"/>
            <a:ext cx="3827458" cy="923330"/>
          </a:xfrm>
          <a:prstGeom prst="rect">
            <a:avLst/>
          </a:prstGeom>
          <a:noFill/>
        </p:spPr>
        <p:txBody>
          <a:bodyPr wrap="none" rtlCol="0">
            <a:spAutoFit/>
          </a:bodyPr>
          <a:lstStyle/>
          <a:p>
            <a:endParaRPr lang="en-IN" b="1" dirty="0"/>
          </a:p>
          <a:p>
            <a:r>
              <a:rPr lang="en-IN" dirty="0"/>
              <a:t>Introduction to Map Reduce paradigm.</a:t>
            </a:r>
          </a:p>
          <a:p>
            <a:r>
              <a:rPr lang="en-US" b="1" dirty="0"/>
              <a:t>Mapped with CO2</a:t>
            </a:r>
            <a:endParaRPr lang="en-IN" b="1" dirty="0"/>
          </a:p>
        </p:txBody>
      </p:sp>
    </p:spTree>
    <p:extLst>
      <p:ext uri="{BB962C8B-B14F-4D97-AF65-F5344CB8AC3E}">
        <p14:creationId xmlns:p14="http://schemas.microsoft.com/office/powerpoint/2010/main" val="200428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382247"/>
            <a:ext cx="9982200" cy="1325563"/>
          </a:xfrm>
        </p:spPr>
        <p:txBody>
          <a:bodyPr>
            <a:normAutofit/>
          </a:bodyPr>
          <a:lstStyle/>
          <a:p>
            <a:pPr algn="ctr"/>
            <a:r>
              <a:rPr lang="en-US" sz="4000" b="1" dirty="0"/>
              <a:t>Comparative analysis of Hadoop and Spark</a:t>
            </a:r>
            <a:endParaRPr lang="en-IN" sz="4000" b="1" dirty="0"/>
          </a:p>
        </p:txBody>
      </p:sp>
      <p:sp>
        <p:nvSpPr>
          <p:cNvPr id="3" name="Content Placeholder 2"/>
          <p:cNvSpPr>
            <a:spLocks noGrp="1"/>
          </p:cNvSpPr>
          <p:nvPr>
            <p:ph idx="1"/>
          </p:nvPr>
        </p:nvSpPr>
        <p:spPr/>
        <p:txBody>
          <a:bodyPr>
            <a:normAutofit/>
          </a:bodyPr>
          <a:lstStyle/>
          <a:p>
            <a:pPr algn="just" fontAlgn="base"/>
            <a:r>
              <a:rPr lang="en-US" dirty="0"/>
              <a:t>A comparative analysis between Hadoop and Spark reveals distinctive features and advantages that cater to different needs within the realm of big data analytics. Hadoop, with its pioneering </a:t>
            </a:r>
            <a:r>
              <a:rPr lang="en-US" dirty="0" err="1"/>
              <a:t>MapReduce</a:t>
            </a:r>
            <a:r>
              <a:rPr lang="en-US" dirty="0"/>
              <a:t> paradigm, excels in batch processing and large-scale data storage, leveraging the Hadoop Distributed File System (HDFS) for distributed storage and YARN for resource management.</a:t>
            </a:r>
            <a:endParaRPr lang="en-IN"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88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6" name="Right Triangle 5"/>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Applied Sciences | Free Full-Text | A Comparative Analysis of Big Data  Frameworks: An Adoption Perspective"/>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451100" y="725849"/>
            <a:ext cx="6886575" cy="5634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00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10858500" cy="5270500"/>
          </a:xfrm>
        </p:spPr>
        <p:txBody>
          <a:bodyPr>
            <a:normAutofit/>
          </a:bodyPr>
          <a:lstStyle/>
          <a:p>
            <a:pPr marL="0" indent="0" algn="just">
              <a:buNone/>
            </a:pPr>
            <a:r>
              <a:rPr lang="en-US" dirty="0"/>
              <a:t>Both ecosystems boast vibrant communities and extensive ecosystems, yet the choice between them hinges on specific use cases, data processing requirements, and the evolving landscape of big data technologies. </a:t>
            </a:r>
          </a:p>
          <a:p>
            <a:pPr marL="0" indent="0" algn="just">
              <a:buNone/>
            </a:pPr>
            <a:endParaRPr lang="en-US" dirty="0"/>
          </a:p>
          <a:p>
            <a:pPr marL="0" indent="0" algn="just">
              <a:buNone/>
            </a:pPr>
            <a:r>
              <a:rPr lang="en-US" dirty="0"/>
              <a:t>In essence, Hadoop and Spark represent different paradigms, where Hadoop excels in established batch processing, and Spark emerges as a dynamic, multipurpose framework for diverse data processing challenges.</a:t>
            </a:r>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a:p>
            <a:pPr marL="0" indent="0" algn="just">
              <a:buNone/>
            </a:pPr>
            <a:endParaRPr lang="en-US" dirty="0"/>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668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A comprehensive performance analysis of Apache Hadoop and Apache Spark for  large scale data sets using HiBench | Journal of Big Data | Full Text"/>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572791" y="1045029"/>
            <a:ext cx="6622009" cy="5403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9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446" y="1211581"/>
            <a:ext cx="10515600" cy="4351338"/>
          </a:xfrm>
        </p:spPr>
        <p:txBody>
          <a:bodyPr>
            <a:normAutofit/>
          </a:bodyPr>
          <a:lstStyle/>
          <a:p>
            <a:r>
              <a:rPr lang="en-US" dirty="0"/>
              <a:t>The comparative strengths of Hadoop and Spark become more evident when considering ease of use and programming models. </a:t>
            </a:r>
          </a:p>
          <a:p>
            <a:r>
              <a:rPr lang="en-US" dirty="0"/>
              <a:t>Hadoop, originally designed for batch processing, may involve more intricate coding for iterative algorithms, whereas Spark provides higher-level APIs in Java, Scala, Python, and R, enhancing user-friendliness. Spark's rich set of libraries, including MLlib for machine learning and GraphX for graph processing, further contributes to its appeal for developers and data scientists.</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05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descr="Comparative Analysis of Hadoop Distributed File System and Google File  System | by Aqsa Kazi | Medium"/>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168400" y="1175466"/>
            <a:ext cx="9144000" cy="535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978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p:cNvSpPr>
            <a:spLocks noGrp="1"/>
          </p:cNvSpPr>
          <p:nvPr>
            <p:ph idx="1"/>
          </p:nvPr>
        </p:nvSpPr>
        <p:spPr>
          <a:xfrm>
            <a:off x="838200" y="1231900"/>
            <a:ext cx="10515600" cy="4945063"/>
          </a:xfrm>
        </p:spPr>
        <p:txBody>
          <a:bodyPr/>
          <a:lstStyle/>
          <a:p>
            <a:r>
              <a:rPr lang="en-US" dirty="0"/>
              <a:t>In terms of real-time processing, Hadoop was initially designed for batch processing and is less suitable for real-time analytics. Spark, however, shines in this aspect, supporting both batch and stream processing seamlessly. This flexibility makes Spark an ideal choice for applications requiring low-latency responses and real-time insights.</a:t>
            </a:r>
          </a:p>
          <a:p>
            <a:r>
              <a:rPr lang="en-US" dirty="0"/>
              <a:t>The fault-tolerance mechanisms of both frameworks differ as well. While Hadoop relies on data replication in HDFS for fault tolerance, Spark uses lineage information and RDDs for fault recovery, offering more nuanced and efficient fault-tolerance capabilities.</a:t>
            </a:r>
          </a:p>
          <a:p>
            <a:endParaRPr lang="en-IN" dirty="0"/>
          </a:p>
        </p:txBody>
      </p:sp>
    </p:spTree>
    <p:extLst>
      <p:ext uri="{BB962C8B-B14F-4D97-AF65-F5344CB8AC3E}">
        <p14:creationId xmlns:p14="http://schemas.microsoft.com/office/powerpoint/2010/main" val="1300327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2105" y="24501"/>
            <a:ext cx="2560686" cy="1020528"/>
          </a:xfrm>
          <a:prstGeom prst="rect">
            <a:avLst/>
          </a:prstGeom>
        </p:spPr>
      </p:pic>
      <p:sp>
        <p:nvSpPr>
          <p:cNvPr id="5" name="Right Triangle 4"/>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adoop - Architecture - GeeksforGeeks"/>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497049" y="1231900"/>
            <a:ext cx="7197902" cy="494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654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356</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Calibri</vt:lpstr>
      <vt:lpstr>Calibri Light</vt:lpstr>
      <vt:lpstr>Casper</vt:lpstr>
      <vt:lpstr>Raleway ExtraBold</vt:lpstr>
      <vt:lpstr>Times New Roman</vt:lpstr>
      <vt:lpstr>Office Theme</vt:lpstr>
      <vt:lpstr>PowerPoint Presentation</vt:lpstr>
      <vt:lpstr>Comparative analysis of Hadoop and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Rahul Kumar</cp:lastModifiedBy>
  <cp:revision>64</cp:revision>
  <dcterms:created xsi:type="dcterms:W3CDTF">2022-02-18T00:35:21Z</dcterms:created>
  <dcterms:modified xsi:type="dcterms:W3CDTF">2024-02-12T13:59:22Z</dcterms:modified>
</cp:coreProperties>
</file>