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5" r:id="rId5"/>
    <p:sldId id="269" r:id="rId6"/>
    <p:sldId id="266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5249E69E-3D78-48E4-AF52-A8FEC257CF59}"/>
    <pc:docChg chg="delSld modSld">
      <pc:chgData name="Rahul Kumar" userId="5d93dae5539c9652" providerId="LiveId" clId="{5249E69E-3D78-48E4-AF52-A8FEC257CF59}" dt="2024-04-30T10:51:22.066" v="8" actId="1076"/>
      <pc:docMkLst>
        <pc:docMk/>
      </pc:docMkLst>
      <pc:sldChg chg="modSp mod">
        <pc:chgData name="Rahul Kumar" userId="5d93dae5539c9652" providerId="LiveId" clId="{5249E69E-3D78-48E4-AF52-A8FEC257CF59}" dt="2024-04-30T10:48:17.961" v="3" actId="1076"/>
        <pc:sldMkLst>
          <pc:docMk/>
          <pc:sldMk cId="4246009219" sldId="258"/>
        </pc:sldMkLst>
        <pc:spChg chg="mod">
          <ac:chgData name="Rahul Kumar" userId="5d93dae5539c9652" providerId="LiveId" clId="{5249E69E-3D78-48E4-AF52-A8FEC257CF59}" dt="2024-04-30T10:48:17.961" v="3" actId="1076"/>
          <ac:spMkLst>
            <pc:docMk/>
            <pc:sldMk cId="4246009219" sldId="258"/>
            <ac:spMk id="6" creationId="{00000000-0000-0000-0000-000000000000}"/>
          </ac:spMkLst>
        </pc:spChg>
      </pc:sldChg>
      <pc:sldChg chg="modSp mod">
        <pc:chgData name="Rahul Kumar" userId="5d93dae5539c9652" providerId="LiveId" clId="{5249E69E-3D78-48E4-AF52-A8FEC257CF59}" dt="2024-04-30T10:51:22.066" v="8" actId="1076"/>
        <pc:sldMkLst>
          <pc:docMk/>
          <pc:sldMk cId="3889883157" sldId="263"/>
        </pc:sldMkLst>
        <pc:spChg chg="mod">
          <ac:chgData name="Rahul Kumar" userId="5d93dae5539c9652" providerId="LiveId" clId="{5249E69E-3D78-48E4-AF52-A8FEC257CF59}" dt="2024-04-30T10:51:22.066" v="8" actId="1076"/>
          <ac:spMkLst>
            <pc:docMk/>
            <pc:sldMk cId="3889883157" sldId="263"/>
            <ac:spMk id="5" creationId="{00000000-0000-0000-0000-000000000000}"/>
          </ac:spMkLst>
        </pc:spChg>
      </pc:sldChg>
      <pc:sldChg chg="del">
        <pc:chgData name="Rahul Kumar" userId="5d93dae5539c9652" providerId="LiveId" clId="{5249E69E-3D78-48E4-AF52-A8FEC257CF59}" dt="2024-04-30T10:47:49.654" v="2" actId="2696"/>
        <pc:sldMkLst>
          <pc:docMk/>
          <pc:sldMk cId="307050211" sldId="264"/>
        </pc:sldMkLst>
      </pc:sldChg>
      <pc:sldChg chg="modSp mod">
        <pc:chgData name="Rahul Kumar" userId="5d93dae5539c9652" providerId="LiveId" clId="{5249E69E-3D78-48E4-AF52-A8FEC257CF59}" dt="2024-04-30T10:48:23.567" v="4" actId="1076"/>
        <pc:sldMkLst>
          <pc:docMk/>
          <pc:sldMk cId="2036684403" sldId="265"/>
        </pc:sldMkLst>
        <pc:spChg chg="mod">
          <ac:chgData name="Rahul Kumar" userId="5d93dae5539c9652" providerId="LiveId" clId="{5249E69E-3D78-48E4-AF52-A8FEC257CF59}" dt="2024-04-30T10:48:23.567" v="4" actId="1076"/>
          <ac:spMkLst>
            <pc:docMk/>
            <pc:sldMk cId="2036684403" sldId="265"/>
            <ac:spMk id="5" creationId="{00000000-0000-0000-0000-000000000000}"/>
          </ac:spMkLst>
        </pc:spChg>
      </pc:sldChg>
      <pc:sldChg chg="modSp mod">
        <pc:chgData name="Rahul Kumar" userId="5d93dae5539c9652" providerId="LiveId" clId="{5249E69E-3D78-48E4-AF52-A8FEC257CF59}" dt="2024-04-30T10:51:08.858" v="7" actId="1076"/>
        <pc:sldMkLst>
          <pc:docMk/>
          <pc:sldMk cId="1300327577" sldId="266"/>
        </pc:sldMkLst>
        <pc:spChg chg="mod">
          <ac:chgData name="Rahul Kumar" userId="5d93dae5539c9652" providerId="LiveId" clId="{5249E69E-3D78-48E4-AF52-A8FEC257CF59}" dt="2024-04-30T10:44:01.418" v="1" actId="20577"/>
          <ac:spMkLst>
            <pc:docMk/>
            <pc:sldMk cId="1300327577" sldId="266"/>
            <ac:spMk id="2" creationId="{00000000-0000-0000-0000-000000000000}"/>
          </ac:spMkLst>
        </pc:spChg>
        <pc:spChg chg="mod">
          <ac:chgData name="Rahul Kumar" userId="5d93dae5539c9652" providerId="LiveId" clId="{5249E69E-3D78-48E4-AF52-A8FEC257CF59}" dt="2024-04-30T10:51:08.858" v="7" actId="1076"/>
          <ac:spMkLst>
            <pc:docMk/>
            <pc:sldMk cId="1300327577" sldId="266"/>
            <ac:spMk id="5" creationId="{00000000-0000-0000-0000-000000000000}"/>
          </ac:spMkLst>
        </pc:spChg>
      </pc:sldChg>
      <pc:sldChg chg="modSp mod">
        <pc:chgData name="Rahul Kumar" userId="5d93dae5539c9652" providerId="LiveId" clId="{5249E69E-3D78-48E4-AF52-A8FEC257CF59}" dt="2024-04-30T10:48:32.633" v="6" actId="1076"/>
        <pc:sldMkLst>
          <pc:docMk/>
          <pc:sldMk cId="2230378273" sldId="269"/>
        </pc:sldMkLst>
        <pc:spChg chg="mod">
          <ac:chgData name="Rahul Kumar" userId="5d93dae5539c9652" providerId="LiveId" clId="{5249E69E-3D78-48E4-AF52-A8FEC257CF59}" dt="2024-04-30T10:48:32.633" v="6" actId="1076"/>
          <ac:spMkLst>
            <pc:docMk/>
            <pc:sldMk cId="2230378273" sldId="269"/>
            <ac:spMk id="5" creationId="{00000000-0000-0000-0000-000000000000}"/>
          </ac:spMkLst>
        </pc:spChg>
      </pc:sldChg>
      <pc:sldChg chg="del">
        <pc:chgData name="Rahul Kumar" userId="5d93dae5539c9652" providerId="LiveId" clId="{5249E69E-3D78-48E4-AF52-A8FEC257CF59}" dt="2024-04-30T10:28:40.549" v="0" actId="2696"/>
        <pc:sldMkLst>
          <pc:docMk/>
          <pc:sldMk cId="2070293053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Big Data Analytics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20CST-471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Er. Ankita Sharma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7831" y="4729776"/>
            <a:ext cx="51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Distributed machine learning</a:t>
            </a:r>
          </a:p>
          <a:p>
            <a:r>
              <a:rPr lang="en-US" b="1" dirty="0"/>
              <a:t>Mapped with CO5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536" y="534765"/>
            <a:ext cx="959757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Distributed machine learning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1" y="1782762"/>
            <a:ext cx="10628086" cy="4618038"/>
          </a:xfrm>
        </p:spPr>
        <p:txBody>
          <a:bodyPr>
            <a:normAutofit/>
          </a:bodyPr>
          <a:lstStyle/>
          <a:p>
            <a:r>
              <a:rPr lang="en-US" dirty="0"/>
              <a:t>Distributed machine learning refers to the use of multiple computing resources, often organized in a cluster or a distributed computing environment, to perform machine learning tasks. This approach is essential for handling large-scale datasets, complex models, and computationally intensive operations that cannot be efficiently processed on a single machine. The primary goals of distributed machine learning are to improve scalability, reduce processing time, and enable the handling of big data challenges.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6" y="5297680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5377" y="52577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686"/>
            <a:ext cx="11567886" cy="5312228"/>
          </a:xfrm>
        </p:spPr>
        <p:txBody>
          <a:bodyPr>
            <a:normAutofit/>
          </a:bodyPr>
          <a:lstStyle/>
          <a:p>
            <a:r>
              <a:rPr lang="en-US" b="1" dirty="0"/>
              <a:t>1. Distributed Computing Frameworks:</a:t>
            </a:r>
          </a:p>
          <a:p>
            <a:r>
              <a:rPr lang="en-US" b="1" dirty="0"/>
              <a:t>Apache Spark:</a:t>
            </a:r>
            <a:r>
              <a:rPr lang="en-US" dirty="0"/>
              <a:t> A popular open-source distributed computing framework that provides a unified analytics engine for large-scale data processing. Spark includes MLlib, a library for distributed machine learning.</a:t>
            </a:r>
          </a:p>
          <a:p>
            <a:r>
              <a:rPr lang="en-US" b="1" dirty="0" err="1"/>
              <a:t>TensorFlow</a:t>
            </a:r>
            <a:r>
              <a:rPr lang="en-US" b="1" dirty="0"/>
              <a:t> and </a:t>
            </a:r>
            <a:r>
              <a:rPr lang="en-US" b="1" dirty="0" err="1"/>
              <a:t>PyTorch</a:t>
            </a:r>
            <a:r>
              <a:rPr lang="en-US" b="1" dirty="0"/>
              <a:t>:</a:t>
            </a:r>
            <a:r>
              <a:rPr lang="en-US" dirty="0"/>
              <a:t> Popular deep learning frameworks that can be configured to work in a distributed manner, allowing the training of deep neural networks across multiple GPUs or servers.</a:t>
            </a:r>
          </a:p>
          <a:p>
            <a:r>
              <a:rPr lang="en-US" b="1" dirty="0" err="1"/>
              <a:t>Dask</a:t>
            </a:r>
            <a:r>
              <a:rPr lang="en-US" b="1" dirty="0"/>
              <a:t>:</a:t>
            </a:r>
            <a:r>
              <a:rPr lang="en-US" dirty="0"/>
              <a:t> A parallel computing framework in Python that enables distributed computing for machine learning and other data-intensive tasks.</a:t>
            </a:r>
          </a:p>
          <a:p>
            <a:r>
              <a:rPr lang="en-US" b="1" dirty="0"/>
              <a:t>Hadoop </a:t>
            </a:r>
            <a:r>
              <a:rPr lang="en-US" b="1" dirty="0" err="1"/>
              <a:t>MapReduce</a:t>
            </a:r>
            <a:r>
              <a:rPr lang="en-US" b="1" dirty="0"/>
              <a:t>:</a:t>
            </a:r>
            <a:r>
              <a:rPr lang="en-US" dirty="0"/>
              <a:t> While not as commonly used for machine learning as Spark, Hadoop </a:t>
            </a:r>
            <a:r>
              <a:rPr lang="en-US" dirty="0" err="1"/>
              <a:t>MapReduce</a:t>
            </a:r>
            <a:r>
              <a:rPr lang="en-US" dirty="0"/>
              <a:t> can also be adapted for distributed machine learning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07" y="1346200"/>
            <a:ext cx="11384249" cy="5270500"/>
          </a:xfrm>
        </p:spPr>
        <p:txBody>
          <a:bodyPr>
            <a:normAutofit/>
          </a:bodyPr>
          <a:lstStyle/>
          <a:p>
            <a:r>
              <a:rPr lang="en-US" b="1" dirty="0"/>
              <a:t>2. Parallelism and Data Distribution:</a:t>
            </a:r>
          </a:p>
          <a:p>
            <a:r>
              <a:rPr lang="en-US" b="1" dirty="0"/>
              <a:t>Data Parallelism:</a:t>
            </a:r>
            <a:r>
              <a:rPr lang="en-US" dirty="0"/>
              <a:t> Distributing the dataset across multiple nodes or machines and performing parallel computation on different subsets of the data. Each machine processes a portion of the data independently.</a:t>
            </a:r>
          </a:p>
          <a:p>
            <a:r>
              <a:rPr lang="en-US" b="1" dirty="0"/>
              <a:t>Model Parallelism:</a:t>
            </a:r>
            <a:r>
              <a:rPr lang="en-US" dirty="0"/>
              <a:t> Distributing the components of a model across different machines, where each machine is responsible for computing specific parts of the model.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5377" y="52577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5377" y="52577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22" descr="Distributed Machine Learning Architecture Fig 9 shows the operation... |  Download Scientific Diagram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306286"/>
            <a:ext cx="10515600" cy="487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3. Communication and Synchronization:</a:t>
            </a:r>
          </a:p>
          <a:p>
            <a:r>
              <a:rPr lang="en-US" b="1" dirty="0"/>
              <a:t>Parameter Server Architectures:</a:t>
            </a:r>
            <a:r>
              <a:rPr lang="en-US" dirty="0"/>
              <a:t> In distributed machine learning, parameter servers are used to manage and distribute model parameters across the cluster. Workers perform computations and update the parameters by communicating with the parameter server.</a:t>
            </a:r>
          </a:p>
          <a:p>
            <a:r>
              <a:rPr lang="en-US" b="1" dirty="0"/>
              <a:t>Synchronization Strategies:</a:t>
            </a:r>
            <a:r>
              <a:rPr lang="en-US" dirty="0"/>
              <a:t> Ensuring that the different components of the distributed system are synchronized is crucial. Strategies include synchronous updates, asynchronous updates, and a combination of both.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37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5377" y="52577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/>
          </a:bodyPr>
          <a:lstStyle/>
          <a:p>
            <a:r>
              <a:rPr lang="en-US" b="1" dirty="0"/>
              <a:t>4. Scaling Algorithms:</a:t>
            </a:r>
          </a:p>
          <a:p>
            <a:r>
              <a:rPr lang="en-US" b="1" dirty="0"/>
              <a:t>Horizontal Scaling:</a:t>
            </a:r>
            <a:r>
              <a:rPr lang="en-US" dirty="0"/>
              <a:t> Increasing the number of machines or nodes in the cluster to handle larger datasets and more complex models.</a:t>
            </a:r>
          </a:p>
          <a:p>
            <a:r>
              <a:rPr lang="en-US" b="1" dirty="0"/>
              <a:t>Vertical Scaling:</a:t>
            </a:r>
            <a:r>
              <a:rPr lang="en-US" dirty="0"/>
              <a:t> Utilizing more powerful hardware or increasing the computational capacity of individual machines.</a:t>
            </a:r>
          </a:p>
          <a:p>
            <a:r>
              <a:rPr lang="en-US" b="1" dirty="0"/>
              <a:t>5. Fault Tolerance:</a:t>
            </a:r>
          </a:p>
          <a:p>
            <a:r>
              <a:rPr lang="en-US" dirty="0"/>
              <a:t>Distributed machine learning systems need to be resilient to failures in the cluster. Techniques such as data replication, check pointing, and fault-tolerant algorithms are employed to handle failures gracefully.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2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Dynamic Resource Scheduler for Distributed Deep Learning Training on  Kubeflow | by Fadhriga Bestari | Medium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846" y="809897"/>
            <a:ext cx="6210821" cy="536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0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https://www.studytrails.com/wp-content/uploads/2021/02/features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90" y="1825625"/>
            <a:ext cx="79162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14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463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Office Theme</vt:lpstr>
      <vt:lpstr>PowerPoint Presentation</vt:lpstr>
      <vt:lpstr>Distributed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Rahul Kumar</cp:lastModifiedBy>
  <cp:revision>80</cp:revision>
  <dcterms:created xsi:type="dcterms:W3CDTF">2022-02-18T00:35:21Z</dcterms:created>
  <dcterms:modified xsi:type="dcterms:W3CDTF">2024-04-30T10:51:24Z</dcterms:modified>
</cp:coreProperties>
</file>