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64" r:id="rId2"/>
    <p:sldId id="256" r:id="rId3"/>
    <p:sldId id="257" r:id="rId4"/>
    <p:sldId id="265" r:id="rId5"/>
    <p:sldId id="258" r:id="rId6"/>
    <p:sldId id="259"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B89FB4C6-7083-4355-9BB8-15B771671D72}"/>
    <pc:docChg chg="delSld">
      <pc:chgData name="Rahul Kumar" userId="5d93dae5539c9652" providerId="LiveId" clId="{B89FB4C6-7083-4355-9BB8-15B771671D72}" dt="2024-05-04T10:15:13.769" v="0" actId="2696"/>
      <pc:docMkLst>
        <pc:docMk/>
      </pc:docMkLst>
      <pc:sldChg chg="del">
        <pc:chgData name="Rahul Kumar" userId="5d93dae5539c9652" providerId="LiveId" clId="{B89FB4C6-7083-4355-9BB8-15B771671D72}" dt="2024-05-04T10:15:13.769" v="0" actId="2696"/>
        <pc:sldMkLst>
          <pc:docMk/>
          <pc:sldMk cId="1930309009" sldId="2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F95D356-B740-4B6E-83DA-02C16822F45D}" type="datetimeFigureOut">
              <a:rPr lang="en-US" smtClean="0"/>
              <a:t>5/3/2024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CB0DE02-5114-4139-8FC9-4CD4FE22255D}"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F95D356-B740-4B6E-83DA-02C16822F45D}"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F95D356-B740-4B6E-83DA-02C16822F45D}"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F95D356-B740-4B6E-83DA-02C16822F45D}"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F95D356-B740-4B6E-83DA-02C16822F45D}" type="datetimeFigureOut">
              <a:rPr lang="en-US" smtClean="0"/>
              <a:t>5/3/2024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CB0DE02-5114-4139-8FC9-4CD4FE22255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F95D356-B740-4B6E-83DA-02C16822F45D}"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0DE02-5114-4139-8FC9-4CD4FE22255D}"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F95D356-B740-4B6E-83DA-02C16822F45D}"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B0DE02-5114-4139-8FC9-4CD4FE22255D}"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F95D356-B740-4B6E-83DA-02C16822F45D}"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5D356-B740-4B6E-83DA-02C16822F45D}"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F95D356-B740-4B6E-83DA-02C16822F45D}"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0DE02-5114-4139-8FC9-4CD4FE22255D}"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F95D356-B740-4B6E-83DA-02C16822F45D}" type="datetimeFigureOut">
              <a:rPr lang="en-US" smtClean="0"/>
              <a:t>5/3/2024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CB0DE02-5114-4139-8FC9-4CD4FE22255D}"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F95D356-B740-4B6E-83DA-02C16822F45D}" type="datetimeFigureOut">
              <a:rPr lang="en-US" smtClean="0"/>
              <a:t>5/3/2024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CB0DE02-5114-4139-8FC9-4CD4FE22255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wallstreetmojo.com/independent-even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447800"/>
            <a:ext cx="7010400" cy="3276600"/>
          </a:xfrm>
        </p:spPr>
        <p:txBody>
          <a:bodyPr>
            <a:normAutofit fontScale="92500"/>
          </a:bodyPr>
          <a:lstStyle/>
          <a:p>
            <a:pPr marL="0" lvl="0" indent="0" algn="ctr" defTabSz="622300">
              <a:lnSpc>
                <a:spcPct val="90000"/>
              </a:lnSpc>
              <a:spcBef>
                <a:spcPct val="0"/>
              </a:spcBef>
              <a:spcAft>
                <a:spcPct val="35000"/>
              </a:spcAft>
              <a:buNone/>
            </a:pPr>
            <a:r>
              <a:rPr lang="en-US" sz="2800" b="1" dirty="0">
                <a:latin typeface="Arial Black" panose="020B0A04020102020204" pitchFamily="34" charset="0"/>
                <a:ea typeface="Karla" pitchFamily="2" charset="0"/>
                <a:cs typeface="Karla" pitchFamily="2" charset="0"/>
              </a:rPr>
              <a:t>UNIVERSITY INSTITUTE OF ENGINEERING </a:t>
            </a:r>
          </a:p>
          <a:p>
            <a:pPr marL="0" lvl="0" indent="0" algn="ctr" defTabSz="622300">
              <a:lnSpc>
                <a:spcPct val="90000"/>
              </a:lnSpc>
              <a:spcBef>
                <a:spcPct val="0"/>
              </a:spcBef>
              <a:spcAft>
                <a:spcPct val="35000"/>
              </a:spcAft>
              <a:buNone/>
            </a:pPr>
            <a:r>
              <a:rPr lang="en-US" sz="2800" b="1" dirty="0">
                <a:latin typeface="Arial Black" panose="020B0A04020102020204" pitchFamily="34" charset="0"/>
                <a:ea typeface="Karla" pitchFamily="2" charset="0"/>
                <a:cs typeface="Karla" pitchFamily="2" charset="0"/>
              </a:rPr>
              <a:t>COMPUTER SCIENCE ENGINEERING</a:t>
            </a:r>
          </a:p>
          <a:p>
            <a:pPr marL="0" lvl="0" indent="0" algn="ctr" defTabSz="622300">
              <a:lnSpc>
                <a:spcPct val="90000"/>
              </a:lnSpc>
              <a:spcBef>
                <a:spcPct val="0"/>
              </a:spcBef>
              <a:spcAft>
                <a:spcPct val="35000"/>
              </a:spcAft>
              <a:buNone/>
            </a:pPr>
            <a:endParaRPr lang="en-US" sz="2800" b="1" dirty="0">
              <a:latin typeface="Arial Black" panose="020B0A04020102020204" pitchFamily="34" charset="0"/>
              <a:ea typeface="Karla" pitchFamily="2" charset="0"/>
              <a:cs typeface="Karla" pitchFamily="2" charset="0"/>
            </a:endParaRPr>
          </a:p>
          <a:p>
            <a:pPr marL="0" lvl="0" indent="0" algn="ctr" defTabSz="622300">
              <a:lnSpc>
                <a:spcPct val="90000"/>
              </a:lnSpc>
              <a:spcBef>
                <a:spcPct val="0"/>
              </a:spcBef>
              <a:spcAft>
                <a:spcPct val="35000"/>
              </a:spcAf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marL="0" indent="0" algn="ctr">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Subject Name: </a:t>
            </a:r>
            <a:r>
              <a:rPr lang="en-US" sz="2400" dirty="0"/>
              <a:t>STATISTICAL METHODS USING R</a:t>
            </a:r>
          </a:p>
          <a:p>
            <a:pPr marL="0" indent="0" algn="ctr" defTabSz="622300">
              <a:lnSpc>
                <a:spcPct val="90000"/>
              </a:lnSpc>
              <a:spcBef>
                <a:spcPct val="0"/>
              </a:spcBef>
              <a:spcAft>
                <a:spcPct val="35000"/>
              </a:spcAft>
              <a:buNone/>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400" b="1" dirty="0"/>
              <a:t>20SMT-460</a:t>
            </a:r>
          </a:p>
          <a:p>
            <a:pPr lvl="0" algn="ctr" defTabSz="622300">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endParaRPr lang="en-US" sz="1400" dirty="0">
              <a:latin typeface="Raleway ExtraBold" pitchFamily="34" charset="-52"/>
            </a:endParaRPr>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0"/>
            <a:ext cx="373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486400"/>
            <a:ext cx="26209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6027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i="1" u="sng" dirty="0"/>
              <a:t>Theory of Probability </a:t>
            </a:r>
            <a:endParaRPr lang="en-US" b="1" dirty="0"/>
          </a:p>
        </p:txBody>
      </p:sp>
    </p:spTree>
    <p:extLst>
      <p:ext uri="{BB962C8B-B14F-4D97-AF65-F5344CB8AC3E}">
        <p14:creationId xmlns:p14="http://schemas.microsoft.com/office/powerpoint/2010/main" val="2869770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90600" y="1066800"/>
            <a:ext cx="7315200" cy="4800600"/>
          </a:xfrm>
        </p:spPr>
        <p:txBody>
          <a:bodyPr>
            <a:normAutofit fontScale="92500" lnSpcReduction="20000"/>
          </a:bodyPr>
          <a:lstStyle/>
          <a:p>
            <a:r>
              <a:rPr lang="en-US" dirty="0"/>
              <a:t>In our day to day life, we sometimes make the statements:</a:t>
            </a:r>
            <a:br>
              <a:rPr lang="en-US" dirty="0"/>
            </a:br>
            <a:r>
              <a:rPr lang="en-US" dirty="0"/>
              <a:t>(i) It may rain today</a:t>
            </a:r>
            <a:br>
              <a:rPr lang="en-US" dirty="0"/>
            </a:br>
            <a:r>
              <a:rPr lang="en-US" dirty="0"/>
              <a:t>(ii) Train is likely to be late</a:t>
            </a:r>
            <a:br>
              <a:rPr lang="en-US" dirty="0"/>
            </a:br>
            <a:r>
              <a:rPr lang="en-US" dirty="0"/>
              <a:t>(iii) It is unlikely that bank made a mistake</a:t>
            </a:r>
            <a:br>
              <a:rPr lang="en-US" dirty="0"/>
            </a:br>
            <a:r>
              <a:rPr lang="en-US" dirty="0"/>
              <a:t>(iv) Chances are high that the prices of pulses will go down in next </a:t>
            </a:r>
            <a:r>
              <a:rPr lang="en-US" dirty="0" err="1"/>
              <a:t>september</a:t>
            </a:r>
            <a:br>
              <a:rPr lang="en-US" dirty="0"/>
            </a:br>
            <a:r>
              <a:rPr lang="en-US" dirty="0"/>
              <a:t>(v) I doubt that he will win the race. and so on.</a:t>
            </a:r>
            <a:br>
              <a:rPr lang="en-US" dirty="0"/>
            </a:br>
            <a:r>
              <a:rPr lang="en-US" dirty="0"/>
              <a:t>The words may, likely, unlikely, chances, doubt etc. show that the event, we are talking about , is not certain to occur. It may or may not occur. Theory of probability is a branch of mathematics which has been developed to deal with situations involving uncertainty. The theory had its beginning in the 16th century. It originated in the games of chance such as throwing of dice and now probability is used extensively in biology, economics, genetics, physics, sociology etc.</a:t>
            </a:r>
            <a:br>
              <a:rPr lang="en-US" dirty="0"/>
            </a:br>
            <a:endParaRPr lang="en-US" dirty="0"/>
          </a:p>
        </p:txBody>
      </p:sp>
    </p:spTree>
    <p:extLst>
      <p:ext uri="{BB962C8B-B14F-4D97-AF65-F5344CB8AC3E}">
        <p14:creationId xmlns:p14="http://schemas.microsoft.com/office/powerpoint/2010/main" val="394373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143000"/>
            <a:ext cx="7772400" cy="1143000"/>
          </a:xfrm>
        </p:spPr>
        <p:txBody>
          <a:bodyPr>
            <a:normAutofit fontScale="90000"/>
          </a:bodyPr>
          <a:lstStyle/>
          <a:p>
            <a:r>
              <a:rPr lang="en-US" dirty="0"/>
              <a:t>Given below are the various terminologies used in probability:</a:t>
            </a:r>
            <a:br>
              <a:rPr lang="en-US" dirty="0"/>
            </a:br>
            <a:endParaRPr lang="en-US" dirty="0"/>
          </a:p>
        </p:txBody>
      </p:sp>
      <p:sp>
        <p:nvSpPr>
          <p:cNvPr id="3" name="Content Placeholder 2"/>
          <p:cNvSpPr>
            <a:spLocks noGrp="1"/>
          </p:cNvSpPr>
          <p:nvPr>
            <p:ph sz="quarter" idx="1"/>
          </p:nvPr>
        </p:nvSpPr>
        <p:spPr>
          <a:xfrm>
            <a:off x="914400" y="2133600"/>
            <a:ext cx="7772400" cy="3886200"/>
          </a:xfrm>
        </p:spPr>
        <p:txBody>
          <a:bodyPr>
            <a:normAutofit fontScale="92500"/>
          </a:bodyPr>
          <a:lstStyle/>
          <a:p>
            <a:r>
              <a:rPr lang="en-US" b="1" dirty="0"/>
              <a:t>Event</a:t>
            </a:r>
            <a:r>
              <a:rPr lang="en-US" dirty="0"/>
              <a:t>: An event is a conclusion or outcome of an experiment.</a:t>
            </a:r>
          </a:p>
          <a:p>
            <a:r>
              <a:rPr lang="en-US" b="1" dirty="0"/>
              <a:t>Sample space</a:t>
            </a:r>
            <a:r>
              <a:rPr lang="en-US" dirty="0"/>
              <a:t>: It denotes all the possible outcomes or events.</a:t>
            </a:r>
          </a:p>
          <a:p>
            <a:r>
              <a:rPr lang="en-US" b="1" dirty="0"/>
              <a:t>Mutually exclusive events</a:t>
            </a:r>
            <a:r>
              <a:rPr lang="en-US" dirty="0"/>
              <a:t>: All the possible events of an experiment that cannot occur simultaneously or together.</a:t>
            </a:r>
          </a:p>
          <a:p>
            <a:r>
              <a:rPr lang="en-US" b="1" dirty="0"/>
              <a:t>Not mutually exclusive or Mutually exhaustive events</a:t>
            </a:r>
            <a:r>
              <a:rPr lang="en-US" dirty="0"/>
              <a:t>: It represents all those possible events that can happen simultaneously.</a:t>
            </a:r>
          </a:p>
          <a:p>
            <a:r>
              <a:rPr lang="en-US" b="1" dirty="0"/>
              <a:t>Independent events</a:t>
            </a:r>
            <a:r>
              <a:rPr lang="en-US" dirty="0"/>
              <a:t>: </a:t>
            </a:r>
            <a:r>
              <a:rPr lang="en-US" b="1" u="sng" dirty="0">
                <a:hlinkClick r:id="rId2"/>
              </a:rPr>
              <a:t>Independent events</a:t>
            </a:r>
            <a:r>
              <a:rPr lang="en-US" dirty="0"/>
              <a:t> don’t rely on the occurrence of other events.</a:t>
            </a:r>
          </a:p>
          <a:p>
            <a:endParaRPr lang="en-US" dirty="0"/>
          </a:p>
        </p:txBody>
      </p:sp>
    </p:spTree>
    <p:extLst>
      <p:ext uri="{BB962C8B-B14F-4D97-AF65-F5344CB8AC3E}">
        <p14:creationId xmlns:p14="http://schemas.microsoft.com/office/powerpoint/2010/main" val="1338104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6629400" cy="3087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868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914400" y="457200"/>
            <a:ext cx="7772400" cy="5562600"/>
          </a:xfrm>
        </p:spPr>
        <p:txBody>
          <a:bodyPr>
            <a:normAutofit/>
          </a:bodyPr>
          <a:lstStyle/>
          <a:p>
            <a:pPr marL="0" indent="0">
              <a:buNone/>
            </a:pPr>
            <a:r>
              <a:rPr lang="en-US" b="1" u="sng" dirty="0"/>
              <a:t>Examples:</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95401"/>
            <a:ext cx="7467600" cy="5340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7207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66800" y="1086447"/>
            <a:ext cx="7010400" cy="4970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2796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8598531"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4470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1248</TotalTime>
  <Words>294</Words>
  <Application>Microsoft Office PowerPoint</Application>
  <PresentationFormat>On-screen Show (4:3)</PresentationFormat>
  <Paragraphs>16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 Black</vt:lpstr>
      <vt:lpstr>Franklin Gothic Book</vt:lpstr>
      <vt:lpstr>Perpetua</vt:lpstr>
      <vt:lpstr>Raleway ExtraBold</vt:lpstr>
      <vt:lpstr>Times New Roman</vt:lpstr>
      <vt:lpstr>Wingdings 2</vt:lpstr>
      <vt:lpstr>Equity</vt:lpstr>
      <vt:lpstr>PowerPoint Presentation</vt:lpstr>
      <vt:lpstr>Theory of Probability </vt:lpstr>
      <vt:lpstr>PowerPoint Presentation</vt:lpstr>
      <vt:lpstr>Given below are the various terminologies used in probability: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Averages or Measures of Central Tendency or Measures of Location:</dc:title>
  <dc:creator>Windows User</dc:creator>
  <cp:lastModifiedBy>Rahul Kumar</cp:lastModifiedBy>
  <cp:revision>8</cp:revision>
  <dcterms:created xsi:type="dcterms:W3CDTF">2024-01-10T15:40:57Z</dcterms:created>
  <dcterms:modified xsi:type="dcterms:W3CDTF">2024-05-04T10:15:15Z</dcterms:modified>
</cp:coreProperties>
</file>