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7" r:id="rId2"/>
    <p:sldId id="279" r:id="rId3"/>
    <p:sldId id="280" r:id="rId4"/>
    <p:sldId id="281" r:id="rId5"/>
    <p:sldId id="282" r:id="rId6"/>
    <p:sldId id="271" r:id="rId7"/>
    <p:sldId id="272" r:id="rId8"/>
    <p:sldId id="273" r:id="rId9"/>
    <p:sldId id="274" r:id="rId10"/>
    <p:sldId id="275" r:id="rId11"/>
    <p:sldId id="276" r:id="rId12"/>
    <p:sldId id="277" r:id="rId13"/>
    <p:sldId id="262"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2" autoAdjust="0"/>
  </p:normalViewPr>
  <p:slideViewPr>
    <p:cSldViewPr snapToGrid="0">
      <p:cViewPr varScale="1">
        <p:scale>
          <a:sx n="87" d="100"/>
          <a:sy n="87" d="100"/>
        </p:scale>
        <p:origin x="52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A1F01B35-B0A6-4C7B-8D5C-6657262DC21B}"/>
    <pc:docChg chg="modSld">
      <pc:chgData name="Rahul Kumar" userId="5d93dae5539c9652" providerId="LiveId" clId="{A1F01B35-B0A6-4C7B-8D5C-6657262DC21B}" dt="2024-03-18T05:16:24.113" v="0" actId="1076"/>
      <pc:docMkLst>
        <pc:docMk/>
      </pc:docMkLst>
      <pc:sldChg chg="modSp">
        <pc:chgData name="Rahul Kumar" userId="5d93dae5539c9652" providerId="LiveId" clId="{A1F01B35-B0A6-4C7B-8D5C-6657262DC21B}" dt="2024-03-18T05:16:24.113" v="0" actId="1076"/>
        <pc:sldMkLst>
          <pc:docMk/>
          <pc:sldMk cId="222645949" sldId="262"/>
        </pc:sldMkLst>
        <pc:picChg chg="mod">
          <ac:chgData name="Rahul Kumar" userId="5d93dae5539c9652" providerId="LiveId" clId="{A1F01B35-B0A6-4C7B-8D5C-6657262DC21B}" dt="2024-03-18T05:16:24.113" v="0" actId="1076"/>
          <ac:picMkLst>
            <pc:docMk/>
            <pc:sldMk cId="222645949" sldId="262"/>
            <ac:picMk id="1026"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904A9C-3FC4-45B2-A765-A206EC729EBD}"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96716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904A9C-3FC4-45B2-A765-A206EC729EBD}"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52094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5"/>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55"/>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904A9C-3FC4-45B2-A765-A206EC729EBD}"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47227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904A9C-3FC4-45B2-A765-A206EC729EBD}"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74446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26750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904A9C-3FC4-45B2-A765-A206EC729EBD}"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51698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904A9C-3FC4-45B2-A765-A206EC729EBD}" type="datetimeFigureOut">
              <a:rPr lang="en-IN" smtClean="0"/>
              <a:t>17-03-2024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14993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04A9C-3FC4-45B2-A765-A206EC729EBD}"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46770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17-03-2024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93039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27173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3505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17-03-2024</a:t>
            </a:fld>
            <a:endParaRPr lang="en-IN"/>
          </a:p>
        </p:txBody>
      </p:sp>
      <p:sp>
        <p:nvSpPr>
          <p:cNvPr id="5" name="Footer Placeholder 4"/>
          <p:cNvSpPr>
            <a:spLocks noGrp="1"/>
          </p:cNvSpPr>
          <p:nvPr>
            <p:ph type="ftr" sz="quarter" idx="3"/>
          </p:nvPr>
        </p:nvSpPr>
        <p:spPr>
          <a:xfrm>
            <a:off x="4165600" y="635636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6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188747248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8279" y="540295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8" y="5901987"/>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8"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3"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6" y="2025527"/>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859753" cy="1538254"/>
          </a:xfrm>
          <a:prstGeom prst="rect">
            <a:avLst/>
          </a:prstGeom>
        </p:spPr>
      </p:pic>
      <p:sp>
        <p:nvSpPr>
          <p:cNvPr id="43" name="Right Triangle 42"/>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2"/>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2"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613557"/>
            <a:ext cx="9210124" cy="405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a:t>
            </a:r>
            <a:r>
              <a:rPr lang="en-US" sz="2800" dirty="0"/>
              <a:t>STATISTICAL METHODS USING R</a:t>
            </a:r>
          </a:p>
          <a:p>
            <a:pPr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a:t>20SMT-460</a:t>
            </a:r>
          </a:p>
          <a:p>
            <a:pPr lvl="0" algn="ctr" defTabSz="622300">
              <a:lnSpc>
                <a:spcPct val="90000"/>
              </a:lnSpc>
              <a:spcBef>
                <a:spcPct val="0"/>
              </a:spcBef>
              <a:spcAft>
                <a:spcPct val="35000"/>
              </a:spcAft>
            </a:pP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2"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6"/>
            <a:ext cx="2467342"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Ms. </a:t>
            </a:r>
            <a:r>
              <a:rPr lang="en-US" sz="2400" dirty="0" err="1">
                <a:latin typeface="Times New Roman" panose="02020603050405020304" pitchFamily="18" charset="0"/>
                <a:cs typeface="Times New Roman" panose="02020603050405020304" pitchFamily="18" charset="0"/>
              </a:rPr>
              <a:t>Hardeep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Kaur</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38945" y="4925829"/>
            <a:ext cx="2022285" cy="923330"/>
          </a:xfrm>
          <a:prstGeom prst="rect">
            <a:avLst/>
          </a:prstGeom>
          <a:noFill/>
        </p:spPr>
        <p:txBody>
          <a:bodyPr wrap="none" rtlCol="0">
            <a:spAutoFit/>
          </a:bodyPr>
          <a:lstStyle/>
          <a:p>
            <a:endParaRPr lang="en-IN" b="1" dirty="0"/>
          </a:p>
          <a:p>
            <a:r>
              <a:rPr lang="en-US" b="1" dirty="0"/>
              <a:t>Regression analysis</a:t>
            </a:r>
            <a:endParaRPr lang="en-IN" b="1" dirty="0"/>
          </a:p>
          <a:p>
            <a:r>
              <a:rPr lang="en-US" b="1" dirty="0"/>
              <a:t>Mapped with CO</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Correlation Coefficient:</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t>a. Definition:</a:t>
            </a:r>
            <a:endParaRPr lang="en-US" dirty="0"/>
          </a:p>
          <a:p>
            <a:r>
              <a:rPr lang="en-US" dirty="0"/>
              <a:t>The correlation coefficient (usually denoted as </a:t>
            </a:r>
            <a:r>
              <a:rPr lang="en-US" i="1" dirty="0"/>
              <a:t>r</a:t>
            </a:r>
            <a:r>
              <a:rPr lang="en-US" dirty="0"/>
              <a:t>) quantifies the strength and direction of a linear relationship between two variables.</a:t>
            </a:r>
          </a:p>
          <a:p>
            <a:pPr marL="0" indent="0">
              <a:buNone/>
            </a:pPr>
            <a:endParaRPr lang="en-US" dirty="0"/>
          </a:p>
        </p:txBody>
      </p:sp>
    </p:spTree>
    <p:extLst>
      <p:ext uri="{BB962C8B-B14F-4D97-AF65-F5344CB8AC3E}">
        <p14:creationId xmlns:p14="http://schemas.microsoft.com/office/powerpoint/2010/main" val="68062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 Range:</a:t>
            </a:r>
            <a:br>
              <a:rPr lang="en-US" dirty="0"/>
            </a:br>
            <a:endParaRPr lang="en-US" dirty="0"/>
          </a:p>
        </p:txBody>
      </p:sp>
      <p:sp>
        <p:nvSpPr>
          <p:cNvPr id="3" name="Content Placeholder 2"/>
          <p:cNvSpPr>
            <a:spLocks noGrp="1"/>
          </p:cNvSpPr>
          <p:nvPr>
            <p:ph idx="1"/>
          </p:nvPr>
        </p:nvSpPr>
        <p:spPr/>
        <p:txBody>
          <a:bodyPr>
            <a:normAutofit/>
          </a:bodyPr>
          <a:lstStyle/>
          <a:p>
            <a:r>
              <a:rPr lang="en-US" i="1" dirty="0"/>
              <a:t>r</a:t>
            </a:r>
            <a:r>
              <a:rPr lang="en-US" dirty="0"/>
              <a:t> ranges from -1 to 1:</a:t>
            </a:r>
          </a:p>
          <a:p>
            <a:pPr marL="457200" lvl="1" indent="0">
              <a:buNone/>
            </a:pPr>
            <a:r>
              <a:rPr lang="en-US" i="1" dirty="0"/>
              <a:t>r</a:t>
            </a:r>
            <a:r>
              <a:rPr lang="en-US" dirty="0"/>
              <a:t>=1 indicates a perfect positive linear relationship.</a:t>
            </a:r>
          </a:p>
          <a:p>
            <a:pPr marL="457200" lvl="1" indent="0">
              <a:buNone/>
            </a:pPr>
            <a:r>
              <a:rPr lang="en-US" i="1" dirty="0"/>
              <a:t>r</a:t>
            </a:r>
            <a:r>
              <a:rPr lang="en-US" dirty="0"/>
              <a:t>=−1 indicates a perfect negative linear relationship.</a:t>
            </a:r>
          </a:p>
          <a:p>
            <a:pPr marL="457200" lvl="1" indent="0">
              <a:buNone/>
            </a:pPr>
            <a:r>
              <a:rPr lang="en-US" i="1" dirty="0"/>
              <a:t>r</a:t>
            </a:r>
            <a:r>
              <a:rPr lang="en-US" dirty="0"/>
              <a:t>=0 indicates no linear relationship.</a:t>
            </a:r>
          </a:p>
          <a:p>
            <a:pPr marL="0" indent="0">
              <a:buNone/>
            </a:pPr>
            <a:endParaRPr lang="en-US" dirty="0"/>
          </a:p>
        </p:txBody>
      </p:sp>
    </p:spTree>
    <p:extLst>
      <p:ext uri="{BB962C8B-B14F-4D97-AF65-F5344CB8AC3E}">
        <p14:creationId xmlns:p14="http://schemas.microsoft.com/office/powerpoint/2010/main" val="13500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 Purpose:</a:t>
            </a:r>
            <a:br>
              <a:rPr lang="en-US" dirty="0"/>
            </a:br>
            <a:endParaRPr lang="en-US" dirty="0"/>
          </a:p>
        </p:txBody>
      </p:sp>
      <p:sp>
        <p:nvSpPr>
          <p:cNvPr id="3" name="Content Placeholder 2"/>
          <p:cNvSpPr>
            <a:spLocks noGrp="1"/>
          </p:cNvSpPr>
          <p:nvPr>
            <p:ph idx="1"/>
          </p:nvPr>
        </p:nvSpPr>
        <p:spPr/>
        <p:txBody>
          <a:bodyPr/>
          <a:lstStyle/>
          <a:p>
            <a:r>
              <a:rPr lang="en-US" dirty="0"/>
              <a:t>Correlation coefficients help assess the degree to which changes in one variable correspond to changes in another, indicating the linear association between them.</a:t>
            </a:r>
          </a:p>
          <a:p>
            <a:endParaRPr lang="en-US" dirty="0"/>
          </a:p>
        </p:txBody>
      </p:sp>
    </p:spTree>
    <p:extLst>
      <p:ext uri="{BB962C8B-B14F-4D97-AF65-F5344CB8AC3E}">
        <p14:creationId xmlns:p14="http://schemas.microsoft.com/office/powerpoint/2010/main" val="743367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2448" y="1188720"/>
            <a:ext cx="9720661" cy="4988243"/>
          </a:xfrm>
        </p:spPr>
        <p:txBody>
          <a:bodyPr>
            <a:normAutofit/>
          </a:bodyPr>
          <a:lstStyle/>
          <a:p>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2560687" cy="1020528"/>
          </a:xfrm>
          <a:prstGeom prst="rect">
            <a:avLst/>
          </a:prstGeom>
        </p:spPr>
      </p:pic>
      <p:sp>
        <p:nvSpPr>
          <p:cNvPr id="5" name="Right Triangle 4"/>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577" y="1045029"/>
            <a:ext cx="10147300" cy="496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64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Regression Coefficients</a:t>
            </a:r>
          </a:p>
        </p:txBody>
      </p:sp>
      <p:sp>
        <p:nvSpPr>
          <p:cNvPr id="8" name="Content Placeholder 7"/>
          <p:cNvSpPr>
            <a:spLocks noGrp="1"/>
          </p:cNvSpPr>
          <p:nvPr>
            <p:ph idx="1"/>
          </p:nvPr>
        </p:nvSpPr>
        <p:spPr/>
        <p:txBody>
          <a:bodyPr/>
          <a:lstStyle/>
          <a:p>
            <a:endParaRPr lang="en-US"/>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2560687" cy="1020528"/>
          </a:xfrm>
          <a:prstGeom prst="rect">
            <a:avLst/>
          </a:prstGeom>
        </p:spPr>
      </p:pic>
      <p:sp>
        <p:nvSpPr>
          <p:cNvPr id="5" name="Right Triangle 4"/>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1473200"/>
            <a:ext cx="10477500" cy="4660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920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Regression Coefficients</a:t>
            </a:r>
          </a:p>
        </p:txBody>
      </p:sp>
      <p:sp>
        <p:nvSpPr>
          <p:cNvPr id="3" name="Content Placeholder 2"/>
          <p:cNvSpPr>
            <a:spLocks noGrp="1"/>
          </p:cNvSpPr>
          <p:nvPr>
            <p:ph idx="1"/>
          </p:nvPr>
        </p:nvSpPr>
        <p:spPr>
          <a:xfrm>
            <a:off x="622300" y="1600206"/>
            <a:ext cx="10972800" cy="4525963"/>
          </a:xfrm>
        </p:spPr>
        <p:txBody>
          <a:bodyPr>
            <a:normAutofit fontScale="25000" lnSpcReduction="20000"/>
          </a:bodyPr>
          <a:lstStyle/>
          <a:p>
            <a:pPr>
              <a:lnSpc>
                <a:spcPct val="170000"/>
              </a:lnSpc>
            </a:pPr>
            <a:r>
              <a:rPr lang="en-US" sz="9600" i="1" dirty="0"/>
              <a:t>Correlation coefficient is the geometric mean between the regression coefficients.</a:t>
            </a:r>
          </a:p>
          <a:p>
            <a:pPr>
              <a:lnSpc>
                <a:spcPct val="170000"/>
              </a:lnSpc>
            </a:pPr>
            <a:r>
              <a:rPr lang="en-US" sz="9600" i="1" dirty="0"/>
              <a:t>If one of the regression coefficients is greater than unity, the other must be less than unity.</a:t>
            </a:r>
          </a:p>
          <a:p>
            <a:pPr>
              <a:lnSpc>
                <a:spcPct val="170000"/>
              </a:lnSpc>
            </a:pPr>
            <a:r>
              <a:rPr lang="en-US" sz="9600" i="1" dirty="0"/>
              <a:t>Arithmetic mean of the regression coefficients is greater than the correlation coefficient r, provided r </a:t>
            </a:r>
            <a:r>
              <a:rPr lang="en-US" sz="9600" dirty="0"/>
              <a:t>&gt; </a:t>
            </a:r>
            <a:r>
              <a:rPr lang="en-US" sz="9600" i="1" dirty="0"/>
              <a:t>0.</a:t>
            </a:r>
          </a:p>
          <a:p>
            <a:pPr>
              <a:lnSpc>
                <a:spcPct val="170000"/>
              </a:lnSpc>
            </a:pPr>
            <a:r>
              <a:rPr lang="en-US" sz="9600" i="1" dirty="0"/>
              <a:t>Regression coefficients are independent of the change of origin but not of scale.</a:t>
            </a:r>
          </a:p>
        </p:txBody>
      </p:sp>
    </p:spTree>
    <p:extLst>
      <p:ext uri="{BB962C8B-B14F-4D97-AF65-F5344CB8AC3E}">
        <p14:creationId xmlns:p14="http://schemas.microsoft.com/office/powerpoint/2010/main" val="51852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Lines of Regression</a:t>
            </a:r>
          </a:p>
        </p:txBody>
      </p:sp>
      <p:sp>
        <p:nvSpPr>
          <p:cNvPr id="3" name="Content Placeholder 2"/>
          <p:cNvSpPr>
            <a:spLocks noGrp="1"/>
          </p:cNvSpPr>
          <p:nvPr>
            <p:ph idx="1"/>
          </p:nvPr>
        </p:nvSpPr>
        <p:spPr/>
        <p:txBody>
          <a:bodyPr>
            <a:normAutofit/>
          </a:bodyPr>
          <a:lstStyle/>
          <a:p>
            <a:r>
              <a:rPr lang="en-US" dirty="0"/>
              <a:t>If the variables in a bivariate distribution are related, we will find that the points in the scatter diagram will cluster round some curve called the "curve of regression".</a:t>
            </a:r>
          </a:p>
          <a:p>
            <a:r>
              <a:rPr lang="en-US" dirty="0"/>
              <a:t>If the curve is a straight line, it is called the line of regression and there is said to be linear regression' between the variables, otherwise regression is said to be curvilinear.</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2560687" cy="1020528"/>
          </a:xfrm>
          <a:prstGeom prst="rect">
            <a:avLst/>
          </a:prstGeom>
        </p:spPr>
      </p:pic>
      <p:sp>
        <p:nvSpPr>
          <p:cNvPr id="5" name="Right Triangle 4"/>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3807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Lines of Regression</a:t>
            </a:r>
          </a:p>
        </p:txBody>
      </p:sp>
      <p:sp>
        <p:nvSpPr>
          <p:cNvPr id="3" name="Content Placeholder 2"/>
          <p:cNvSpPr>
            <a:spLocks noGrp="1"/>
          </p:cNvSpPr>
          <p:nvPr>
            <p:ph idx="1"/>
          </p:nvPr>
        </p:nvSpPr>
        <p:spPr/>
        <p:txBody>
          <a:bodyPr>
            <a:normAutofit/>
          </a:bodyPr>
          <a:lstStyle/>
          <a:p>
            <a:r>
              <a:rPr lang="en-US" dirty="0"/>
              <a:t>The line of regression is the line which gives the best estimate to the value of one variable for any specific value of the other variable. Thus the line of regression is the line of "best fit" and is obtained by the principles of least squares.</a:t>
            </a:r>
          </a:p>
          <a:p>
            <a:r>
              <a:rPr lang="en-US" dirty="0"/>
              <a:t>Let us suppose that in the bivariate distribution (Xi, Yi);  i = 1, 2, ..., n; Y is dependent variable and X is independent variable. Let the line of regression of Y on X be Y = a + </a:t>
            </a:r>
            <a:r>
              <a:rPr lang="en-US" dirty="0" err="1"/>
              <a:t>bX.</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2560687" cy="1020528"/>
          </a:xfrm>
          <a:prstGeom prst="rect">
            <a:avLst/>
          </a:prstGeom>
        </p:spPr>
      </p:pic>
      <p:sp>
        <p:nvSpPr>
          <p:cNvPr id="5" name="Right Triangle 4"/>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9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txBody>
          <a:bodyPr>
            <a:normAutofit/>
          </a:bodyPr>
          <a:lstStyle/>
          <a:p>
            <a:r>
              <a:rPr lang="en-US" dirty="0"/>
              <a:t>There are always two lines of regression one of </a:t>
            </a:r>
            <a:r>
              <a:rPr lang="en-US" i="1" dirty="0"/>
              <a:t>Y </a:t>
            </a:r>
            <a:r>
              <a:rPr lang="en-US" dirty="0"/>
              <a:t>on X and the other of X on Y. The line of regression of </a:t>
            </a:r>
            <a:r>
              <a:rPr lang="en-US" i="1" dirty="0"/>
              <a:t>Y </a:t>
            </a:r>
            <a:r>
              <a:rPr lang="en-US" dirty="0"/>
              <a:t>on </a:t>
            </a:r>
            <a:r>
              <a:rPr lang="en-US" i="1" dirty="0"/>
              <a:t>X </a:t>
            </a:r>
            <a:r>
              <a:rPr lang="en-US" dirty="0"/>
              <a:t>is used to estimate or predict the value of Y for any given value of </a:t>
            </a:r>
            <a:r>
              <a:rPr lang="en-US" i="1" dirty="0"/>
              <a:t>X i.e., </a:t>
            </a:r>
            <a:r>
              <a:rPr lang="en-US" dirty="0"/>
              <a:t>when Y is dependent variable and X is an independent variable. Hence to estimate or predict X for any given value of </a:t>
            </a:r>
            <a:r>
              <a:rPr lang="en-US" i="1" dirty="0"/>
              <a:t>Y, </a:t>
            </a:r>
            <a:r>
              <a:rPr lang="en-US" dirty="0"/>
              <a:t>we use the regression equation of </a:t>
            </a:r>
            <a:r>
              <a:rPr lang="en-US" i="1" dirty="0"/>
              <a:t>X </a:t>
            </a:r>
            <a:r>
              <a:rPr lang="en-US" dirty="0"/>
              <a:t>on Y. Here </a:t>
            </a:r>
            <a:r>
              <a:rPr lang="en-US" i="1" dirty="0"/>
              <a:t>X </a:t>
            </a:r>
            <a:r>
              <a:rPr lang="en-US" dirty="0"/>
              <a:t>is a dependent variable and Y is an independent variable.</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2560687" cy="1020528"/>
          </a:xfrm>
          <a:prstGeom prst="rect">
            <a:avLst/>
          </a:prstGeom>
        </p:spPr>
      </p:pic>
      <p:sp>
        <p:nvSpPr>
          <p:cNvPr id="5" name="Right Triangle 4"/>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67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two regression equations are not reversible or interchangeable because of the simple reason that the basis and assumptions for deriving these equations are quite different. </a:t>
            </a:r>
          </a:p>
        </p:txBody>
      </p:sp>
    </p:spTree>
    <p:extLst>
      <p:ext uri="{BB962C8B-B14F-4D97-AF65-F5344CB8AC3E}">
        <p14:creationId xmlns:p14="http://schemas.microsoft.com/office/powerpoint/2010/main" val="96988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statistics, lines of regression, also known as regression lines, are mathematical models that represent the relationship between two variables. These lines are used in regression analysis to provide insights into the nature and strength of the association between a dependent variable and one or more independent variables. Let's delve into the key components and concepts related to lines of regression:</a:t>
            </a:r>
          </a:p>
        </p:txBody>
      </p:sp>
    </p:spTree>
    <p:extLst>
      <p:ext uri="{BB962C8B-B14F-4D97-AF65-F5344CB8AC3E}">
        <p14:creationId xmlns:p14="http://schemas.microsoft.com/office/powerpoint/2010/main" val="197496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731838"/>
          </a:xfrm>
        </p:spPr>
        <p:txBody>
          <a:bodyPr>
            <a:normAutofit fontScale="90000"/>
          </a:bodyPr>
          <a:lstStyle/>
          <a:p>
            <a:r>
              <a:rPr lang="en-US" b="1" dirty="0"/>
              <a:t>Types of Regression Lines:</a:t>
            </a:r>
            <a:br>
              <a:rPr lang="en-US" b="1" dirty="0"/>
            </a:br>
            <a:endParaRPr lang="en-US" dirty="0"/>
          </a:p>
        </p:txBody>
      </p:sp>
      <p:sp>
        <p:nvSpPr>
          <p:cNvPr id="3" name="Content Placeholder 2"/>
          <p:cNvSpPr>
            <a:spLocks noGrp="1"/>
          </p:cNvSpPr>
          <p:nvPr>
            <p:ph idx="1"/>
          </p:nvPr>
        </p:nvSpPr>
        <p:spPr/>
        <p:txBody>
          <a:bodyPr>
            <a:normAutofit/>
          </a:bodyPr>
          <a:lstStyle/>
          <a:p>
            <a:r>
              <a:rPr lang="en-US" b="1" dirty="0"/>
              <a:t>Regression Line of Y on X (Y given X):</a:t>
            </a:r>
            <a:endParaRPr lang="en-US" dirty="0"/>
          </a:p>
          <a:p>
            <a:pPr lvl="1"/>
            <a:r>
              <a:rPr lang="en-US" b="1" dirty="0"/>
              <a:t>Equation:</a:t>
            </a:r>
            <a:r>
              <a:rPr lang="en-US" dirty="0"/>
              <a:t> </a:t>
            </a:r>
            <a:r>
              <a:rPr lang="en-US" i="1" dirty="0"/>
              <a:t>Y</a:t>
            </a:r>
            <a:r>
              <a:rPr lang="en-US" dirty="0"/>
              <a:t>=</a:t>
            </a:r>
            <a:r>
              <a:rPr lang="en-US" i="1" dirty="0" err="1"/>
              <a:t>a</a:t>
            </a:r>
            <a:r>
              <a:rPr lang="en-US" dirty="0" err="1"/>
              <a:t>+</a:t>
            </a:r>
            <a:r>
              <a:rPr lang="en-US" i="1" dirty="0" err="1"/>
              <a:t>bX</a:t>
            </a:r>
            <a:endParaRPr lang="en-US" dirty="0"/>
          </a:p>
          <a:p>
            <a:pPr lvl="1"/>
            <a:r>
              <a:rPr lang="en-US" b="1" dirty="0"/>
              <a:t>Interpretation:</a:t>
            </a:r>
            <a:r>
              <a:rPr lang="en-US" dirty="0"/>
              <a:t> This line predicts the values of the dependent variable (Y) based on the values of the independent variable (X).</a:t>
            </a:r>
          </a:p>
          <a:p>
            <a:pPr lvl="1"/>
            <a:r>
              <a:rPr lang="en-US" b="1" dirty="0"/>
              <a:t>Components:</a:t>
            </a:r>
            <a:endParaRPr lang="en-US" dirty="0"/>
          </a:p>
          <a:p>
            <a:pPr lvl="2"/>
            <a:r>
              <a:rPr lang="en-US" i="1" dirty="0"/>
              <a:t>a</a:t>
            </a:r>
            <a:r>
              <a:rPr lang="en-US" dirty="0"/>
              <a:t> is the y-intercept, representing the predicted value of Y when X is zero.</a:t>
            </a:r>
          </a:p>
          <a:p>
            <a:pPr lvl="2"/>
            <a:r>
              <a:rPr lang="en-US" i="1" dirty="0"/>
              <a:t>b</a:t>
            </a:r>
            <a:r>
              <a:rPr lang="en-US" dirty="0"/>
              <a:t> is the slope, indicating the change in the mean of Y for a one-unit change in X.</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9652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27100"/>
            <a:ext cx="10972800" cy="5199069"/>
          </a:xfrm>
        </p:spPr>
        <p:txBody>
          <a:bodyPr/>
          <a:lstStyle/>
          <a:p>
            <a:r>
              <a:rPr lang="en-US" b="1" dirty="0"/>
              <a:t>Regression Line of X on Y (X given Y):</a:t>
            </a:r>
            <a:endParaRPr lang="en-US" dirty="0"/>
          </a:p>
          <a:p>
            <a:pPr lvl="1"/>
            <a:r>
              <a:rPr lang="en-US" b="1" dirty="0"/>
              <a:t>Equation:</a:t>
            </a:r>
            <a:r>
              <a:rPr lang="en-US" dirty="0"/>
              <a:t> </a:t>
            </a:r>
            <a:r>
              <a:rPr lang="en-US" i="1" dirty="0"/>
              <a:t>X</a:t>
            </a:r>
            <a:r>
              <a:rPr lang="en-US" dirty="0"/>
              <a:t>=</a:t>
            </a:r>
            <a:r>
              <a:rPr lang="en-US" i="1" dirty="0" err="1"/>
              <a:t>c</a:t>
            </a:r>
            <a:r>
              <a:rPr lang="en-US" dirty="0" err="1"/>
              <a:t>+</a:t>
            </a:r>
            <a:r>
              <a:rPr lang="en-US" i="1" dirty="0" err="1"/>
              <a:t>dY</a:t>
            </a:r>
            <a:endParaRPr lang="en-US" dirty="0"/>
          </a:p>
          <a:p>
            <a:pPr lvl="1"/>
            <a:r>
              <a:rPr lang="en-US" b="1" dirty="0"/>
              <a:t>Interpretation:</a:t>
            </a:r>
            <a:r>
              <a:rPr lang="en-US" dirty="0"/>
              <a:t> This line predicts the values of the independent variable (X) based on the values of the dependent variable (Y).</a:t>
            </a:r>
          </a:p>
          <a:p>
            <a:pPr lvl="1"/>
            <a:r>
              <a:rPr lang="en-US" b="1" dirty="0"/>
              <a:t>Components:</a:t>
            </a:r>
            <a:endParaRPr lang="en-US" dirty="0"/>
          </a:p>
          <a:p>
            <a:pPr lvl="2"/>
            <a:r>
              <a:rPr lang="en-US" i="1" dirty="0"/>
              <a:t>c</a:t>
            </a:r>
            <a:r>
              <a:rPr lang="en-US" dirty="0"/>
              <a:t> is the x-intercept, representing the predicted value of X when Y is zero.</a:t>
            </a:r>
          </a:p>
          <a:p>
            <a:pPr lvl="2"/>
            <a:r>
              <a:rPr lang="en-US" i="1" dirty="0"/>
              <a:t>d</a:t>
            </a:r>
            <a:r>
              <a:rPr lang="en-US" dirty="0"/>
              <a:t> is the slope, indicating the change in the mean of X for a one-unit change in Y.</a:t>
            </a:r>
          </a:p>
        </p:txBody>
      </p:sp>
    </p:spTree>
    <p:extLst>
      <p:ext uri="{BB962C8B-B14F-4D97-AF65-F5344CB8AC3E}">
        <p14:creationId xmlns:p14="http://schemas.microsoft.com/office/powerpoint/2010/main" val="423840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Purpose:</a:t>
            </a:r>
            <a:br>
              <a:rPr lang="en-US" dirty="0"/>
            </a:br>
            <a:endParaRPr lang="en-US" dirty="0"/>
          </a:p>
        </p:txBody>
      </p:sp>
      <p:sp>
        <p:nvSpPr>
          <p:cNvPr id="3" name="Content Placeholder 2"/>
          <p:cNvSpPr>
            <a:spLocks noGrp="1"/>
          </p:cNvSpPr>
          <p:nvPr>
            <p:ph idx="1"/>
          </p:nvPr>
        </p:nvSpPr>
        <p:spPr/>
        <p:txBody>
          <a:bodyPr/>
          <a:lstStyle/>
          <a:p>
            <a:r>
              <a:rPr lang="en-US" dirty="0"/>
              <a:t>Regression lines help predict values of one variable based on the known values of another, providing insights into trends and relationships.</a:t>
            </a:r>
          </a:p>
          <a:p>
            <a:endParaRPr lang="en-US" dirty="0"/>
          </a:p>
        </p:txBody>
      </p:sp>
    </p:spTree>
    <p:extLst>
      <p:ext uri="{BB962C8B-B14F-4D97-AF65-F5344CB8AC3E}">
        <p14:creationId xmlns:p14="http://schemas.microsoft.com/office/powerpoint/2010/main" val="3985933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3558</TotalTime>
  <Words>772</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Casper</vt:lpstr>
      <vt:lpstr>Raleway ExtraBold</vt:lpstr>
      <vt:lpstr>Times New Roman</vt:lpstr>
      <vt:lpstr>Office Theme</vt:lpstr>
      <vt:lpstr>PowerPoint Presentation</vt:lpstr>
      <vt:lpstr>Lines of Regression</vt:lpstr>
      <vt:lpstr>Lines of Regression</vt:lpstr>
      <vt:lpstr>PowerPoint Presentation</vt:lpstr>
      <vt:lpstr>PowerPoint Presentation</vt:lpstr>
      <vt:lpstr>PowerPoint Presentation</vt:lpstr>
      <vt:lpstr>Types of Regression Lines: </vt:lpstr>
      <vt:lpstr>PowerPoint Presentation</vt:lpstr>
      <vt:lpstr>Purpose: </vt:lpstr>
      <vt:lpstr>Correlation Coefficient: </vt:lpstr>
      <vt:lpstr>b. Range: </vt:lpstr>
      <vt:lpstr>c. Purpose: </vt:lpstr>
      <vt:lpstr>PowerPoint Presentation</vt:lpstr>
      <vt:lpstr>Regression Coefficients</vt:lpstr>
      <vt:lpstr>Properties of Regression Coefficients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Rahul Kumar</cp:lastModifiedBy>
  <cp:revision>74</cp:revision>
  <dcterms:created xsi:type="dcterms:W3CDTF">2022-02-18T00:35:21Z</dcterms:created>
  <dcterms:modified xsi:type="dcterms:W3CDTF">2024-03-18T05:16:28Z</dcterms:modified>
</cp:coreProperties>
</file>