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AA5F0-2C53-4B60-832D-02470F0FFC2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BCD-8C1A-4B5A-B1EC-13F19541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79BCD-8C1A-4B5A-B1EC-13F1954192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5956C-4F99-82E1-A59B-B568B031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7CD2A4-9267-C483-2902-68DE0683D717}"/>
              </a:ext>
            </a:extLst>
          </p:cNvPr>
          <p:cNvSpPr txBox="1"/>
          <p:nvPr/>
        </p:nvSpPr>
        <p:spPr>
          <a:xfrm>
            <a:off x="609600" y="1436135"/>
            <a:ext cx="792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Imagine we have conducted an ANOVA test with three groups (A, B, C), and the result is significant (p &lt; 0.05).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We decide to use Tukey's HSD for post hoc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0D809-0559-A200-E6F1-D4041988A4A4}"/>
              </a:ext>
            </a:extLst>
          </p:cNvPr>
          <p:cNvSpPr txBox="1"/>
          <p:nvPr/>
        </p:nvSpPr>
        <p:spPr>
          <a:xfrm>
            <a:off x="2286000" y="381000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Söhne"/>
              </a:rPr>
              <a:t>Solved Example</a:t>
            </a:r>
            <a:endParaRPr lang="en-US" sz="4400" b="0" i="0" dirty="0">
              <a:effectLst/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0554-E83F-8732-8144-0DF1C4803266}"/>
              </a:ext>
            </a:extLst>
          </p:cNvPr>
          <p:cNvSpPr txBox="1"/>
          <p:nvPr/>
        </p:nvSpPr>
        <p:spPr>
          <a:xfrm>
            <a:off x="589908" y="2867296"/>
            <a:ext cx="792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Tukey's HSD critical value for three groups at 0.05 significance level is 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 mean difference between Group A and B is Y, between A and C is Z, and between B and C is W.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If |Y|, |Z|, or |W| is greater than X, the difference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4982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929F0-383C-4B10-8691-BA0D61A74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CA4D73-157A-91A9-1699-E03B25096F78}"/>
              </a:ext>
            </a:extLst>
          </p:cNvPr>
          <p:cNvSpPr txBox="1"/>
          <p:nvPr/>
        </p:nvSpPr>
        <p:spPr>
          <a:xfrm>
            <a:off x="533400" y="2209800"/>
            <a:ext cx="8077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Post hoc tests are crucial in identifying specific group differences following a significant ANOVA result.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Choose a post hoc test based on the characteristics of your data and the assumptions you can meet.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0B3AA-F45E-AFFC-F543-9DFA21BEBFF5}"/>
              </a:ext>
            </a:extLst>
          </p:cNvPr>
          <p:cNvSpPr txBox="1"/>
          <p:nvPr/>
        </p:nvSpPr>
        <p:spPr>
          <a:xfrm>
            <a:off x="2971800" y="381000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Söhne"/>
              </a:rPr>
              <a:t>Conclusion</a:t>
            </a:r>
            <a:endParaRPr lang="en-US" sz="4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327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POST-HOC TESTS IN ANOVA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5C4D6E-BB3B-9C5B-0925-C899E44294D9}"/>
              </a:ext>
            </a:extLst>
          </p:cNvPr>
          <p:cNvSpPr txBox="1"/>
          <p:nvPr/>
        </p:nvSpPr>
        <p:spPr>
          <a:xfrm>
            <a:off x="897276" y="2610846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Söhne"/>
              </a:rPr>
              <a:t>Title</a:t>
            </a:r>
            <a:r>
              <a:rPr lang="en-US" sz="2400" b="0" i="0" dirty="0">
                <a:effectLst/>
                <a:latin typeface="Söhne"/>
              </a:rPr>
              <a:t>: Understanding Post Hoc Tests in ANOVA</a:t>
            </a: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algn="l"/>
            <a:r>
              <a:rPr lang="en-US" sz="2400" b="1" i="0" dirty="0">
                <a:effectLst/>
                <a:latin typeface="Söhne"/>
              </a:rPr>
              <a:t>Subtitle</a:t>
            </a:r>
            <a:r>
              <a:rPr lang="en-US" sz="2400" b="0" i="0" dirty="0">
                <a:effectLst/>
                <a:latin typeface="Söhne"/>
              </a:rPr>
              <a:t>: Exploring the Importance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16BCD-A50E-8668-A375-ADB401FEC7F3}"/>
              </a:ext>
            </a:extLst>
          </p:cNvPr>
          <p:cNvSpPr txBox="1"/>
          <p:nvPr/>
        </p:nvSpPr>
        <p:spPr>
          <a:xfrm>
            <a:off x="266700" y="2438400"/>
            <a:ext cx="861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ANOVA (Analysis of Variance) is a statistical method used to compare means between two or more groups.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It helps determine if there are any statistically significant differences among the group means.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881C4-D0E5-B9C3-CA29-D84621FCAEA4}"/>
              </a:ext>
            </a:extLst>
          </p:cNvPr>
          <p:cNvSpPr txBox="1"/>
          <p:nvPr/>
        </p:nvSpPr>
        <p:spPr>
          <a:xfrm>
            <a:off x="1676400" y="609600"/>
            <a:ext cx="6553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Söhne"/>
              </a:rPr>
              <a:t>Introduction to ANOVA</a:t>
            </a:r>
            <a:endParaRPr lang="en-US" sz="4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186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681DF4-8F65-77CB-E0C4-A7070B30D88A}"/>
              </a:ext>
            </a:extLst>
          </p:cNvPr>
          <p:cNvSpPr txBox="1"/>
          <p:nvPr/>
        </p:nvSpPr>
        <p:spPr>
          <a:xfrm>
            <a:off x="152400" y="2133600"/>
            <a:ext cx="8839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ANOVA only tells us that there is a significant difference somewhere among the groups, but it doesn't pinpoint where.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This is where post hoc tests come in handy to identify specific group differences.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5C556-87D4-49B1-9AB9-16AEA1653767}"/>
              </a:ext>
            </a:extLst>
          </p:cNvPr>
          <p:cNvSpPr txBox="1"/>
          <p:nvPr/>
        </p:nvSpPr>
        <p:spPr>
          <a:xfrm>
            <a:off x="1371600" y="609600"/>
            <a:ext cx="74821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Söhne"/>
              </a:rPr>
              <a:t>When is ANOVA not enough?</a:t>
            </a:r>
            <a:endParaRPr lang="en-US" sz="4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D9FA14-C71C-A4F3-639E-BF490A3C247F}"/>
              </a:ext>
            </a:extLst>
          </p:cNvPr>
          <p:cNvSpPr txBox="1"/>
          <p:nvPr/>
        </p:nvSpPr>
        <p:spPr>
          <a:xfrm>
            <a:off x="228600" y="1981200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Post hoc tests are performed after a significant ANOVA result to identify which specific group or groups differ from each other.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They help prevent Type I errors that may occur when making multiple comparisons.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21D3-5235-4B9A-570A-58F205A2F292}"/>
              </a:ext>
            </a:extLst>
          </p:cNvPr>
          <p:cNvSpPr txBox="1"/>
          <p:nvPr/>
        </p:nvSpPr>
        <p:spPr>
          <a:xfrm>
            <a:off x="990600" y="762000"/>
            <a:ext cx="754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Söhne"/>
              </a:rPr>
              <a:t>Introduction to Post Hoc Tests</a:t>
            </a:r>
            <a:endParaRPr lang="en-US" sz="4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1279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BC6C48-D71C-7A19-0F5B-A93A2455B046}"/>
              </a:ext>
            </a:extLst>
          </p:cNvPr>
          <p:cNvSpPr txBox="1"/>
          <p:nvPr/>
        </p:nvSpPr>
        <p:spPr>
          <a:xfrm>
            <a:off x="838200" y="2362200"/>
            <a:ext cx="792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Tukey's HSD (Honestly Significant Difference)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Bonferroni correction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Söhne"/>
              </a:rPr>
              <a:t>Scheffé's</a:t>
            </a:r>
            <a:r>
              <a:rPr lang="en-US" sz="2400" b="0" i="0" dirty="0">
                <a:effectLst/>
                <a:latin typeface="Söhne"/>
              </a:rPr>
              <a:t> method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Dunnett's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B333C-AB52-BAA8-3714-1900D8F5815C}"/>
              </a:ext>
            </a:extLst>
          </p:cNvPr>
          <p:cNvSpPr txBox="1"/>
          <p:nvPr/>
        </p:nvSpPr>
        <p:spPr>
          <a:xfrm>
            <a:off x="1447800" y="609600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Söhne"/>
              </a:rPr>
              <a:t>Common Post Hoc Tests</a:t>
            </a:r>
            <a:endParaRPr lang="en-US" sz="4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0847D9-1989-6080-0C24-69F9B0EB92A9}"/>
              </a:ext>
            </a:extLst>
          </p:cNvPr>
          <p:cNvSpPr txBox="1"/>
          <p:nvPr/>
        </p:nvSpPr>
        <p:spPr>
          <a:xfrm>
            <a:off x="190500" y="2228671"/>
            <a:ext cx="876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Tukey's HSD is a widely used post hoc test.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It calculates a critical value based on the number of groups and observations, allowing us to determine significant differences.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7AB6-4C95-5FD6-B28C-037C0FE2ED5C}"/>
              </a:ext>
            </a:extLst>
          </p:cNvPr>
          <p:cNvSpPr txBox="1"/>
          <p:nvPr/>
        </p:nvSpPr>
        <p:spPr>
          <a:xfrm>
            <a:off x="2438400" y="609600"/>
            <a:ext cx="5105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Söhne"/>
              </a:rPr>
              <a:t>Tukey's HSD</a:t>
            </a:r>
            <a:endParaRPr lang="en-US" sz="4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3030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F683-1B3B-18D3-051D-1C932B302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F6BC01-3236-2F30-69EC-D884EB87A6B9}"/>
              </a:ext>
            </a:extLst>
          </p:cNvPr>
          <p:cNvSpPr txBox="1"/>
          <p:nvPr/>
        </p:nvSpPr>
        <p:spPr>
          <a:xfrm>
            <a:off x="342900" y="2209800"/>
            <a:ext cx="845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Bonferroni correction adjusts the significance level to control for the increased risk of Type I errors with multiple comparisons.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It is a simple and conservative method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F4139-B934-AED8-D5D1-1935CCB6B8D3}"/>
              </a:ext>
            </a:extLst>
          </p:cNvPr>
          <p:cNvSpPr txBox="1"/>
          <p:nvPr/>
        </p:nvSpPr>
        <p:spPr>
          <a:xfrm>
            <a:off x="1752600" y="304800"/>
            <a:ext cx="5943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Söhne"/>
              </a:rPr>
              <a:t>Bonferroni Correction</a:t>
            </a:r>
            <a:endParaRPr lang="en-US" sz="4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1163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1037</TotalTime>
  <Words>388</Words>
  <Application>Microsoft Office PowerPoint</Application>
  <PresentationFormat>On-screen Show (4:3)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Franklin Gothic Book</vt:lpstr>
      <vt:lpstr>Perpetua</vt:lpstr>
      <vt:lpstr>Raleway ExtraBold</vt:lpstr>
      <vt:lpstr>Söhne</vt:lpstr>
      <vt:lpstr>Times New Roman</vt:lpstr>
      <vt:lpstr>Wingdings 2</vt:lpstr>
      <vt:lpstr>Equity</vt:lpstr>
      <vt:lpstr>PowerPoint Presentation</vt:lpstr>
      <vt:lpstr> POST-HOC TESTS IN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Dell</cp:lastModifiedBy>
  <cp:revision>23</cp:revision>
  <dcterms:created xsi:type="dcterms:W3CDTF">2024-01-10T15:40:57Z</dcterms:created>
  <dcterms:modified xsi:type="dcterms:W3CDTF">2024-02-04T05:50:44Z</dcterms:modified>
</cp:coreProperties>
</file>