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7" r:id="rId4"/>
    <p:sldId id="259" r:id="rId5"/>
    <p:sldId id="261" r:id="rId6"/>
    <p:sldId id="260" r:id="rId7"/>
    <p:sldId id="262" r:id="rId8"/>
    <p:sldId id="263" r:id="rId9"/>
    <p:sldId id="264" r:id="rId10"/>
    <p:sldId id="265" r:id="rId11"/>
    <p:sldId id="266" r:id="rId12"/>
    <p:sldId id="267" r:id="rId13"/>
    <p:sldId id="268" r:id="rId14"/>
    <p:sldId id="269" r:id="rId15"/>
    <p:sldId id="271" r:id="rId16"/>
    <p:sldId id="272" r:id="rId17"/>
    <p:sldId id="270"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89" r:id="rId36"/>
    <p:sldId id="291" r:id="rId37"/>
    <p:sldId id="29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AAE30C5-92CB-4D62-A4C1-34CD39386195}" type="datetimeFigureOut">
              <a:rPr lang="en-US" smtClean="0"/>
              <a:pPr/>
              <a:t>6/16/2015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E269D80-DA08-4188-8A2C-B65FDE9FCA6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AE30C5-92CB-4D62-A4C1-34CD39386195}" type="datetimeFigureOut">
              <a:rPr lang="en-US" smtClean="0"/>
              <a:pPr/>
              <a:t>6/16/2015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69D80-DA08-4188-8A2C-B65FDE9FCA6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AE30C5-92CB-4D62-A4C1-34CD39386195}" type="datetimeFigureOut">
              <a:rPr lang="en-US" smtClean="0"/>
              <a:pPr/>
              <a:t>6/16/2015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69D80-DA08-4188-8A2C-B65FDE9FCA6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AE30C5-92CB-4D62-A4C1-34CD39386195}" type="datetimeFigureOut">
              <a:rPr lang="en-US" smtClean="0"/>
              <a:pPr/>
              <a:t>6/16/2015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69D80-DA08-4188-8A2C-B65FDE9FCA6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AAE30C5-92CB-4D62-A4C1-34CD39386195}" type="datetimeFigureOut">
              <a:rPr lang="en-US" smtClean="0"/>
              <a:pPr/>
              <a:t>6/16/2015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69D80-DA08-4188-8A2C-B65FDE9FCA6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AAE30C5-92CB-4D62-A4C1-34CD39386195}" type="datetimeFigureOut">
              <a:rPr lang="en-US" smtClean="0"/>
              <a:pPr/>
              <a:t>6/16/2015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269D80-DA08-4188-8A2C-B65FDE9FCA6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AAE30C5-92CB-4D62-A4C1-34CD39386195}" type="datetimeFigureOut">
              <a:rPr lang="en-US" smtClean="0"/>
              <a:pPr/>
              <a:t>6/16/2015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269D80-DA08-4188-8A2C-B65FDE9FCA6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AAE30C5-92CB-4D62-A4C1-34CD39386195}" type="datetimeFigureOut">
              <a:rPr lang="en-US" smtClean="0"/>
              <a:pPr/>
              <a:t>6/16/2015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269D80-DA08-4188-8A2C-B65FDE9FCA6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AE30C5-92CB-4D62-A4C1-34CD39386195}" type="datetimeFigureOut">
              <a:rPr lang="en-US" smtClean="0"/>
              <a:pPr/>
              <a:t>6/16/2015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269D80-DA08-4188-8A2C-B65FDE9FCA6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AAE30C5-92CB-4D62-A4C1-34CD39386195}" type="datetimeFigureOut">
              <a:rPr lang="en-US" smtClean="0"/>
              <a:pPr/>
              <a:t>6/16/2015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269D80-DA08-4188-8A2C-B65FDE9FCA6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AAE30C5-92CB-4D62-A4C1-34CD39386195}" type="datetimeFigureOut">
              <a:rPr lang="en-US" smtClean="0"/>
              <a:pPr/>
              <a:t>6/16/2015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E269D80-DA08-4188-8A2C-B65FDE9FCA6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AAE30C5-92CB-4D62-A4C1-34CD39386195}" type="datetimeFigureOut">
              <a:rPr lang="en-US" smtClean="0"/>
              <a:pPr/>
              <a:t>6/16/2015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E269D80-DA08-4188-8A2C-B65FDE9FCA6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Design Pattern</a:t>
            </a:r>
            <a:endParaRPr lang="en-US" dirty="0"/>
          </a:p>
        </p:txBody>
      </p:sp>
      <p:sp>
        <p:nvSpPr>
          <p:cNvPr id="3" name="Subtitle 2"/>
          <p:cNvSpPr>
            <a:spLocks noGrp="1"/>
          </p:cNvSpPr>
          <p:nvPr>
            <p:ph type="subTitle" idx="1"/>
          </p:nvPr>
        </p:nvSpPr>
        <p:spPr/>
        <p:txBody>
          <a:bodyPr/>
          <a:lstStyle/>
          <a:p>
            <a:r>
              <a:rPr lang="en-US" dirty="0" err="1" smtClean="0"/>
              <a:t>Reedwanul</a:t>
            </a:r>
            <a:r>
              <a:rPr lang="en-US" dirty="0" smtClean="0"/>
              <a:t> </a:t>
            </a:r>
            <a:r>
              <a:rPr lang="en-US" dirty="0" smtClean="0"/>
              <a:t>Islam © 2015</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Behavioral Pattern</a:t>
            </a:r>
            <a:endParaRPr lang="en-US" dirty="0"/>
          </a:p>
        </p:txBody>
      </p:sp>
      <p:graphicFrame>
        <p:nvGraphicFramePr>
          <p:cNvPr id="5" name="Content Placeholder 4"/>
          <p:cNvGraphicFramePr>
            <a:graphicFrameLocks noGrp="1"/>
          </p:cNvGraphicFramePr>
          <p:nvPr>
            <p:ph idx="1"/>
          </p:nvPr>
        </p:nvGraphicFramePr>
        <p:xfrm>
          <a:off x="457200" y="1935163"/>
          <a:ext cx="8229600" cy="3774440"/>
        </p:xfrm>
        <a:graphic>
          <a:graphicData uri="http://schemas.openxmlformats.org/drawingml/2006/table">
            <a:tbl>
              <a:tblPr firstRow="1" bandRow="1">
                <a:tableStyleId>{5C22544A-7EE6-4342-B048-85BDC9FD1C3A}</a:tableStyleId>
              </a:tblPr>
              <a:tblGrid>
                <a:gridCol w="2209800"/>
                <a:gridCol w="6019800"/>
              </a:tblGrid>
              <a:tr h="370840">
                <a:tc>
                  <a:txBody>
                    <a:bodyPr/>
                    <a:lstStyle/>
                    <a:p>
                      <a:r>
                        <a:rPr lang="en-US" dirty="0" smtClean="0"/>
                        <a:t>Name</a:t>
                      </a:r>
                      <a:r>
                        <a:rPr lang="en-US" baseline="0" dirty="0" smtClean="0"/>
                        <a:t> </a:t>
                      </a:r>
                      <a:endParaRPr lang="en-US" dirty="0"/>
                    </a:p>
                  </a:txBody>
                  <a:tcPr/>
                </a:tc>
                <a:tc>
                  <a:txBody>
                    <a:bodyPr/>
                    <a:lstStyle/>
                    <a:p>
                      <a:r>
                        <a:rPr lang="en-US" dirty="0" smtClean="0"/>
                        <a:t>Description</a:t>
                      </a:r>
                      <a:endParaRPr lang="en-US" dirty="0"/>
                    </a:p>
                  </a:txBody>
                  <a:tcPr/>
                </a:tc>
              </a:tr>
              <a:tr h="370840">
                <a:tc>
                  <a:txBody>
                    <a:bodyPr/>
                    <a:lstStyle/>
                    <a:p>
                      <a:r>
                        <a:rPr lang="en-US" dirty="0" smtClean="0"/>
                        <a:t>Chain of Responsibility</a:t>
                      </a:r>
                      <a:endParaRPr lang="en-US" dirty="0"/>
                    </a:p>
                  </a:txBody>
                  <a:tcPr/>
                </a:tc>
                <a:tc>
                  <a:txBody>
                    <a:bodyPr/>
                    <a:lstStyle/>
                    <a:p>
                      <a:r>
                        <a:rPr lang="en-US" dirty="0" smtClean="0"/>
                        <a:t>A way of processing a request between a chain of objects.</a:t>
                      </a:r>
                      <a:endParaRPr lang="en-US" dirty="0"/>
                    </a:p>
                  </a:txBody>
                  <a:tcPr/>
                </a:tc>
              </a:tr>
              <a:tr h="370840">
                <a:tc>
                  <a:txBody>
                    <a:bodyPr/>
                    <a:lstStyle/>
                    <a:p>
                      <a:r>
                        <a:rPr lang="en-US" dirty="0" smtClean="0"/>
                        <a:t>Command</a:t>
                      </a:r>
                      <a:endParaRPr lang="en-US" dirty="0"/>
                    </a:p>
                  </a:txBody>
                  <a:tcPr/>
                </a:tc>
                <a:tc>
                  <a:txBody>
                    <a:bodyPr/>
                    <a:lstStyle/>
                    <a:p>
                      <a:r>
                        <a:rPr lang="en-US" dirty="0" smtClean="0"/>
                        <a:t>Encapsulate a request as an object.</a:t>
                      </a:r>
                      <a:endParaRPr lang="en-US" dirty="0"/>
                    </a:p>
                  </a:txBody>
                  <a:tcPr/>
                </a:tc>
              </a:tr>
              <a:tr h="370840">
                <a:tc>
                  <a:txBody>
                    <a:bodyPr/>
                    <a:lstStyle/>
                    <a:p>
                      <a:r>
                        <a:rPr lang="en-US" dirty="0" smtClean="0"/>
                        <a:t>Interpreter</a:t>
                      </a:r>
                      <a:endParaRPr lang="en-US" dirty="0"/>
                    </a:p>
                  </a:txBody>
                  <a:tcPr/>
                </a:tc>
                <a:tc>
                  <a:txBody>
                    <a:bodyPr/>
                    <a:lstStyle/>
                    <a:p>
                      <a:r>
                        <a:rPr lang="en-US" dirty="0" smtClean="0"/>
                        <a:t>Introduce</a:t>
                      </a:r>
                      <a:r>
                        <a:rPr lang="en-US" baseline="0" dirty="0" smtClean="0"/>
                        <a:t> grammar of the </a:t>
                      </a:r>
                      <a:r>
                        <a:rPr lang="en-US" baseline="0" dirty="0" smtClean="0"/>
                        <a:t>language.</a:t>
                      </a:r>
                      <a:endParaRPr lang="en-US" dirty="0"/>
                    </a:p>
                  </a:txBody>
                  <a:tcPr/>
                </a:tc>
              </a:tr>
              <a:tr h="370840">
                <a:tc>
                  <a:txBody>
                    <a:bodyPr/>
                    <a:lstStyle/>
                    <a:p>
                      <a:r>
                        <a:rPr lang="en-US" dirty="0" err="1" smtClean="0"/>
                        <a:t>Iterator</a:t>
                      </a:r>
                      <a:endParaRPr lang="en-US" dirty="0"/>
                    </a:p>
                  </a:txBody>
                  <a:tcPr/>
                </a:tc>
                <a:tc>
                  <a:txBody>
                    <a:bodyPr/>
                    <a:lstStyle/>
                    <a:p>
                      <a:r>
                        <a:rPr lang="en-US" dirty="0" smtClean="0"/>
                        <a:t>Allow to access</a:t>
                      </a:r>
                      <a:r>
                        <a:rPr lang="en-US" baseline="0" dirty="0" smtClean="0"/>
                        <a:t> </a:t>
                      </a:r>
                      <a:r>
                        <a:rPr lang="en-US" baseline="0" dirty="0" smtClean="0"/>
                        <a:t>the object without expositing its underlying representation.</a:t>
                      </a:r>
                      <a:endParaRPr lang="en-US" dirty="0"/>
                    </a:p>
                  </a:txBody>
                  <a:tcPr/>
                </a:tc>
              </a:tr>
              <a:tr h="370840">
                <a:tc>
                  <a:txBody>
                    <a:bodyPr/>
                    <a:lstStyle/>
                    <a:p>
                      <a:r>
                        <a:rPr lang="en-US" dirty="0" smtClean="0"/>
                        <a:t>Mediator</a:t>
                      </a:r>
                      <a:endParaRPr lang="en-US" dirty="0"/>
                    </a:p>
                  </a:txBody>
                  <a:tcPr/>
                </a:tc>
                <a:tc>
                  <a:txBody>
                    <a:bodyPr/>
                    <a:lstStyle/>
                    <a:p>
                      <a:r>
                        <a:rPr lang="en-US" dirty="0" smtClean="0"/>
                        <a:t>Defines simple communication between classes.</a:t>
                      </a:r>
                      <a:endParaRPr lang="en-US" dirty="0"/>
                    </a:p>
                  </a:txBody>
                  <a:tcPr/>
                </a:tc>
              </a:tr>
              <a:tr h="370840">
                <a:tc>
                  <a:txBody>
                    <a:bodyPr/>
                    <a:lstStyle/>
                    <a:p>
                      <a:r>
                        <a:rPr lang="en-US" dirty="0" smtClean="0"/>
                        <a:t>Memento</a:t>
                      </a:r>
                      <a:endParaRPr lang="en-US" dirty="0"/>
                    </a:p>
                  </a:txBody>
                  <a:tcPr/>
                </a:tc>
                <a:tc>
                  <a:txBody>
                    <a:bodyPr/>
                    <a:lstStyle/>
                    <a:p>
                      <a:r>
                        <a:rPr lang="en-US" dirty="0" smtClean="0"/>
                        <a:t>Capture and</a:t>
                      </a:r>
                      <a:r>
                        <a:rPr lang="en-US" baseline="0" dirty="0" smtClean="0"/>
                        <a:t> restore an object’s internal state</a:t>
                      </a:r>
                      <a:endParaRPr lang="en-US" dirty="0"/>
                    </a:p>
                  </a:txBody>
                  <a:tcPr/>
                </a:tc>
              </a:tr>
              <a:tr h="370840">
                <a:tc>
                  <a:txBody>
                    <a:bodyPr/>
                    <a:lstStyle/>
                    <a:p>
                      <a:r>
                        <a:rPr lang="en-US" dirty="0" smtClean="0"/>
                        <a:t>Observer</a:t>
                      </a:r>
                      <a:endParaRPr lang="en-US" dirty="0"/>
                    </a:p>
                  </a:txBody>
                  <a:tcPr/>
                </a:tc>
                <a:tc>
                  <a:txBody>
                    <a:bodyPr/>
                    <a:lstStyle/>
                    <a:p>
                      <a:r>
                        <a:rPr lang="en-US" dirty="0" smtClean="0"/>
                        <a:t>Create </a:t>
                      </a:r>
                      <a:r>
                        <a:rPr lang="en-US" baseline="0" dirty="0" smtClean="0"/>
                        <a:t> two </a:t>
                      </a:r>
                      <a:r>
                        <a:rPr lang="en-US" dirty="0" smtClean="0"/>
                        <a:t>communication between objects.</a:t>
                      </a:r>
                      <a:r>
                        <a:rPr lang="en-US" baseline="0" dirty="0" smtClean="0"/>
                        <a:t> When one object changes all the other dependent object gets notified.</a:t>
                      </a:r>
                      <a:endParaRPr lang="en-US"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Behavioral Pattern</a:t>
            </a:r>
            <a:endParaRPr lang="en-US" dirty="0"/>
          </a:p>
        </p:txBody>
      </p:sp>
      <p:graphicFrame>
        <p:nvGraphicFramePr>
          <p:cNvPr id="5" name="Content Placeholder 4"/>
          <p:cNvGraphicFramePr>
            <a:graphicFrameLocks noGrp="1"/>
          </p:cNvGraphicFramePr>
          <p:nvPr>
            <p:ph idx="1"/>
          </p:nvPr>
        </p:nvGraphicFramePr>
        <p:xfrm>
          <a:off x="457200" y="1935163"/>
          <a:ext cx="8229600" cy="2661920"/>
        </p:xfrm>
        <a:graphic>
          <a:graphicData uri="http://schemas.openxmlformats.org/drawingml/2006/table">
            <a:tbl>
              <a:tblPr firstRow="1" bandRow="1">
                <a:tableStyleId>{5C22544A-7EE6-4342-B048-85BDC9FD1C3A}</a:tableStyleId>
              </a:tblPr>
              <a:tblGrid>
                <a:gridCol w="2209800"/>
                <a:gridCol w="6019800"/>
              </a:tblGrid>
              <a:tr h="370840">
                <a:tc>
                  <a:txBody>
                    <a:bodyPr/>
                    <a:lstStyle/>
                    <a:p>
                      <a:r>
                        <a:rPr lang="en-US" dirty="0" smtClean="0"/>
                        <a:t>Name</a:t>
                      </a:r>
                      <a:r>
                        <a:rPr lang="en-US" baseline="0" dirty="0" smtClean="0"/>
                        <a:t> </a:t>
                      </a:r>
                      <a:endParaRPr lang="en-US" dirty="0"/>
                    </a:p>
                  </a:txBody>
                  <a:tcPr/>
                </a:tc>
                <a:tc>
                  <a:txBody>
                    <a:bodyPr/>
                    <a:lstStyle/>
                    <a:p>
                      <a:r>
                        <a:rPr lang="en-US" dirty="0" smtClean="0"/>
                        <a:t>Description</a:t>
                      </a:r>
                      <a:endParaRPr lang="en-US" dirty="0"/>
                    </a:p>
                  </a:txBody>
                  <a:tcPr/>
                </a:tc>
              </a:tr>
              <a:tr h="370840">
                <a:tc>
                  <a:txBody>
                    <a:bodyPr/>
                    <a:lstStyle/>
                    <a:p>
                      <a:r>
                        <a:rPr lang="en-US" dirty="0" smtClean="0"/>
                        <a:t>State</a:t>
                      </a:r>
                      <a:endParaRPr lang="en-US" dirty="0"/>
                    </a:p>
                  </a:txBody>
                  <a:tcPr/>
                </a:tc>
                <a:tc>
                  <a:txBody>
                    <a:bodyPr/>
                    <a:lstStyle/>
                    <a:p>
                      <a:r>
                        <a:rPr lang="en-US" dirty="0" smtClean="0"/>
                        <a:t>Allow object to alter its behavior</a:t>
                      </a:r>
                      <a:r>
                        <a:rPr lang="en-US" baseline="0" dirty="0" smtClean="0"/>
                        <a:t> when its internal state changes.</a:t>
                      </a:r>
                      <a:endParaRPr lang="en-US" dirty="0"/>
                    </a:p>
                  </a:txBody>
                  <a:tcPr/>
                </a:tc>
              </a:tr>
              <a:tr h="370840">
                <a:tc>
                  <a:txBody>
                    <a:bodyPr/>
                    <a:lstStyle/>
                    <a:p>
                      <a:r>
                        <a:rPr lang="en-US" dirty="0" smtClean="0"/>
                        <a:t>Strategy</a:t>
                      </a:r>
                      <a:endParaRPr lang="en-US" dirty="0"/>
                    </a:p>
                  </a:txBody>
                  <a:tcPr/>
                </a:tc>
                <a:tc>
                  <a:txBody>
                    <a:bodyPr/>
                    <a:lstStyle/>
                    <a:p>
                      <a:r>
                        <a:rPr lang="en-US" dirty="0" smtClean="0"/>
                        <a:t>Define a family of algorithms,</a:t>
                      </a:r>
                      <a:r>
                        <a:rPr lang="en-US" baseline="0" dirty="0" smtClean="0"/>
                        <a:t> encapsulate each one and make them interchangeable.</a:t>
                      </a:r>
                      <a:endParaRPr lang="en-US" dirty="0"/>
                    </a:p>
                  </a:txBody>
                  <a:tcPr/>
                </a:tc>
              </a:tr>
              <a:tr h="370840">
                <a:tc>
                  <a:txBody>
                    <a:bodyPr/>
                    <a:lstStyle/>
                    <a:p>
                      <a:r>
                        <a:rPr lang="en-US" dirty="0" smtClean="0"/>
                        <a:t>Template Method</a:t>
                      </a:r>
                      <a:endParaRPr lang="en-US" dirty="0"/>
                    </a:p>
                  </a:txBody>
                  <a:tcPr/>
                </a:tc>
                <a:tc>
                  <a:txBody>
                    <a:bodyPr/>
                    <a:lstStyle/>
                    <a:p>
                      <a:r>
                        <a:rPr lang="en-US" dirty="0" smtClean="0"/>
                        <a:t>Define exact steps of an algorithm to a subclass.</a:t>
                      </a:r>
                      <a:endParaRPr lang="en-US" dirty="0"/>
                    </a:p>
                  </a:txBody>
                  <a:tcPr/>
                </a:tc>
              </a:tr>
              <a:tr h="370840">
                <a:tc>
                  <a:txBody>
                    <a:bodyPr/>
                    <a:lstStyle/>
                    <a:p>
                      <a:r>
                        <a:rPr lang="en-US" dirty="0" smtClean="0"/>
                        <a:t>Visitor</a:t>
                      </a:r>
                      <a:endParaRPr lang="en-US" dirty="0"/>
                    </a:p>
                  </a:txBody>
                  <a:tcPr/>
                </a:tc>
                <a:tc>
                  <a:txBody>
                    <a:bodyPr/>
                    <a:lstStyle/>
                    <a:p>
                      <a:r>
                        <a:rPr lang="en-US" dirty="0" smtClean="0"/>
                        <a:t>Represent</a:t>
                      </a:r>
                      <a:r>
                        <a:rPr lang="en-US" baseline="0" dirty="0" smtClean="0"/>
                        <a:t> an operation to be performed without change the object.</a:t>
                      </a:r>
                      <a:endParaRPr lang="en-US"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Factor</a:t>
            </a:r>
            <a:endParaRPr lang="en-US" dirty="0"/>
          </a:p>
        </p:txBody>
      </p:sp>
      <p:sp>
        <p:nvSpPr>
          <p:cNvPr id="3" name="Text Placeholder 2"/>
          <p:cNvSpPr>
            <a:spLocks noGrp="1"/>
          </p:cNvSpPr>
          <p:nvPr>
            <p:ph type="body" idx="1"/>
          </p:nvPr>
        </p:nvSpPr>
        <p:spPr/>
        <p:txBody>
          <a:bodyPr/>
          <a:lstStyle/>
          <a:p>
            <a:r>
              <a:rPr lang="en-US" dirty="0" smtClean="0"/>
              <a:t>Create an instance of group of classes.</a:t>
            </a:r>
          </a:p>
          <a:p>
            <a:r>
              <a:rPr lang="en-US" dirty="0" smtClean="0"/>
              <a:t>Creational pattern.</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a:t>
            </a:r>
            <a:endParaRPr lang="en-US" dirty="0"/>
          </a:p>
        </p:txBody>
      </p:sp>
      <p:sp>
        <p:nvSpPr>
          <p:cNvPr id="3" name="Content Placeholder 2"/>
          <p:cNvSpPr>
            <a:spLocks noGrp="1"/>
          </p:cNvSpPr>
          <p:nvPr>
            <p:ph idx="1"/>
          </p:nvPr>
        </p:nvSpPr>
        <p:spPr/>
        <p:txBody>
          <a:bodyPr/>
          <a:lstStyle/>
          <a:p>
            <a:r>
              <a:rPr lang="en-US" dirty="0" smtClean="0"/>
              <a:t>When system has multiple families of products.</a:t>
            </a:r>
          </a:p>
          <a:p>
            <a:r>
              <a:rPr lang="en-US" dirty="0" smtClean="0"/>
              <a:t>Family of product will be used together.</a:t>
            </a:r>
          </a:p>
          <a:p>
            <a:r>
              <a:rPr lang="en-US" dirty="0" smtClean="0"/>
              <a:t>Family of products need to use sub products to work.</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a:t>
            </a:r>
            <a:endParaRPr lang="en-US" dirty="0"/>
          </a:p>
        </p:txBody>
      </p:sp>
      <p:pic>
        <p:nvPicPr>
          <p:cNvPr id="1031" name="Picture 7"/>
          <p:cNvPicPr>
            <a:picLocks noChangeAspect="1" noChangeArrowheads="1"/>
          </p:cNvPicPr>
          <p:nvPr/>
        </p:nvPicPr>
        <p:blipFill>
          <a:blip r:embed="rId2" cstate="print"/>
          <a:srcRect/>
          <a:stretch>
            <a:fillRect/>
          </a:stretch>
        </p:blipFill>
        <p:spPr bwMode="auto">
          <a:xfrm>
            <a:off x="914400" y="2209800"/>
            <a:ext cx="7467600" cy="3257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a:t>
            </a:r>
            <a:endParaRPr lang="en-US" dirty="0"/>
          </a:p>
        </p:txBody>
      </p:sp>
      <p:sp>
        <p:nvSpPr>
          <p:cNvPr id="3" name="Content Placeholder 2"/>
          <p:cNvSpPr>
            <a:spLocks noGrp="1"/>
          </p:cNvSpPr>
          <p:nvPr>
            <p:ph idx="1"/>
          </p:nvPr>
        </p:nvSpPr>
        <p:spPr/>
        <p:txBody>
          <a:bodyPr>
            <a:normAutofit/>
          </a:bodyPr>
          <a:lstStyle/>
          <a:p>
            <a:pPr>
              <a:buNone/>
            </a:pPr>
            <a:r>
              <a:rPr lang="en-US" dirty="0" smtClean="0"/>
              <a:t>In abstract factory pattern client will only aware about the interface knowledge about the product. </a:t>
            </a:r>
          </a:p>
          <a:p>
            <a:pPr>
              <a:buNone/>
            </a:pPr>
            <a:r>
              <a:rPr lang="en-US" dirty="0" smtClean="0"/>
              <a:t>Here is the sample of client code example;</a:t>
            </a:r>
          </a:p>
          <a:p>
            <a:pPr>
              <a:buNone/>
            </a:pPr>
            <a:endParaRPr lang="en-US" sz="2000" dirty="0" smtClean="0">
              <a:latin typeface="Courier New" pitchFamily="49" charset="0"/>
              <a:cs typeface="Courier New" pitchFamily="49" charset="0"/>
            </a:endParaRPr>
          </a:p>
          <a:p>
            <a:pPr>
              <a:buNone/>
            </a:pPr>
            <a:r>
              <a:rPr lang="en-US" sz="2000" dirty="0" err="1" smtClean="0">
                <a:solidFill>
                  <a:srgbClr val="C00000"/>
                </a:solidFill>
                <a:latin typeface="Courier New" pitchFamily="49" charset="0"/>
                <a:cs typeface="Courier New" pitchFamily="49" charset="0"/>
              </a:rPr>
              <a:t>AbstractFactory</a:t>
            </a:r>
            <a:r>
              <a:rPr lang="en-US" sz="2000" dirty="0" smtClean="0">
                <a:solidFill>
                  <a:srgbClr val="C00000"/>
                </a:solidFill>
                <a:latin typeface="Courier New" pitchFamily="49" charset="0"/>
                <a:cs typeface="Courier New" pitchFamily="49" charset="0"/>
              </a:rPr>
              <a:t> factory = </a:t>
            </a:r>
            <a:r>
              <a:rPr lang="en-US" sz="2000" dirty="0" smtClean="0">
                <a:solidFill>
                  <a:srgbClr val="C00000"/>
                </a:solidFill>
                <a:latin typeface="Courier New" pitchFamily="49" charset="0"/>
                <a:cs typeface="Courier New" pitchFamily="49" charset="0"/>
              </a:rPr>
              <a:t>new </a:t>
            </a:r>
            <a:r>
              <a:rPr lang="en-US" sz="2000" dirty="0" smtClean="0">
                <a:solidFill>
                  <a:srgbClr val="C00000"/>
                </a:solidFill>
                <a:latin typeface="Courier New" pitchFamily="49" charset="0"/>
                <a:cs typeface="Courier New" pitchFamily="49" charset="0"/>
              </a:rPr>
              <a:t>ConcreteFactory1();</a:t>
            </a:r>
          </a:p>
          <a:p>
            <a:pPr>
              <a:buNone/>
            </a:pPr>
            <a:r>
              <a:rPr lang="en-US" sz="2000" dirty="0" err="1" smtClean="0">
                <a:solidFill>
                  <a:srgbClr val="C00000"/>
                </a:solidFill>
                <a:latin typeface="Courier New" pitchFamily="49" charset="0"/>
                <a:cs typeface="Courier New" pitchFamily="49" charset="0"/>
              </a:rPr>
              <a:t>AbstractProductA</a:t>
            </a:r>
            <a:r>
              <a:rPr lang="en-US" sz="2000" dirty="0" smtClean="0">
                <a:solidFill>
                  <a:srgbClr val="C00000"/>
                </a:solidFill>
                <a:latin typeface="Courier New" pitchFamily="49" charset="0"/>
                <a:cs typeface="Courier New" pitchFamily="49" charset="0"/>
              </a:rPr>
              <a:t> </a:t>
            </a:r>
            <a:r>
              <a:rPr lang="en-US" sz="2000" dirty="0" err="1" smtClean="0">
                <a:solidFill>
                  <a:srgbClr val="C00000"/>
                </a:solidFill>
                <a:latin typeface="Courier New" pitchFamily="49" charset="0"/>
                <a:cs typeface="Courier New" pitchFamily="49" charset="0"/>
              </a:rPr>
              <a:t>productA</a:t>
            </a:r>
            <a:r>
              <a:rPr lang="en-US" sz="2000" dirty="0" smtClean="0">
                <a:solidFill>
                  <a:srgbClr val="C00000"/>
                </a:solidFill>
                <a:latin typeface="Courier New" pitchFamily="49" charset="0"/>
                <a:cs typeface="Courier New" pitchFamily="49" charset="0"/>
              </a:rPr>
              <a:t> = </a:t>
            </a:r>
            <a:r>
              <a:rPr lang="en-US" sz="2000" dirty="0" err="1" smtClean="0">
                <a:solidFill>
                  <a:srgbClr val="C00000"/>
                </a:solidFill>
                <a:latin typeface="Courier New" pitchFamily="49" charset="0"/>
                <a:cs typeface="Courier New" pitchFamily="49" charset="0"/>
              </a:rPr>
              <a:t>factory.GetProductA</a:t>
            </a:r>
            <a:r>
              <a:rPr lang="en-US" sz="2000" dirty="0" smtClean="0">
                <a:solidFill>
                  <a:srgbClr val="C00000"/>
                </a:solidFill>
                <a:latin typeface="Courier New" pitchFamily="49" charset="0"/>
                <a:cs typeface="Courier New" pitchFamily="49" charset="0"/>
              </a:rPr>
              <a:t>();</a:t>
            </a:r>
          </a:p>
          <a:p>
            <a:pPr>
              <a:buNone/>
            </a:pPr>
            <a:r>
              <a:rPr lang="en-US" sz="2000" dirty="0" err="1" smtClean="0">
                <a:solidFill>
                  <a:srgbClr val="C00000"/>
                </a:solidFill>
                <a:latin typeface="Courier New" pitchFamily="49" charset="0"/>
                <a:cs typeface="Courier New" pitchFamily="49" charset="0"/>
              </a:rPr>
              <a:t>productA.DoSomething</a:t>
            </a:r>
            <a:r>
              <a:rPr lang="en-US" sz="2000" dirty="0" smtClean="0">
                <a:solidFill>
                  <a:srgbClr val="C00000"/>
                </a:solidFill>
                <a:latin typeface="Courier New" pitchFamily="49" charset="0"/>
                <a:cs typeface="Courier New" pitchFamily="49" charset="0"/>
              </a:rPr>
              <a:t>();</a:t>
            </a:r>
          </a:p>
          <a:p>
            <a:pPr>
              <a:buNone/>
            </a:pPr>
            <a:r>
              <a:rPr lang="en-US" sz="2000" dirty="0" err="1" smtClean="0">
                <a:solidFill>
                  <a:srgbClr val="C00000"/>
                </a:solidFill>
                <a:latin typeface="Courier New" pitchFamily="49" charset="0"/>
                <a:cs typeface="Courier New" pitchFamily="49" charset="0"/>
              </a:rPr>
              <a:t>AbstractProductB</a:t>
            </a:r>
            <a:r>
              <a:rPr lang="en-US" sz="2000" dirty="0" smtClean="0">
                <a:solidFill>
                  <a:srgbClr val="C00000"/>
                </a:solidFill>
                <a:latin typeface="Courier New" pitchFamily="49" charset="0"/>
                <a:cs typeface="Courier New" pitchFamily="49" charset="0"/>
              </a:rPr>
              <a:t> </a:t>
            </a:r>
            <a:r>
              <a:rPr lang="en-US" sz="2000" dirty="0" err="1" smtClean="0">
                <a:solidFill>
                  <a:srgbClr val="C00000"/>
                </a:solidFill>
                <a:latin typeface="Courier New" pitchFamily="49" charset="0"/>
                <a:cs typeface="Courier New" pitchFamily="49" charset="0"/>
              </a:rPr>
              <a:t>productB</a:t>
            </a:r>
            <a:r>
              <a:rPr lang="en-US" sz="2000" dirty="0" smtClean="0">
                <a:solidFill>
                  <a:srgbClr val="C00000"/>
                </a:solidFill>
                <a:latin typeface="Courier New" pitchFamily="49" charset="0"/>
                <a:cs typeface="Courier New" pitchFamily="49" charset="0"/>
              </a:rPr>
              <a:t> = </a:t>
            </a:r>
            <a:r>
              <a:rPr lang="en-US" sz="2000" dirty="0" err="1" smtClean="0">
                <a:solidFill>
                  <a:srgbClr val="C00000"/>
                </a:solidFill>
                <a:latin typeface="Courier New" pitchFamily="49" charset="0"/>
                <a:cs typeface="Courier New" pitchFamily="49" charset="0"/>
              </a:rPr>
              <a:t>factory.GetProductB</a:t>
            </a:r>
            <a:r>
              <a:rPr lang="en-US" sz="2000" dirty="0" smtClean="0">
                <a:solidFill>
                  <a:srgbClr val="C00000"/>
                </a:solidFill>
                <a:latin typeface="Courier New" pitchFamily="49" charset="0"/>
                <a:cs typeface="Courier New" pitchFamily="49" charset="0"/>
              </a:rPr>
              <a:t>();</a:t>
            </a:r>
          </a:p>
          <a:p>
            <a:pPr>
              <a:buNone/>
            </a:pPr>
            <a:r>
              <a:rPr lang="en-US" sz="2000" dirty="0" err="1" smtClean="0">
                <a:solidFill>
                  <a:srgbClr val="C00000"/>
                </a:solidFill>
                <a:latin typeface="Courier New" pitchFamily="49" charset="0"/>
                <a:cs typeface="Courier New" pitchFamily="49" charset="0"/>
              </a:rPr>
              <a:t>productB.DoSomething</a:t>
            </a:r>
            <a:r>
              <a:rPr lang="en-US" sz="2000" dirty="0" smtClean="0">
                <a:solidFill>
                  <a:srgbClr val="C00000"/>
                </a:solidFill>
                <a:latin typeface="Courier New" pitchFamily="49" charset="0"/>
                <a:cs typeface="Courier New" pitchFamily="49" charset="0"/>
              </a:rPr>
              <a:t>();</a:t>
            </a:r>
            <a:endParaRPr lang="en-US" sz="2000" dirty="0">
              <a:solidFill>
                <a:srgbClr val="C000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Problem definition:</a:t>
            </a:r>
          </a:p>
          <a:p>
            <a:pPr>
              <a:buNone/>
            </a:pPr>
            <a:r>
              <a:rPr lang="en-US" dirty="0" smtClean="0"/>
              <a:t>A bank offers two different account type, Local and International. Local account only allow customer transfer money locally but international account allow customer to do transaction internationally. Both account allow customers to deposit, withdrew and check transaction.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2052" name="Picture 4"/>
          <p:cNvPicPr>
            <a:picLocks noChangeAspect="1" noChangeArrowheads="1"/>
          </p:cNvPicPr>
          <p:nvPr/>
        </p:nvPicPr>
        <p:blipFill>
          <a:blip r:embed="rId2" cstate="print"/>
          <a:srcRect/>
          <a:stretch>
            <a:fillRect/>
          </a:stretch>
        </p:blipFill>
        <p:spPr bwMode="auto">
          <a:xfrm>
            <a:off x="1524000" y="2286000"/>
            <a:ext cx="6429375" cy="3214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935480"/>
            <a:ext cx="8229600" cy="4312920"/>
          </a:xfrm>
        </p:spPr>
        <p:txBody>
          <a:bodyPr>
            <a:normAutofit lnSpcReduction="10000"/>
          </a:bodyPr>
          <a:lstStyle/>
          <a:p>
            <a:pPr>
              <a:buNone/>
            </a:pPr>
            <a:r>
              <a:rPr lang="en-US" dirty="0" smtClean="0"/>
              <a:t>Client code;</a:t>
            </a:r>
            <a:endParaRPr lang="en-US" dirty="0" smtClean="0"/>
          </a:p>
          <a:p>
            <a:pPr>
              <a:buNone/>
            </a:pPr>
            <a:r>
              <a:rPr lang="en-US" sz="2000" dirty="0" err="1" smtClean="0">
                <a:solidFill>
                  <a:srgbClr val="C00000"/>
                </a:solidFill>
                <a:latin typeface="Courier New" pitchFamily="49" charset="0"/>
                <a:cs typeface="Courier New" pitchFamily="49" charset="0"/>
              </a:rPr>
              <a:t>IAccount</a:t>
            </a:r>
            <a:r>
              <a:rPr lang="en-US" sz="2000" dirty="0" smtClean="0">
                <a:solidFill>
                  <a:srgbClr val="C00000"/>
                </a:solidFill>
                <a:latin typeface="Courier New" pitchFamily="49" charset="0"/>
                <a:cs typeface="Courier New" pitchFamily="49" charset="0"/>
              </a:rPr>
              <a:t> account;</a:t>
            </a:r>
          </a:p>
          <a:p>
            <a:pPr>
              <a:buNone/>
            </a:pPr>
            <a:r>
              <a:rPr lang="en-US" sz="2000" dirty="0" smtClean="0">
                <a:solidFill>
                  <a:srgbClr val="C00000"/>
                </a:solidFill>
                <a:latin typeface="Courier New" pitchFamily="49" charset="0"/>
                <a:cs typeface="Courier New" pitchFamily="49" charset="0"/>
              </a:rPr>
              <a:t>If(</a:t>
            </a:r>
            <a:r>
              <a:rPr lang="en-US" sz="2000" dirty="0" err="1" smtClean="0">
                <a:solidFill>
                  <a:srgbClr val="C00000"/>
                </a:solidFill>
                <a:latin typeface="Courier New" pitchFamily="49" charset="0"/>
                <a:cs typeface="Courier New" pitchFamily="49" charset="0"/>
              </a:rPr>
              <a:t>CreateLocal</a:t>
            </a:r>
            <a:r>
              <a:rPr lang="en-US" sz="2000" dirty="0" smtClean="0">
                <a:solidFill>
                  <a:srgbClr val="C00000"/>
                </a:solidFill>
                <a:latin typeface="Courier New" pitchFamily="49" charset="0"/>
                <a:cs typeface="Courier New" pitchFamily="49" charset="0"/>
              </a:rPr>
              <a:t>)</a:t>
            </a:r>
          </a:p>
          <a:p>
            <a:pPr>
              <a:buNone/>
            </a:pPr>
            <a:r>
              <a:rPr lang="en-US" sz="2000" dirty="0" smtClean="0">
                <a:solidFill>
                  <a:srgbClr val="C00000"/>
                </a:solidFill>
                <a:latin typeface="Courier New" pitchFamily="49" charset="0"/>
                <a:cs typeface="Courier New" pitchFamily="49" charset="0"/>
              </a:rPr>
              <a:t>{</a:t>
            </a:r>
          </a:p>
          <a:p>
            <a:pPr>
              <a:buNone/>
            </a:pPr>
            <a:r>
              <a:rPr lang="en-US" sz="2000" dirty="0" smtClean="0">
                <a:solidFill>
                  <a:srgbClr val="C00000"/>
                </a:solidFill>
                <a:latin typeface="Courier New" pitchFamily="49" charset="0"/>
                <a:cs typeface="Courier New" pitchFamily="49" charset="0"/>
              </a:rPr>
              <a:t>	</a:t>
            </a:r>
            <a:r>
              <a:rPr lang="en-US" sz="2000" dirty="0" smtClean="0">
                <a:solidFill>
                  <a:srgbClr val="C00000"/>
                </a:solidFill>
                <a:latin typeface="Courier New" pitchFamily="49" charset="0"/>
                <a:cs typeface="Courier New" pitchFamily="49" charset="0"/>
              </a:rPr>
              <a:t>account = new </a:t>
            </a:r>
            <a:r>
              <a:rPr lang="en-US" sz="2000" dirty="0" err="1" smtClean="0">
                <a:solidFill>
                  <a:srgbClr val="C00000"/>
                </a:solidFill>
                <a:latin typeface="Courier New" pitchFamily="49" charset="0"/>
                <a:cs typeface="Courier New" pitchFamily="49" charset="0"/>
              </a:rPr>
              <a:t>LocalAccunt</a:t>
            </a:r>
            <a:r>
              <a:rPr lang="en-US" sz="2000" dirty="0" smtClean="0">
                <a:solidFill>
                  <a:srgbClr val="C00000"/>
                </a:solidFill>
                <a:latin typeface="Courier New" pitchFamily="49" charset="0"/>
                <a:cs typeface="Courier New" pitchFamily="49" charset="0"/>
              </a:rPr>
              <a:t>();</a:t>
            </a:r>
          </a:p>
          <a:p>
            <a:pPr>
              <a:buNone/>
            </a:pPr>
            <a:r>
              <a:rPr lang="en-US" sz="2000" dirty="0" smtClean="0">
                <a:solidFill>
                  <a:srgbClr val="C00000"/>
                </a:solidFill>
                <a:latin typeface="Courier New" pitchFamily="49" charset="0"/>
                <a:cs typeface="Courier New" pitchFamily="49" charset="0"/>
              </a:rPr>
              <a:t>}</a:t>
            </a:r>
          </a:p>
          <a:p>
            <a:pPr>
              <a:buNone/>
            </a:pPr>
            <a:r>
              <a:rPr lang="en-US" sz="2000" dirty="0" smtClean="0">
                <a:solidFill>
                  <a:srgbClr val="C00000"/>
                </a:solidFill>
                <a:latin typeface="Courier New" pitchFamily="49" charset="0"/>
                <a:cs typeface="Courier New" pitchFamily="49" charset="0"/>
              </a:rPr>
              <a:t>Else</a:t>
            </a:r>
          </a:p>
          <a:p>
            <a:pPr>
              <a:buNone/>
            </a:pPr>
            <a:r>
              <a:rPr lang="en-US" sz="2000" dirty="0" smtClean="0">
                <a:solidFill>
                  <a:srgbClr val="C00000"/>
                </a:solidFill>
                <a:latin typeface="Courier New" pitchFamily="49" charset="0"/>
                <a:cs typeface="Courier New" pitchFamily="49" charset="0"/>
              </a:rPr>
              <a:t>{</a:t>
            </a:r>
          </a:p>
          <a:p>
            <a:pPr>
              <a:buNone/>
            </a:pPr>
            <a:r>
              <a:rPr lang="en-US" sz="2000" dirty="0" smtClean="0">
                <a:solidFill>
                  <a:srgbClr val="C00000"/>
                </a:solidFill>
                <a:latin typeface="Courier New" pitchFamily="49" charset="0"/>
                <a:cs typeface="Courier New" pitchFamily="49" charset="0"/>
              </a:rPr>
              <a:t>	</a:t>
            </a:r>
            <a:r>
              <a:rPr lang="en-US" sz="2000" dirty="0" smtClean="0">
                <a:solidFill>
                  <a:srgbClr val="C00000"/>
                </a:solidFill>
                <a:latin typeface="Courier New" pitchFamily="49" charset="0"/>
                <a:cs typeface="Courier New" pitchFamily="49" charset="0"/>
              </a:rPr>
              <a:t>account = new </a:t>
            </a:r>
            <a:r>
              <a:rPr lang="en-US" sz="2000" dirty="0" err="1" smtClean="0">
                <a:solidFill>
                  <a:srgbClr val="C00000"/>
                </a:solidFill>
                <a:latin typeface="Courier New" pitchFamily="49" charset="0"/>
                <a:cs typeface="Courier New" pitchFamily="49" charset="0"/>
              </a:rPr>
              <a:t>InternationalAccount</a:t>
            </a:r>
            <a:r>
              <a:rPr lang="en-US" sz="2000" dirty="0" smtClean="0">
                <a:solidFill>
                  <a:srgbClr val="C00000"/>
                </a:solidFill>
                <a:latin typeface="Courier New" pitchFamily="49" charset="0"/>
                <a:cs typeface="Courier New" pitchFamily="49" charset="0"/>
              </a:rPr>
              <a:t>();</a:t>
            </a:r>
          </a:p>
          <a:p>
            <a:pPr>
              <a:buNone/>
            </a:pPr>
            <a:r>
              <a:rPr lang="en-US" sz="2000" dirty="0" smtClean="0">
                <a:solidFill>
                  <a:srgbClr val="C00000"/>
                </a:solidFill>
                <a:latin typeface="Courier New" pitchFamily="49" charset="0"/>
                <a:cs typeface="Courier New" pitchFamily="49" charset="0"/>
              </a:rPr>
              <a:t>}</a:t>
            </a:r>
          </a:p>
          <a:p>
            <a:pPr>
              <a:buNone/>
            </a:pPr>
            <a:r>
              <a:rPr lang="en-US" sz="2000" dirty="0" err="1" smtClean="0">
                <a:solidFill>
                  <a:srgbClr val="C00000"/>
                </a:solidFill>
                <a:latin typeface="Courier New" pitchFamily="49" charset="0"/>
                <a:cs typeface="Courier New" pitchFamily="49" charset="0"/>
              </a:rPr>
              <a:t>ITransfer</a:t>
            </a:r>
            <a:r>
              <a:rPr lang="en-US" sz="2000" dirty="0" smtClean="0">
                <a:solidFill>
                  <a:srgbClr val="C00000"/>
                </a:solidFill>
                <a:latin typeface="Courier New" pitchFamily="49" charset="0"/>
                <a:cs typeface="Courier New" pitchFamily="49" charset="0"/>
              </a:rPr>
              <a:t> transfer = </a:t>
            </a:r>
            <a:r>
              <a:rPr lang="en-US" sz="2000" dirty="0" err="1" smtClean="0">
                <a:solidFill>
                  <a:srgbClr val="C00000"/>
                </a:solidFill>
                <a:latin typeface="Courier New" pitchFamily="49" charset="0"/>
                <a:cs typeface="Courier New" pitchFamily="49" charset="0"/>
              </a:rPr>
              <a:t>account.GetTransfer</a:t>
            </a:r>
            <a:r>
              <a:rPr lang="en-US" sz="2000" dirty="0" smtClean="0">
                <a:solidFill>
                  <a:srgbClr val="C00000"/>
                </a:solidFill>
                <a:latin typeface="Courier New" pitchFamily="49" charset="0"/>
                <a:cs typeface="Courier New" pitchFamily="49" charset="0"/>
              </a:rPr>
              <a:t>();</a:t>
            </a:r>
          </a:p>
          <a:p>
            <a:pPr>
              <a:buNone/>
            </a:pPr>
            <a:r>
              <a:rPr lang="en-US" sz="2000" dirty="0" err="1" smtClean="0">
                <a:solidFill>
                  <a:srgbClr val="C00000"/>
                </a:solidFill>
                <a:latin typeface="Courier New" pitchFamily="49" charset="0"/>
                <a:cs typeface="Courier New" pitchFamily="49" charset="0"/>
              </a:rPr>
              <a:t>t</a:t>
            </a:r>
            <a:r>
              <a:rPr lang="en-US" sz="2000" dirty="0" err="1" smtClean="0">
                <a:solidFill>
                  <a:srgbClr val="C00000"/>
                </a:solidFill>
                <a:latin typeface="Courier New" pitchFamily="49" charset="0"/>
                <a:cs typeface="Courier New" pitchFamily="49" charset="0"/>
              </a:rPr>
              <a:t>ransfer.Transfer</a:t>
            </a:r>
            <a:r>
              <a:rPr lang="en-US" sz="2000" dirty="0" smtClean="0">
                <a:solidFill>
                  <a:srgbClr val="C00000"/>
                </a:solidFill>
                <a:latin typeface="Courier New" pitchFamily="49" charset="0"/>
                <a:cs typeface="Courier New" pitchFamily="49" charset="0"/>
              </a:rPr>
              <a:t>();</a:t>
            </a:r>
            <a:endParaRPr lang="en-US" sz="2000" dirty="0">
              <a:solidFill>
                <a:srgbClr val="C000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Builder</a:t>
            </a:r>
            <a:endParaRPr lang="en-US" dirty="0"/>
          </a:p>
        </p:txBody>
      </p:sp>
      <p:sp>
        <p:nvSpPr>
          <p:cNvPr id="3" name="Text Placeholder 2"/>
          <p:cNvSpPr>
            <a:spLocks noGrp="1"/>
          </p:cNvSpPr>
          <p:nvPr>
            <p:ph type="body" idx="1"/>
          </p:nvPr>
        </p:nvSpPr>
        <p:spPr/>
        <p:txBody>
          <a:bodyPr/>
          <a:lstStyle/>
          <a:p>
            <a:r>
              <a:rPr lang="en-US" dirty="0" smtClean="0"/>
              <a:t>Separate object construction from its representation.</a:t>
            </a:r>
          </a:p>
          <a:p>
            <a:r>
              <a:rPr lang="en-US" dirty="0" smtClean="0"/>
              <a:t>Creational design pattern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Refferences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b="1" dirty="0" smtClean="0"/>
              <a:t>Software design pattern, </a:t>
            </a:r>
            <a:r>
              <a:rPr lang="en-US" i="1" dirty="0" err="1" smtClean="0"/>
              <a:t>url</a:t>
            </a:r>
            <a:r>
              <a:rPr lang="en-US" i="1" dirty="0" smtClean="0"/>
              <a:t>: https://en.wikipedia.org/wiki/Software_design_pattern</a:t>
            </a:r>
          </a:p>
          <a:p>
            <a:pPr marL="514350" indent="-514350">
              <a:buFont typeface="+mj-lt"/>
              <a:buAutoNum type="arabicPeriod"/>
            </a:pPr>
            <a:r>
              <a:rPr lang="en-US" b="1" dirty="0" smtClean="0"/>
              <a:t>Design Patterns</a:t>
            </a:r>
            <a:r>
              <a:rPr lang="en-US" dirty="0" smtClean="0"/>
              <a:t>, </a:t>
            </a:r>
            <a:r>
              <a:rPr lang="en-US" i="1" dirty="0" smtClean="0"/>
              <a:t>authors; Erich Gamma, Richard Helm, Ralph Johnson and John </a:t>
            </a:r>
            <a:r>
              <a:rPr lang="en-US" i="1" dirty="0" err="1" smtClean="0"/>
              <a:t>Vlissides</a:t>
            </a:r>
            <a:endParaRPr lang="en-US" i="1" dirty="0" smtClean="0"/>
          </a:p>
          <a:p>
            <a:pPr marL="514350" indent="-514350">
              <a:buFont typeface="+mj-lt"/>
              <a:buAutoNum type="arabicPeriod"/>
            </a:pPr>
            <a:r>
              <a:rPr lang="en-US" b="1" dirty="0" smtClean="0"/>
              <a:t>Design Patterns</a:t>
            </a:r>
            <a:r>
              <a:rPr lang="en-US" i="1" dirty="0" smtClean="0"/>
              <a:t>, </a:t>
            </a:r>
            <a:r>
              <a:rPr lang="en-US" i="1" dirty="0" err="1" smtClean="0"/>
              <a:t>url</a:t>
            </a:r>
            <a:r>
              <a:rPr lang="en-US" i="1" dirty="0" smtClean="0"/>
              <a:t>: https://sourcemaking.com/design_patterns</a:t>
            </a:r>
          </a:p>
          <a:p>
            <a:pPr marL="514350" indent="-514350">
              <a:buFont typeface="+mj-lt"/>
              <a:buAutoNum type="arabicPeriod"/>
            </a:pPr>
            <a:r>
              <a:rPr lang="en-US" b="1" dirty="0" smtClean="0"/>
              <a:t>Structural pattern, </a:t>
            </a:r>
            <a:r>
              <a:rPr lang="en-US" i="1" dirty="0" err="1" smtClean="0"/>
              <a:t>url</a:t>
            </a:r>
            <a:r>
              <a:rPr lang="en-US" i="1" dirty="0" smtClean="0"/>
              <a:t>: https://en.wikipedia.org/wiki/Structural_pattern</a:t>
            </a:r>
          </a:p>
          <a:p>
            <a:pPr marL="514350" indent="-514350">
              <a:buFont typeface="+mj-lt"/>
              <a:buAutoNum type="arabicPeriod"/>
            </a:pPr>
            <a:endParaRPr lang="en-US" i="1" dirty="0" smtClean="0"/>
          </a:p>
          <a:p>
            <a:pPr marL="514350" indent="-514350">
              <a:buFont typeface="+mj-lt"/>
              <a:buAutoNum type="arabicPeriod"/>
            </a:pPr>
            <a:endParaRPr lang="en-US" i="1"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a:t>
            </a:r>
            <a:endParaRPr lang="en-US" dirty="0"/>
          </a:p>
        </p:txBody>
      </p:sp>
      <p:sp>
        <p:nvSpPr>
          <p:cNvPr id="3" name="Content Placeholder 2"/>
          <p:cNvSpPr>
            <a:spLocks noGrp="1"/>
          </p:cNvSpPr>
          <p:nvPr>
            <p:ph idx="1"/>
          </p:nvPr>
        </p:nvSpPr>
        <p:spPr/>
        <p:txBody>
          <a:bodyPr/>
          <a:lstStyle/>
          <a:p>
            <a:r>
              <a:rPr lang="en-US" dirty="0" smtClean="0"/>
              <a:t>Create a complex object that depends upon its independent parts.</a:t>
            </a:r>
          </a:p>
          <a:p>
            <a:r>
              <a:rPr lang="en-US" dirty="0" smtClean="0"/>
              <a:t>When single object can act differently base on its creation.</a:t>
            </a:r>
          </a:p>
          <a:p>
            <a:r>
              <a:rPr lang="en-US" dirty="0" smtClean="0"/>
              <a:t>If object constructor need large number of optional parameters.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839724" y="2438400"/>
            <a:ext cx="7466076" cy="2628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Problem definition:</a:t>
            </a:r>
          </a:p>
          <a:p>
            <a:pPr>
              <a:buNone/>
            </a:pPr>
            <a:r>
              <a:rPr lang="en-US" dirty="0" smtClean="0"/>
              <a:t>For each of our food product we </a:t>
            </a:r>
            <a:r>
              <a:rPr lang="en-US" dirty="0" smtClean="0"/>
              <a:t>have nutrition chart</a:t>
            </a:r>
            <a:r>
              <a:rPr lang="en-US" dirty="0" smtClean="0"/>
              <a:t>. But each product nutrition value is different. Some product may have vitamin C some may not. Client may pick any product and like to see the nutrition value of the product. For example client code may looks like;</a:t>
            </a:r>
          </a:p>
          <a:p>
            <a:pPr>
              <a:buNone/>
            </a:pPr>
            <a:endParaRPr lang="en-US" dirty="0" smtClean="0"/>
          </a:p>
          <a:p>
            <a:pPr>
              <a:buNone/>
            </a:pPr>
            <a:r>
              <a:rPr lang="en-US" dirty="0" err="1" smtClean="0">
                <a:solidFill>
                  <a:srgbClr val="C00000"/>
                </a:solidFill>
                <a:latin typeface="Courier New" pitchFamily="49" charset="0"/>
                <a:cs typeface="Courier New" pitchFamily="49" charset="0"/>
              </a:rPr>
              <a:t>IProduct</a:t>
            </a:r>
            <a:r>
              <a:rPr lang="en-US" dirty="0" smtClean="0">
                <a:solidFill>
                  <a:srgbClr val="C00000"/>
                </a:solidFill>
                <a:latin typeface="Courier New" pitchFamily="49" charset="0"/>
                <a:cs typeface="Courier New" pitchFamily="49" charset="0"/>
              </a:rPr>
              <a:t> food = new Orange();</a:t>
            </a:r>
          </a:p>
          <a:p>
            <a:pPr>
              <a:buNone/>
            </a:pPr>
            <a:r>
              <a:rPr lang="en-US" dirty="0" err="1" smtClean="0">
                <a:solidFill>
                  <a:srgbClr val="C00000"/>
                </a:solidFill>
                <a:latin typeface="Courier New" pitchFamily="49" charset="0"/>
                <a:cs typeface="Courier New" pitchFamily="49" charset="0"/>
              </a:rPr>
              <a:t>INutrition</a:t>
            </a:r>
            <a:r>
              <a:rPr lang="en-US" dirty="0" smtClean="0">
                <a:solidFill>
                  <a:srgbClr val="C00000"/>
                </a:solidFill>
                <a:latin typeface="Courier New" pitchFamily="49" charset="0"/>
                <a:cs typeface="Courier New" pitchFamily="49" charset="0"/>
              </a:rPr>
              <a:t> n = </a:t>
            </a:r>
            <a:r>
              <a:rPr lang="en-US" dirty="0" err="1" smtClean="0">
                <a:solidFill>
                  <a:srgbClr val="C00000"/>
                </a:solidFill>
                <a:latin typeface="Courier New" pitchFamily="49" charset="0"/>
                <a:cs typeface="Courier New" pitchFamily="49" charset="0"/>
              </a:rPr>
              <a:t>food.GetNutrition</a:t>
            </a:r>
            <a:r>
              <a:rPr lang="en-US" dirty="0" smtClean="0">
                <a:solidFill>
                  <a:srgbClr val="C00000"/>
                </a:solidFill>
                <a:latin typeface="Courier New" pitchFamily="49" charset="0"/>
                <a:cs typeface="Courier New" pitchFamily="49" charset="0"/>
              </a:rPr>
              <a:t>();</a:t>
            </a:r>
          </a:p>
          <a:p>
            <a:pPr>
              <a:buNone/>
            </a:pPr>
            <a:r>
              <a:rPr lang="en-US" dirty="0" err="1" smtClean="0">
                <a:solidFill>
                  <a:srgbClr val="C00000"/>
                </a:solidFill>
                <a:latin typeface="Courier New" pitchFamily="49" charset="0"/>
                <a:cs typeface="Courier New" pitchFamily="49" charset="0"/>
              </a:rPr>
              <a:t>n.Show</a:t>
            </a:r>
            <a:r>
              <a:rPr lang="en-US" dirty="0" smtClean="0">
                <a:solidFill>
                  <a:srgbClr val="C00000"/>
                </a:solidFill>
                <a:latin typeface="Courier New" pitchFamily="49" charset="0"/>
                <a:cs typeface="Courier New" pitchFamily="49" charset="0"/>
              </a:rPr>
              <a:t>();</a:t>
            </a:r>
            <a:endParaRPr lang="en-US" dirty="0">
              <a:solidFill>
                <a:srgbClr val="C000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100" name="Picture 4"/>
          <p:cNvPicPr>
            <a:picLocks noChangeAspect="1" noChangeArrowheads="1"/>
          </p:cNvPicPr>
          <p:nvPr/>
        </p:nvPicPr>
        <p:blipFill>
          <a:blip r:embed="rId2" cstate="print"/>
          <a:srcRect/>
          <a:stretch>
            <a:fillRect/>
          </a:stretch>
        </p:blipFill>
        <p:spPr bwMode="auto">
          <a:xfrm>
            <a:off x="1143000" y="2209800"/>
            <a:ext cx="6781800" cy="355645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Build nutrition for Orange;</a:t>
            </a:r>
          </a:p>
          <a:p>
            <a:pPr>
              <a:buNone/>
            </a:pPr>
            <a:endParaRPr lang="en-US" dirty="0" smtClean="0"/>
          </a:p>
          <a:p>
            <a:pPr>
              <a:buNone/>
            </a:pPr>
            <a:r>
              <a:rPr lang="en-US" dirty="0" smtClean="0">
                <a:solidFill>
                  <a:srgbClr val="C00000"/>
                </a:solidFill>
                <a:latin typeface="Courier New" pitchFamily="49" charset="0"/>
                <a:cs typeface="Courier New" pitchFamily="49" charset="0"/>
              </a:rPr>
              <a:t>Nutrition n = new </a:t>
            </a:r>
            <a:r>
              <a:rPr lang="en-US" dirty="0" err="1" smtClean="0">
                <a:solidFill>
                  <a:srgbClr val="C00000"/>
                </a:solidFill>
                <a:latin typeface="Courier New" pitchFamily="49" charset="0"/>
                <a:cs typeface="Courier New" pitchFamily="49" charset="0"/>
              </a:rPr>
              <a:t>NutritionBuilder</a:t>
            </a:r>
            <a:r>
              <a:rPr lang="en-US" dirty="0" smtClean="0">
                <a:solidFill>
                  <a:srgbClr val="C00000"/>
                </a:solidFill>
                <a:latin typeface="Courier New" pitchFamily="49" charset="0"/>
                <a:cs typeface="Courier New" pitchFamily="49" charset="0"/>
              </a:rPr>
              <a:t>()</a:t>
            </a:r>
          </a:p>
          <a:p>
            <a:pPr>
              <a:buNone/>
            </a:pPr>
            <a:r>
              <a:rPr lang="en-US" dirty="0" smtClean="0">
                <a:solidFill>
                  <a:srgbClr val="C00000"/>
                </a:solidFill>
                <a:latin typeface="Courier New" pitchFamily="49" charset="0"/>
                <a:cs typeface="Courier New" pitchFamily="49" charset="0"/>
              </a:rPr>
              <a:t>	</a:t>
            </a:r>
            <a:r>
              <a:rPr lang="en-US" dirty="0" smtClean="0">
                <a:solidFill>
                  <a:srgbClr val="C00000"/>
                </a:solidFill>
                <a:latin typeface="Courier New" pitchFamily="49" charset="0"/>
                <a:cs typeface="Courier New" pitchFamily="49" charset="0"/>
              </a:rPr>
              <a:t>			.</a:t>
            </a:r>
            <a:r>
              <a:rPr lang="en-US" dirty="0" err="1" smtClean="0">
                <a:solidFill>
                  <a:srgbClr val="C00000"/>
                </a:solidFill>
                <a:latin typeface="Courier New" pitchFamily="49" charset="0"/>
                <a:cs typeface="Courier New" pitchFamily="49" charset="0"/>
              </a:rPr>
              <a:t>SetVitaminA</a:t>
            </a:r>
            <a:r>
              <a:rPr lang="en-US" dirty="0" smtClean="0">
                <a:solidFill>
                  <a:srgbClr val="C00000"/>
                </a:solidFill>
                <a:latin typeface="Courier New" pitchFamily="49" charset="0"/>
                <a:cs typeface="Courier New" pitchFamily="49" charset="0"/>
              </a:rPr>
              <a:t>(1%)</a:t>
            </a:r>
          </a:p>
          <a:p>
            <a:pPr>
              <a:buNone/>
            </a:pPr>
            <a:r>
              <a:rPr lang="en-US" dirty="0" smtClean="0">
                <a:solidFill>
                  <a:srgbClr val="C00000"/>
                </a:solidFill>
                <a:latin typeface="Courier New" pitchFamily="49" charset="0"/>
                <a:cs typeface="Courier New" pitchFamily="49" charset="0"/>
              </a:rPr>
              <a:t>	</a:t>
            </a:r>
            <a:r>
              <a:rPr lang="en-US" dirty="0" smtClean="0">
                <a:solidFill>
                  <a:srgbClr val="C00000"/>
                </a:solidFill>
                <a:latin typeface="Courier New" pitchFamily="49" charset="0"/>
                <a:cs typeface="Courier New" pitchFamily="49" charset="0"/>
              </a:rPr>
              <a:t>			.</a:t>
            </a:r>
            <a:r>
              <a:rPr lang="en-US" dirty="0" err="1" smtClean="0">
                <a:solidFill>
                  <a:srgbClr val="C00000"/>
                </a:solidFill>
                <a:latin typeface="Courier New" pitchFamily="49" charset="0"/>
                <a:cs typeface="Courier New" pitchFamily="49" charset="0"/>
              </a:rPr>
              <a:t>SetVitaminC</a:t>
            </a:r>
            <a:r>
              <a:rPr lang="en-US" dirty="0" smtClean="0">
                <a:solidFill>
                  <a:srgbClr val="C00000"/>
                </a:solidFill>
                <a:latin typeface="Courier New" pitchFamily="49" charset="0"/>
                <a:cs typeface="Courier New" pitchFamily="49" charset="0"/>
              </a:rPr>
              <a:t>(94%)</a:t>
            </a:r>
          </a:p>
          <a:p>
            <a:pPr>
              <a:buNone/>
            </a:pPr>
            <a:r>
              <a:rPr lang="en-US" dirty="0" smtClean="0">
                <a:solidFill>
                  <a:srgbClr val="C00000"/>
                </a:solidFill>
                <a:latin typeface="Courier New" pitchFamily="49" charset="0"/>
                <a:cs typeface="Courier New" pitchFamily="49" charset="0"/>
              </a:rPr>
              <a:t>	</a:t>
            </a:r>
            <a:r>
              <a:rPr lang="en-US" dirty="0" smtClean="0">
                <a:solidFill>
                  <a:srgbClr val="C00000"/>
                </a:solidFill>
                <a:latin typeface="Courier New" pitchFamily="49" charset="0"/>
                <a:cs typeface="Courier New" pitchFamily="49" charset="0"/>
              </a:rPr>
              <a:t>			.Build();</a:t>
            </a:r>
            <a:endParaRPr lang="en-US" dirty="0">
              <a:solidFill>
                <a:srgbClr val="C000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Build nutrition for Egg;</a:t>
            </a:r>
          </a:p>
          <a:p>
            <a:pPr>
              <a:buNone/>
            </a:pPr>
            <a:endParaRPr lang="en-US" dirty="0" smtClean="0"/>
          </a:p>
          <a:p>
            <a:pPr>
              <a:buNone/>
            </a:pPr>
            <a:r>
              <a:rPr lang="en-US" dirty="0" smtClean="0">
                <a:solidFill>
                  <a:srgbClr val="C00000"/>
                </a:solidFill>
                <a:latin typeface="Courier New" pitchFamily="49" charset="0"/>
                <a:cs typeface="Courier New" pitchFamily="49" charset="0"/>
              </a:rPr>
              <a:t>Nutrition n = new </a:t>
            </a:r>
            <a:r>
              <a:rPr lang="en-US" dirty="0" err="1" smtClean="0">
                <a:solidFill>
                  <a:srgbClr val="C00000"/>
                </a:solidFill>
                <a:latin typeface="Courier New" pitchFamily="49" charset="0"/>
                <a:cs typeface="Courier New" pitchFamily="49" charset="0"/>
              </a:rPr>
              <a:t>NutritionBuilder</a:t>
            </a:r>
            <a:r>
              <a:rPr lang="en-US" dirty="0" smtClean="0">
                <a:solidFill>
                  <a:srgbClr val="C00000"/>
                </a:solidFill>
                <a:latin typeface="Courier New" pitchFamily="49" charset="0"/>
                <a:cs typeface="Courier New" pitchFamily="49" charset="0"/>
              </a:rPr>
              <a:t>()</a:t>
            </a:r>
          </a:p>
          <a:p>
            <a:pPr>
              <a:buNone/>
            </a:pPr>
            <a:r>
              <a:rPr lang="en-US" dirty="0" smtClean="0">
                <a:solidFill>
                  <a:srgbClr val="C00000"/>
                </a:solidFill>
                <a:latin typeface="Courier New" pitchFamily="49" charset="0"/>
                <a:cs typeface="Courier New" pitchFamily="49" charset="0"/>
              </a:rPr>
              <a:t>	</a:t>
            </a:r>
            <a:r>
              <a:rPr lang="en-US" dirty="0" smtClean="0">
                <a:solidFill>
                  <a:srgbClr val="C00000"/>
                </a:solidFill>
                <a:latin typeface="Courier New" pitchFamily="49" charset="0"/>
                <a:cs typeface="Courier New" pitchFamily="49" charset="0"/>
              </a:rPr>
              <a:t>			.</a:t>
            </a:r>
            <a:r>
              <a:rPr lang="en-US" dirty="0" err="1" smtClean="0">
                <a:solidFill>
                  <a:srgbClr val="C00000"/>
                </a:solidFill>
                <a:latin typeface="Courier New" pitchFamily="49" charset="0"/>
                <a:cs typeface="Courier New" pitchFamily="49" charset="0"/>
              </a:rPr>
              <a:t>SetVitaminA</a:t>
            </a:r>
            <a:r>
              <a:rPr lang="en-US" dirty="0" smtClean="0">
                <a:solidFill>
                  <a:srgbClr val="C00000"/>
                </a:solidFill>
                <a:latin typeface="Courier New" pitchFamily="49" charset="0"/>
                <a:cs typeface="Courier New" pitchFamily="49" charset="0"/>
              </a:rPr>
              <a:t>(10%)</a:t>
            </a:r>
          </a:p>
          <a:p>
            <a:pPr>
              <a:buNone/>
            </a:pPr>
            <a:r>
              <a:rPr lang="en-US" dirty="0" smtClean="0">
                <a:solidFill>
                  <a:srgbClr val="C00000"/>
                </a:solidFill>
                <a:latin typeface="Courier New" pitchFamily="49" charset="0"/>
                <a:cs typeface="Courier New" pitchFamily="49" charset="0"/>
              </a:rPr>
              <a:t>	</a:t>
            </a:r>
            <a:r>
              <a:rPr lang="en-US" dirty="0" smtClean="0">
                <a:solidFill>
                  <a:srgbClr val="C00000"/>
                </a:solidFill>
                <a:latin typeface="Courier New" pitchFamily="49" charset="0"/>
                <a:cs typeface="Courier New" pitchFamily="49" charset="0"/>
              </a:rPr>
              <a:t>			.</a:t>
            </a:r>
            <a:r>
              <a:rPr lang="en-US" dirty="0" err="1" smtClean="0">
                <a:solidFill>
                  <a:srgbClr val="C00000"/>
                </a:solidFill>
                <a:latin typeface="Courier New" pitchFamily="49" charset="0"/>
                <a:cs typeface="Courier New" pitchFamily="49" charset="0"/>
              </a:rPr>
              <a:t>SetVitaminC</a:t>
            </a:r>
            <a:r>
              <a:rPr lang="en-US" dirty="0" smtClean="0">
                <a:solidFill>
                  <a:srgbClr val="C00000"/>
                </a:solidFill>
                <a:latin typeface="Courier New" pitchFamily="49" charset="0"/>
                <a:cs typeface="Courier New" pitchFamily="49" charset="0"/>
              </a:rPr>
              <a:t>(0%)</a:t>
            </a:r>
          </a:p>
          <a:p>
            <a:pPr>
              <a:buNone/>
            </a:pPr>
            <a:r>
              <a:rPr lang="en-US" dirty="0" smtClean="0">
                <a:solidFill>
                  <a:srgbClr val="C00000"/>
                </a:solidFill>
                <a:latin typeface="Courier New" pitchFamily="49" charset="0"/>
                <a:cs typeface="Courier New" pitchFamily="49" charset="0"/>
              </a:rPr>
              <a:t>	</a:t>
            </a:r>
            <a:r>
              <a:rPr lang="en-US" dirty="0" smtClean="0">
                <a:solidFill>
                  <a:srgbClr val="C00000"/>
                </a:solidFill>
                <a:latin typeface="Courier New" pitchFamily="49" charset="0"/>
                <a:cs typeface="Courier New" pitchFamily="49" charset="0"/>
              </a:rPr>
              <a:t>			.</a:t>
            </a:r>
            <a:r>
              <a:rPr lang="en-US" dirty="0" err="1" smtClean="0">
                <a:solidFill>
                  <a:srgbClr val="C00000"/>
                </a:solidFill>
                <a:latin typeface="Courier New" pitchFamily="49" charset="0"/>
                <a:cs typeface="Courier New" pitchFamily="49" charset="0"/>
              </a:rPr>
              <a:t>SetVitaminD</a:t>
            </a:r>
            <a:r>
              <a:rPr lang="en-US" dirty="0" smtClean="0">
                <a:solidFill>
                  <a:srgbClr val="C00000"/>
                </a:solidFill>
                <a:latin typeface="Courier New" pitchFamily="49" charset="0"/>
                <a:cs typeface="Courier New" pitchFamily="49" charset="0"/>
              </a:rPr>
              <a:t>(15%)</a:t>
            </a:r>
          </a:p>
          <a:p>
            <a:pPr>
              <a:buNone/>
            </a:pPr>
            <a:r>
              <a:rPr lang="en-US" dirty="0" smtClean="0">
                <a:solidFill>
                  <a:srgbClr val="C00000"/>
                </a:solidFill>
                <a:latin typeface="Courier New" pitchFamily="49" charset="0"/>
                <a:cs typeface="Courier New" pitchFamily="49" charset="0"/>
              </a:rPr>
              <a:t>	</a:t>
            </a:r>
            <a:r>
              <a:rPr lang="en-US" dirty="0" smtClean="0">
                <a:solidFill>
                  <a:srgbClr val="C00000"/>
                </a:solidFill>
                <a:latin typeface="Courier New" pitchFamily="49" charset="0"/>
                <a:cs typeface="Courier New" pitchFamily="49" charset="0"/>
              </a:rPr>
              <a:t>			.Build();</a:t>
            </a:r>
            <a:endParaRPr lang="en-US" dirty="0">
              <a:solidFill>
                <a:srgbClr val="C000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Façade</a:t>
            </a:r>
            <a:endParaRPr lang="en-US" dirty="0"/>
          </a:p>
        </p:txBody>
      </p:sp>
      <p:sp>
        <p:nvSpPr>
          <p:cNvPr id="3" name="Text Placeholder 2"/>
          <p:cNvSpPr>
            <a:spLocks noGrp="1"/>
          </p:cNvSpPr>
          <p:nvPr>
            <p:ph type="body" idx="1"/>
          </p:nvPr>
        </p:nvSpPr>
        <p:spPr/>
        <p:txBody>
          <a:bodyPr/>
          <a:lstStyle/>
          <a:p>
            <a:r>
              <a:rPr lang="en-US" dirty="0" smtClean="0"/>
              <a:t>Provide a unified interfaced for all the subsystems.</a:t>
            </a:r>
          </a:p>
          <a:p>
            <a:r>
              <a:rPr lang="en-US" dirty="0" smtClean="0"/>
              <a:t>Structural design pattern.</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a:t>
            </a:r>
            <a:endParaRPr lang="en-US" dirty="0"/>
          </a:p>
        </p:txBody>
      </p:sp>
      <p:sp>
        <p:nvSpPr>
          <p:cNvPr id="3" name="Content Placeholder 2"/>
          <p:cNvSpPr>
            <a:spLocks noGrp="1"/>
          </p:cNvSpPr>
          <p:nvPr>
            <p:ph idx="1"/>
          </p:nvPr>
        </p:nvSpPr>
        <p:spPr/>
        <p:txBody>
          <a:bodyPr/>
          <a:lstStyle/>
          <a:p>
            <a:r>
              <a:rPr lang="en-US" dirty="0" smtClean="0"/>
              <a:t>Provide simple interface for a complex system.</a:t>
            </a:r>
          </a:p>
          <a:p>
            <a:r>
              <a:rPr lang="en-US" dirty="0" smtClean="0"/>
              <a:t>If system has multiple layer.</a:t>
            </a:r>
          </a:p>
          <a:p>
            <a:r>
              <a:rPr lang="en-US" dirty="0" smtClean="0"/>
              <a:t>Many dependencies between clients and the implementation classes.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a:t>
            </a:r>
            <a:endParaRPr lang="en-US" dirty="0"/>
          </a:p>
        </p:txBody>
      </p:sp>
      <p:pic>
        <p:nvPicPr>
          <p:cNvPr id="5122" name="Picture 2" descr="Facade scheme"/>
          <p:cNvPicPr>
            <a:picLocks noChangeAspect="1" noChangeArrowheads="1"/>
          </p:cNvPicPr>
          <p:nvPr/>
        </p:nvPicPr>
        <p:blipFill>
          <a:blip r:embed="rId2" cstate="print"/>
          <a:srcRect/>
          <a:stretch>
            <a:fillRect/>
          </a:stretch>
        </p:blipFill>
        <p:spPr bwMode="auto">
          <a:xfrm>
            <a:off x="2438400" y="2209800"/>
            <a:ext cx="4114800" cy="3539613"/>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Problem definition;</a:t>
            </a:r>
          </a:p>
          <a:p>
            <a:pPr>
              <a:buNone/>
            </a:pPr>
            <a:r>
              <a:rPr lang="en-US" dirty="0" smtClean="0"/>
              <a:t>In an airlines company if a customer agent create a ticket or changes any existing ticket then the system must let operation group know about the change. Also system will update billing information to the account system. If change occurs in any travel agent’s ticket then system will also notify the change to travel agency system.</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Design pattern?</a:t>
            </a:r>
            <a:endParaRPr lang="en-US" dirty="0"/>
          </a:p>
        </p:txBody>
      </p:sp>
      <p:sp>
        <p:nvSpPr>
          <p:cNvPr id="3" name="Content Placeholder 2"/>
          <p:cNvSpPr>
            <a:spLocks noGrp="1"/>
          </p:cNvSpPr>
          <p:nvPr>
            <p:ph idx="1"/>
          </p:nvPr>
        </p:nvSpPr>
        <p:spPr/>
        <p:txBody>
          <a:bodyPr/>
          <a:lstStyle/>
          <a:p>
            <a:pPr>
              <a:buNone/>
            </a:pPr>
            <a:r>
              <a:rPr lang="en-US" dirty="0" smtClean="0"/>
              <a:t>In software engineering, a design pattern is a general reusable solution to a common occurring problem within a given context in software design [1].</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1987" name="Picture 3"/>
          <p:cNvPicPr>
            <a:picLocks noChangeAspect="1" noChangeArrowheads="1"/>
          </p:cNvPicPr>
          <p:nvPr/>
        </p:nvPicPr>
        <p:blipFill>
          <a:blip r:embed="rId2" cstate="print"/>
          <a:srcRect/>
          <a:stretch>
            <a:fillRect/>
          </a:stretch>
        </p:blipFill>
        <p:spPr bwMode="auto">
          <a:xfrm>
            <a:off x="1905000" y="2057400"/>
            <a:ext cx="5029200" cy="3775004"/>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Code example for Reservation system create ticket;</a:t>
            </a:r>
          </a:p>
          <a:p>
            <a:pPr>
              <a:buNone/>
            </a:pPr>
            <a:endParaRPr lang="en-US" dirty="0" smtClean="0"/>
          </a:p>
          <a:p>
            <a:pPr>
              <a:buNone/>
            </a:pPr>
            <a:r>
              <a:rPr lang="en-US" sz="2000" dirty="0" err="1" smtClean="0">
                <a:solidFill>
                  <a:srgbClr val="C00000"/>
                </a:solidFill>
                <a:latin typeface="Courier New" pitchFamily="49" charset="0"/>
                <a:cs typeface="Courier New" pitchFamily="49" charset="0"/>
              </a:rPr>
              <a:t>OperationSystem</a:t>
            </a:r>
            <a:r>
              <a:rPr lang="en-US" sz="2000" dirty="0" smtClean="0">
                <a:solidFill>
                  <a:srgbClr val="C00000"/>
                </a:solidFill>
                <a:latin typeface="Courier New" pitchFamily="49" charset="0"/>
                <a:cs typeface="Courier New" pitchFamily="49" charset="0"/>
              </a:rPr>
              <a:t> </a:t>
            </a:r>
            <a:r>
              <a:rPr lang="en-US" sz="2000" dirty="0" err="1" smtClean="0">
                <a:solidFill>
                  <a:srgbClr val="C00000"/>
                </a:solidFill>
                <a:latin typeface="Courier New" pitchFamily="49" charset="0"/>
                <a:cs typeface="Courier New" pitchFamily="49" charset="0"/>
              </a:rPr>
              <a:t>os</a:t>
            </a:r>
            <a:r>
              <a:rPr lang="en-US" sz="2000" dirty="0" smtClean="0">
                <a:solidFill>
                  <a:srgbClr val="C00000"/>
                </a:solidFill>
                <a:latin typeface="Courier New" pitchFamily="49" charset="0"/>
                <a:cs typeface="Courier New" pitchFamily="49" charset="0"/>
              </a:rPr>
              <a:t> = new </a:t>
            </a:r>
            <a:r>
              <a:rPr lang="en-US" sz="2000" dirty="0" err="1" smtClean="0">
                <a:solidFill>
                  <a:srgbClr val="C00000"/>
                </a:solidFill>
                <a:latin typeface="Courier New" pitchFamily="49" charset="0"/>
                <a:cs typeface="Courier New" pitchFamily="49" charset="0"/>
              </a:rPr>
              <a:t>OperationSystem</a:t>
            </a:r>
            <a:r>
              <a:rPr lang="en-US" sz="2000" dirty="0" smtClean="0">
                <a:solidFill>
                  <a:srgbClr val="C00000"/>
                </a:solidFill>
                <a:latin typeface="Courier New" pitchFamily="49" charset="0"/>
                <a:cs typeface="Courier New" pitchFamily="49" charset="0"/>
              </a:rPr>
              <a:t>();</a:t>
            </a:r>
          </a:p>
          <a:p>
            <a:pPr>
              <a:buNone/>
            </a:pPr>
            <a:r>
              <a:rPr lang="en-US" sz="2000" dirty="0" err="1" smtClean="0">
                <a:solidFill>
                  <a:srgbClr val="C00000"/>
                </a:solidFill>
                <a:latin typeface="Courier New" pitchFamily="49" charset="0"/>
                <a:cs typeface="Courier New" pitchFamily="49" charset="0"/>
              </a:rPr>
              <a:t>os.Update</a:t>
            </a:r>
            <a:r>
              <a:rPr lang="en-US" sz="2000" dirty="0" smtClean="0">
                <a:solidFill>
                  <a:srgbClr val="C00000"/>
                </a:solidFill>
                <a:latin typeface="Courier New" pitchFamily="49" charset="0"/>
                <a:cs typeface="Courier New" pitchFamily="49" charset="0"/>
              </a:rPr>
              <a:t>();</a:t>
            </a:r>
          </a:p>
          <a:p>
            <a:pPr>
              <a:buNone/>
            </a:pPr>
            <a:r>
              <a:rPr lang="en-US" sz="2000" dirty="0" err="1" smtClean="0">
                <a:solidFill>
                  <a:srgbClr val="C00000"/>
                </a:solidFill>
                <a:latin typeface="Courier New" pitchFamily="49" charset="0"/>
                <a:cs typeface="Courier New" pitchFamily="49" charset="0"/>
              </a:rPr>
              <a:t>AccountingSystem</a:t>
            </a:r>
            <a:r>
              <a:rPr lang="en-US" sz="2000" dirty="0" smtClean="0">
                <a:solidFill>
                  <a:srgbClr val="C00000"/>
                </a:solidFill>
                <a:latin typeface="Courier New" pitchFamily="49" charset="0"/>
                <a:cs typeface="Courier New" pitchFamily="49" charset="0"/>
              </a:rPr>
              <a:t> as = new </a:t>
            </a:r>
            <a:r>
              <a:rPr lang="en-US" sz="2000" dirty="0" err="1" smtClean="0">
                <a:solidFill>
                  <a:srgbClr val="C00000"/>
                </a:solidFill>
                <a:latin typeface="Courier New" pitchFamily="49" charset="0"/>
                <a:cs typeface="Courier New" pitchFamily="49" charset="0"/>
              </a:rPr>
              <a:t>AccountingSystem</a:t>
            </a:r>
            <a:r>
              <a:rPr lang="en-US" sz="2000" dirty="0" smtClean="0">
                <a:solidFill>
                  <a:srgbClr val="C00000"/>
                </a:solidFill>
                <a:latin typeface="Courier New" pitchFamily="49" charset="0"/>
                <a:cs typeface="Courier New" pitchFamily="49" charset="0"/>
              </a:rPr>
              <a:t>();</a:t>
            </a:r>
          </a:p>
          <a:p>
            <a:pPr>
              <a:buNone/>
            </a:pPr>
            <a:r>
              <a:rPr lang="en-US" sz="2000" dirty="0" err="1" smtClean="0">
                <a:solidFill>
                  <a:srgbClr val="C00000"/>
                </a:solidFill>
                <a:latin typeface="Courier New" pitchFamily="49" charset="0"/>
                <a:cs typeface="Courier New" pitchFamily="49" charset="0"/>
              </a:rPr>
              <a:t>as.UpdateBilling</a:t>
            </a:r>
            <a:r>
              <a:rPr lang="en-US" sz="2000" dirty="0" smtClean="0">
                <a:solidFill>
                  <a:srgbClr val="C00000"/>
                </a:solidFill>
                <a:latin typeface="Courier New" pitchFamily="49" charset="0"/>
                <a:cs typeface="Courier New" pitchFamily="49" charset="0"/>
              </a:rPr>
              <a:t>();</a:t>
            </a:r>
            <a:endParaRPr lang="en-US" sz="2000" dirty="0">
              <a:solidFill>
                <a:srgbClr val="C00000"/>
              </a:solidFill>
              <a:latin typeface="Courier New" pitchFamily="49" charset="0"/>
              <a:cs typeface="Courier New"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Code example for Reservation system update ticket;</a:t>
            </a:r>
          </a:p>
          <a:p>
            <a:pPr>
              <a:buNone/>
            </a:pPr>
            <a:endParaRPr lang="en-US" dirty="0" smtClean="0"/>
          </a:p>
          <a:p>
            <a:pPr>
              <a:buNone/>
            </a:pPr>
            <a:r>
              <a:rPr lang="en-US" sz="2000" dirty="0" err="1" smtClean="0">
                <a:solidFill>
                  <a:srgbClr val="C00000"/>
                </a:solidFill>
                <a:latin typeface="Courier New" pitchFamily="49" charset="0"/>
                <a:cs typeface="Courier New" pitchFamily="49" charset="0"/>
              </a:rPr>
              <a:t>OperationSystem</a:t>
            </a:r>
            <a:r>
              <a:rPr lang="en-US" sz="2000" dirty="0" smtClean="0">
                <a:solidFill>
                  <a:srgbClr val="C00000"/>
                </a:solidFill>
                <a:latin typeface="Courier New" pitchFamily="49" charset="0"/>
                <a:cs typeface="Courier New" pitchFamily="49" charset="0"/>
              </a:rPr>
              <a:t> </a:t>
            </a:r>
            <a:r>
              <a:rPr lang="en-US" sz="2000" dirty="0" err="1" smtClean="0">
                <a:solidFill>
                  <a:srgbClr val="C00000"/>
                </a:solidFill>
                <a:latin typeface="Courier New" pitchFamily="49" charset="0"/>
                <a:cs typeface="Courier New" pitchFamily="49" charset="0"/>
              </a:rPr>
              <a:t>os</a:t>
            </a:r>
            <a:r>
              <a:rPr lang="en-US" sz="2000" dirty="0" smtClean="0">
                <a:solidFill>
                  <a:srgbClr val="C00000"/>
                </a:solidFill>
                <a:latin typeface="Courier New" pitchFamily="49" charset="0"/>
                <a:cs typeface="Courier New" pitchFamily="49" charset="0"/>
              </a:rPr>
              <a:t> = new </a:t>
            </a:r>
            <a:r>
              <a:rPr lang="en-US" sz="2000" dirty="0" err="1" smtClean="0">
                <a:solidFill>
                  <a:srgbClr val="C00000"/>
                </a:solidFill>
                <a:latin typeface="Courier New" pitchFamily="49" charset="0"/>
                <a:cs typeface="Courier New" pitchFamily="49" charset="0"/>
              </a:rPr>
              <a:t>OperationSystem</a:t>
            </a:r>
            <a:r>
              <a:rPr lang="en-US" sz="2000" dirty="0" smtClean="0">
                <a:solidFill>
                  <a:srgbClr val="C00000"/>
                </a:solidFill>
                <a:latin typeface="Courier New" pitchFamily="49" charset="0"/>
                <a:cs typeface="Courier New" pitchFamily="49" charset="0"/>
              </a:rPr>
              <a:t>();</a:t>
            </a:r>
          </a:p>
          <a:p>
            <a:pPr>
              <a:buNone/>
            </a:pPr>
            <a:r>
              <a:rPr lang="en-US" sz="2000" dirty="0" err="1" smtClean="0">
                <a:solidFill>
                  <a:srgbClr val="C00000"/>
                </a:solidFill>
                <a:latin typeface="Courier New" pitchFamily="49" charset="0"/>
                <a:cs typeface="Courier New" pitchFamily="49" charset="0"/>
              </a:rPr>
              <a:t>os.Update</a:t>
            </a:r>
            <a:r>
              <a:rPr lang="en-US" sz="2000" dirty="0" smtClean="0">
                <a:solidFill>
                  <a:srgbClr val="C00000"/>
                </a:solidFill>
                <a:latin typeface="Courier New" pitchFamily="49" charset="0"/>
                <a:cs typeface="Courier New" pitchFamily="49" charset="0"/>
              </a:rPr>
              <a:t>();</a:t>
            </a:r>
          </a:p>
          <a:p>
            <a:pPr>
              <a:buNone/>
            </a:pPr>
            <a:r>
              <a:rPr lang="en-US" sz="2000" dirty="0" err="1" smtClean="0">
                <a:solidFill>
                  <a:srgbClr val="C00000"/>
                </a:solidFill>
                <a:latin typeface="Courier New" pitchFamily="49" charset="0"/>
                <a:cs typeface="Courier New" pitchFamily="49" charset="0"/>
              </a:rPr>
              <a:t>AccountingSystem</a:t>
            </a:r>
            <a:r>
              <a:rPr lang="en-US" sz="2000" dirty="0" smtClean="0">
                <a:solidFill>
                  <a:srgbClr val="C00000"/>
                </a:solidFill>
                <a:latin typeface="Courier New" pitchFamily="49" charset="0"/>
                <a:cs typeface="Courier New" pitchFamily="49" charset="0"/>
              </a:rPr>
              <a:t> as = new </a:t>
            </a:r>
            <a:r>
              <a:rPr lang="en-US" sz="2000" dirty="0" err="1" smtClean="0">
                <a:solidFill>
                  <a:srgbClr val="C00000"/>
                </a:solidFill>
                <a:latin typeface="Courier New" pitchFamily="49" charset="0"/>
                <a:cs typeface="Courier New" pitchFamily="49" charset="0"/>
              </a:rPr>
              <a:t>AccountingSystem</a:t>
            </a:r>
            <a:r>
              <a:rPr lang="en-US" sz="2000" dirty="0" smtClean="0">
                <a:solidFill>
                  <a:srgbClr val="C00000"/>
                </a:solidFill>
                <a:latin typeface="Courier New" pitchFamily="49" charset="0"/>
                <a:cs typeface="Courier New" pitchFamily="49" charset="0"/>
              </a:rPr>
              <a:t>();</a:t>
            </a:r>
          </a:p>
          <a:p>
            <a:pPr>
              <a:buNone/>
            </a:pPr>
            <a:r>
              <a:rPr lang="en-US" sz="2000" dirty="0" err="1" smtClean="0">
                <a:solidFill>
                  <a:srgbClr val="C00000"/>
                </a:solidFill>
                <a:latin typeface="Courier New" pitchFamily="49" charset="0"/>
                <a:cs typeface="Courier New" pitchFamily="49" charset="0"/>
              </a:rPr>
              <a:t>as.UpdateBilling</a:t>
            </a:r>
            <a:r>
              <a:rPr lang="en-US" sz="2000" dirty="0" smtClean="0">
                <a:solidFill>
                  <a:srgbClr val="C00000"/>
                </a:solidFill>
                <a:latin typeface="Courier New" pitchFamily="49" charset="0"/>
                <a:cs typeface="Courier New" pitchFamily="49" charset="0"/>
              </a:rPr>
              <a:t>();</a:t>
            </a:r>
          </a:p>
          <a:p>
            <a:pPr>
              <a:buNone/>
            </a:pPr>
            <a:r>
              <a:rPr lang="en-US" sz="2000" dirty="0" smtClean="0">
                <a:solidFill>
                  <a:srgbClr val="C00000"/>
                </a:solidFill>
                <a:latin typeface="Courier New" pitchFamily="49" charset="0"/>
                <a:cs typeface="Courier New" pitchFamily="49" charset="0"/>
              </a:rPr>
              <a:t>If(</a:t>
            </a:r>
            <a:r>
              <a:rPr lang="en-US" sz="2000" dirty="0" err="1" smtClean="0">
                <a:solidFill>
                  <a:srgbClr val="C00000"/>
                </a:solidFill>
                <a:latin typeface="Courier New" pitchFamily="49" charset="0"/>
                <a:cs typeface="Courier New" pitchFamily="49" charset="0"/>
              </a:rPr>
              <a:t>this.ticket.IsTATicket</a:t>
            </a:r>
            <a:r>
              <a:rPr lang="en-US" sz="2000" dirty="0" smtClean="0">
                <a:solidFill>
                  <a:srgbClr val="C00000"/>
                </a:solidFill>
                <a:latin typeface="Courier New" pitchFamily="49" charset="0"/>
                <a:cs typeface="Courier New" pitchFamily="49" charset="0"/>
              </a:rPr>
              <a:t>())</a:t>
            </a:r>
          </a:p>
          <a:p>
            <a:pPr>
              <a:buNone/>
            </a:pPr>
            <a:r>
              <a:rPr lang="en-US" sz="2000" dirty="0" smtClean="0">
                <a:solidFill>
                  <a:srgbClr val="C00000"/>
                </a:solidFill>
                <a:latin typeface="Courier New" pitchFamily="49" charset="0"/>
                <a:cs typeface="Courier New" pitchFamily="49" charset="0"/>
              </a:rPr>
              <a:t>{</a:t>
            </a:r>
          </a:p>
          <a:p>
            <a:pPr>
              <a:buNone/>
            </a:pPr>
            <a:r>
              <a:rPr lang="en-US" sz="2000" dirty="0" smtClean="0">
                <a:solidFill>
                  <a:srgbClr val="C00000"/>
                </a:solidFill>
                <a:latin typeface="Courier New" pitchFamily="49" charset="0"/>
                <a:cs typeface="Courier New" pitchFamily="49" charset="0"/>
              </a:rPr>
              <a:t>	</a:t>
            </a:r>
            <a:r>
              <a:rPr lang="en-US" sz="2000" dirty="0" err="1" smtClean="0">
                <a:solidFill>
                  <a:srgbClr val="C00000"/>
                </a:solidFill>
                <a:latin typeface="Courier New" pitchFamily="49" charset="0"/>
                <a:cs typeface="Courier New" pitchFamily="49" charset="0"/>
              </a:rPr>
              <a:t>TravelAgentSystem</a:t>
            </a:r>
            <a:r>
              <a:rPr lang="en-US" sz="2000" dirty="0" smtClean="0">
                <a:solidFill>
                  <a:srgbClr val="C00000"/>
                </a:solidFill>
                <a:latin typeface="Courier New" pitchFamily="49" charset="0"/>
                <a:cs typeface="Courier New" pitchFamily="49" charset="0"/>
              </a:rPr>
              <a:t> </a:t>
            </a:r>
            <a:r>
              <a:rPr lang="en-US" sz="2000" dirty="0" err="1" smtClean="0">
                <a:solidFill>
                  <a:srgbClr val="C00000"/>
                </a:solidFill>
                <a:latin typeface="Courier New" pitchFamily="49" charset="0"/>
                <a:cs typeface="Courier New" pitchFamily="49" charset="0"/>
              </a:rPr>
              <a:t>tas</a:t>
            </a:r>
            <a:r>
              <a:rPr lang="en-US" sz="2000" dirty="0" smtClean="0">
                <a:solidFill>
                  <a:srgbClr val="C00000"/>
                </a:solidFill>
                <a:latin typeface="Courier New" pitchFamily="49" charset="0"/>
                <a:cs typeface="Courier New" pitchFamily="49" charset="0"/>
              </a:rPr>
              <a:t> = new </a:t>
            </a:r>
            <a:r>
              <a:rPr lang="en-US" sz="2000" dirty="0" err="1" smtClean="0">
                <a:solidFill>
                  <a:srgbClr val="C00000"/>
                </a:solidFill>
                <a:latin typeface="Courier New" pitchFamily="49" charset="0"/>
                <a:cs typeface="Courier New" pitchFamily="49" charset="0"/>
              </a:rPr>
              <a:t>TravelAgentSystem</a:t>
            </a:r>
            <a:r>
              <a:rPr lang="en-US" sz="2000" dirty="0" smtClean="0">
                <a:solidFill>
                  <a:srgbClr val="C00000"/>
                </a:solidFill>
                <a:latin typeface="Courier New" pitchFamily="49" charset="0"/>
                <a:cs typeface="Courier New" pitchFamily="49" charset="0"/>
              </a:rPr>
              <a:t>();</a:t>
            </a:r>
          </a:p>
          <a:p>
            <a:pPr>
              <a:buNone/>
            </a:pPr>
            <a:r>
              <a:rPr lang="en-US" sz="2000" dirty="0" smtClean="0">
                <a:solidFill>
                  <a:srgbClr val="C00000"/>
                </a:solidFill>
                <a:latin typeface="Courier New" pitchFamily="49" charset="0"/>
                <a:cs typeface="Courier New" pitchFamily="49" charset="0"/>
              </a:rPr>
              <a:t>	</a:t>
            </a:r>
            <a:r>
              <a:rPr lang="en-US" sz="2000" dirty="0" err="1" smtClean="0">
                <a:solidFill>
                  <a:srgbClr val="C00000"/>
                </a:solidFill>
                <a:latin typeface="Courier New" pitchFamily="49" charset="0"/>
                <a:cs typeface="Courier New" pitchFamily="49" charset="0"/>
              </a:rPr>
              <a:t>tas.UpdateTicket</a:t>
            </a:r>
            <a:r>
              <a:rPr lang="en-US" sz="2000" dirty="0" smtClean="0">
                <a:solidFill>
                  <a:srgbClr val="C00000"/>
                </a:solidFill>
                <a:latin typeface="Courier New" pitchFamily="49" charset="0"/>
                <a:cs typeface="Courier New" pitchFamily="49" charset="0"/>
              </a:rPr>
              <a:t>();</a:t>
            </a:r>
          </a:p>
          <a:p>
            <a:pPr>
              <a:buNone/>
            </a:pPr>
            <a:r>
              <a:rPr lang="en-US" sz="2000" dirty="0" smtClean="0">
                <a:solidFill>
                  <a:srgbClr val="C00000"/>
                </a:solidFill>
                <a:latin typeface="Courier New" pitchFamily="49" charset="0"/>
                <a:cs typeface="Courier New" pitchFamily="49" charset="0"/>
              </a:rPr>
              <a:t>}</a:t>
            </a:r>
            <a:endParaRPr lang="en-US" sz="2000" dirty="0">
              <a:solidFill>
                <a:srgbClr val="C00000"/>
              </a:solidFill>
              <a:latin typeface="Courier New" pitchFamily="49" charset="0"/>
              <a:cs typeface="Courier New"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Flyweight</a:t>
            </a:r>
            <a:endParaRPr lang="en-US" dirty="0"/>
          </a:p>
        </p:txBody>
      </p:sp>
      <p:sp>
        <p:nvSpPr>
          <p:cNvPr id="3" name="Text Placeholder 2"/>
          <p:cNvSpPr>
            <a:spLocks noGrp="1"/>
          </p:cNvSpPr>
          <p:nvPr>
            <p:ph type="body" idx="1"/>
          </p:nvPr>
        </p:nvSpPr>
        <p:spPr/>
        <p:txBody>
          <a:bodyPr/>
          <a:lstStyle/>
          <a:p>
            <a:r>
              <a:rPr lang="en-US" dirty="0" smtClean="0"/>
              <a:t>Support large numbers of objects efficiently.</a:t>
            </a:r>
          </a:p>
          <a:p>
            <a:r>
              <a:rPr lang="en-US" dirty="0" smtClean="0"/>
              <a:t>Structural design pattern.</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a:t>
            </a:r>
            <a:endParaRPr lang="en-US" dirty="0"/>
          </a:p>
        </p:txBody>
      </p:sp>
      <p:sp>
        <p:nvSpPr>
          <p:cNvPr id="3" name="Content Placeholder 2"/>
          <p:cNvSpPr>
            <a:spLocks noGrp="1"/>
          </p:cNvSpPr>
          <p:nvPr>
            <p:ph idx="1"/>
          </p:nvPr>
        </p:nvSpPr>
        <p:spPr/>
        <p:txBody>
          <a:bodyPr/>
          <a:lstStyle/>
          <a:p>
            <a:r>
              <a:rPr lang="en-US" dirty="0" smtClean="0"/>
              <a:t>When a system use large number of objects.</a:t>
            </a:r>
          </a:p>
          <a:p>
            <a:r>
              <a:rPr lang="en-US" dirty="0" smtClean="0"/>
              <a:t>Many groups of objects may be replaced by relatively few shared objects.</a:t>
            </a:r>
          </a:p>
          <a:p>
            <a:r>
              <a:rPr lang="en-US" dirty="0" smtClean="0"/>
              <a:t>Application </a:t>
            </a:r>
            <a:r>
              <a:rPr lang="en-US" dirty="0" smtClean="0"/>
              <a:t>stays independent from </a:t>
            </a:r>
            <a:r>
              <a:rPr lang="en-US" dirty="0" smtClean="0"/>
              <a:t>object identification.</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a:t>
            </a:r>
            <a:endParaRPr lang="en-US" dirty="0"/>
          </a:p>
        </p:txBody>
      </p:sp>
      <p:pic>
        <p:nvPicPr>
          <p:cNvPr id="43010" name="Picture 2"/>
          <p:cNvPicPr>
            <a:picLocks noChangeAspect="1" noChangeArrowheads="1"/>
          </p:cNvPicPr>
          <p:nvPr/>
        </p:nvPicPr>
        <p:blipFill>
          <a:blip r:embed="rId2" cstate="print"/>
          <a:srcRect/>
          <a:stretch>
            <a:fillRect/>
          </a:stretch>
        </p:blipFill>
        <p:spPr bwMode="auto">
          <a:xfrm>
            <a:off x="1524000" y="2133600"/>
            <a:ext cx="6172200" cy="3808598"/>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Problem definition;</a:t>
            </a:r>
          </a:p>
          <a:p>
            <a:pPr>
              <a:buNone/>
            </a:pPr>
            <a:r>
              <a:rPr lang="en-US" dirty="0" smtClean="0"/>
              <a:t>Given historical data of an storm movement our system will identify were approximately storm will effect. To predict storm track we have multiple algorithm that we can use.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4034" name="Picture 2"/>
          <p:cNvPicPr>
            <a:picLocks noChangeAspect="1" noChangeArrowheads="1"/>
          </p:cNvPicPr>
          <p:nvPr/>
        </p:nvPicPr>
        <p:blipFill>
          <a:blip r:embed="rId2" cstate="print"/>
          <a:srcRect/>
          <a:stretch>
            <a:fillRect/>
          </a:stretch>
        </p:blipFill>
        <p:spPr bwMode="auto">
          <a:xfrm>
            <a:off x="1219200" y="2438400"/>
            <a:ext cx="6828248" cy="2662237"/>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Design pattern</a:t>
            </a:r>
            <a:endParaRPr lang="en-US" dirty="0"/>
          </a:p>
        </p:txBody>
      </p:sp>
      <p:graphicFrame>
        <p:nvGraphicFramePr>
          <p:cNvPr id="4" name="Content Placeholder 3"/>
          <p:cNvGraphicFramePr>
            <a:graphicFrameLocks noGrp="1"/>
          </p:cNvGraphicFramePr>
          <p:nvPr>
            <p:ph idx="1"/>
          </p:nvPr>
        </p:nvGraphicFramePr>
        <p:xfrm>
          <a:off x="457200" y="1935163"/>
          <a:ext cx="8229600" cy="3114040"/>
        </p:xfrm>
        <a:graphic>
          <a:graphicData uri="http://schemas.openxmlformats.org/drawingml/2006/table">
            <a:tbl>
              <a:tblPr firstRow="1" bandRow="1">
                <a:tableStyleId>{5C22544A-7EE6-4342-B048-85BDC9FD1C3A}</a:tableStyleId>
              </a:tblPr>
              <a:tblGrid>
                <a:gridCol w="2819400"/>
                <a:gridCol w="5410200"/>
              </a:tblGrid>
              <a:tr h="370840">
                <a:tc>
                  <a:txBody>
                    <a:bodyPr/>
                    <a:lstStyle/>
                    <a:p>
                      <a:r>
                        <a:rPr lang="en-US" dirty="0" smtClean="0"/>
                        <a:t>Name</a:t>
                      </a:r>
                      <a:endParaRPr lang="en-US" dirty="0"/>
                    </a:p>
                  </a:txBody>
                  <a:tcPr/>
                </a:tc>
                <a:tc>
                  <a:txBody>
                    <a:bodyPr/>
                    <a:lstStyle/>
                    <a:p>
                      <a:r>
                        <a:rPr lang="en-US" dirty="0" smtClean="0"/>
                        <a:t>Description</a:t>
                      </a:r>
                      <a:endParaRPr lang="en-US" dirty="0"/>
                    </a:p>
                  </a:txBody>
                  <a:tcPr/>
                </a:tc>
              </a:tr>
              <a:tr h="370840">
                <a:tc>
                  <a:txBody>
                    <a:bodyPr/>
                    <a:lstStyle/>
                    <a:p>
                      <a:r>
                        <a:rPr lang="en-US" dirty="0" smtClean="0"/>
                        <a:t>Creational Pattern</a:t>
                      </a:r>
                      <a:endParaRPr lang="en-US" dirty="0"/>
                    </a:p>
                  </a:txBody>
                  <a:tcPr/>
                </a:tc>
                <a:tc>
                  <a:txBody>
                    <a:bodyPr/>
                    <a:lstStyle/>
                    <a:p>
                      <a:r>
                        <a:rPr lang="en-US" dirty="0" smtClean="0"/>
                        <a:t>Creational pattern dictates</a:t>
                      </a:r>
                      <a:r>
                        <a:rPr lang="en-US" baseline="0" dirty="0" smtClean="0"/>
                        <a:t> how objects are create, composed and represented in the system [2]. This patterns are mostly use for class instantiation [3].</a:t>
                      </a:r>
                      <a:endParaRPr lang="en-US" dirty="0"/>
                    </a:p>
                  </a:txBody>
                  <a:tcPr/>
                </a:tc>
              </a:tr>
              <a:tr h="370840">
                <a:tc>
                  <a:txBody>
                    <a:bodyPr/>
                    <a:lstStyle/>
                    <a:p>
                      <a:r>
                        <a:rPr lang="en-US" dirty="0" smtClean="0"/>
                        <a:t>Structural Pattern</a:t>
                      </a:r>
                      <a:endParaRPr lang="en-US" dirty="0"/>
                    </a:p>
                  </a:txBody>
                  <a:tcPr/>
                </a:tc>
                <a:tc>
                  <a:txBody>
                    <a:bodyPr/>
                    <a:lstStyle/>
                    <a:p>
                      <a:r>
                        <a:rPr lang="en-US" dirty="0" smtClean="0"/>
                        <a:t>Structural patterns use to describe</a:t>
                      </a:r>
                      <a:r>
                        <a:rPr lang="en-US" baseline="0" dirty="0" smtClean="0"/>
                        <a:t> how classes and objects are composed [2]. This pattern help us to identify the relationship between objects [4]. </a:t>
                      </a:r>
                      <a:endParaRPr lang="en-US" dirty="0"/>
                    </a:p>
                  </a:txBody>
                  <a:tcPr/>
                </a:tc>
              </a:tr>
              <a:tr h="370840">
                <a:tc>
                  <a:txBody>
                    <a:bodyPr/>
                    <a:lstStyle/>
                    <a:p>
                      <a:r>
                        <a:rPr lang="en-US" dirty="0" smtClean="0"/>
                        <a:t>Behavioral Pattern</a:t>
                      </a:r>
                      <a:endParaRPr lang="en-US" dirty="0"/>
                    </a:p>
                  </a:txBody>
                  <a:tcPr/>
                </a:tc>
                <a:tc>
                  <a:txBody>
                    <a:bodyPr/>
                    <a:lstStyle/>
                    <a:p>
                      <a:r>
                        <a:rPr lang="en-US" dirty="0" smtClean="0"/>
                        <a:t>Patterns</a:t>
                      </a:r>
                      <a:r>
                        <a:rPr lang="en-US" baseline="0" dirty="0" smtClean="0"/>
                        <a:t> that are use to communication between objects.  This patterns are use to distribute responsibilities classes. [2]</a:t>
                      </a:r>
                      <a:endParaRPr lang="en-US"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Creational Patterns</a:t>
            </a:r>
            <a:endParaRPr lang="en-US" dirty="0"/>
          </a:p>
        </p:txBody>
      </p:sp>
      <p:sp>
        <p:nvSpPr>
          <p:cNvPr id="3" name="Text Placeholder 2"/>
          <p:cNvSpPr>
            <a:spLocks noGrp="1"/>
          </p:cNvSpPr>
          <p:nvPr>
            <p:ph type="body" idx="1"/>
          </p:nvPr>
        </p:nvSpPr>
        <p:spPr/>
        <p:txBody>
          <a:bodyPr/>
          <a:lstStyle/>
          <a:p>
            <a:r>
              <a:rPr lang="en-US" dirty="0" smtClean="0"/>
              <a:t>Dictate system how to create classes.</a:t>
            </a:r>
          </a:p>
          <a:p>
            <a:r>
              <a:rPr lang="en-US" dirty="0" smtClean="0"/>
              <a:t>Hide system’s class creation from outside view.</a:t>
            </a:r>
          </a:p>
          <a:p>
            <a:r>
              <a:rPr lang="en-US" dirty="0" smtClean="0"/>
              <a:t>This pattern is very important for systems evolve. </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Creational patterns</a:t>
            </a:r>
            <a:endParaRPr lang="en-US" dirty="0"/>
          </a:p>
        </p:txBody>
      </p:sp>
      <p:graphicFrame>
        <p:nvGraphicFramePr>
          <p:cNvPr id="4" name="Content Placeholder 3"/>
          <p:cNvGraphicFramePr>
            <a:graphicFrameLocks noGrp="1"/>
          </p:cNvGraphicFramePr>
          <p:nvPr>
            <p:ph idx="1"/>
          </p:nvPr>
        </p:nvGraphicFramePr>
        <p:xfrm>
          <a:off x="457200" y="1935163"/>
          <a:ext cx="8229600" cy="2763520"/>
        </p:xfrm>
        <a:graphic>
          <a:graphicData uri="http://schemas.openxmlformats.org/drawingml/2006/table">
            <a:tbl>
              <a:tblPr firstRow="1" bandRow="1">
                <a:tableStyleId>{5C22544A-7EE6-4342-B048-85BDC9FD1C3A}</a:tableStyleId>
              </a:tblPr>
              <a:tblGrid>
                <a:gridCol w="2514600"/>
                <a:gridCol w="5715000"/>
              </a:tblGrid>
              <a:tr h="370840">
                <a:tc>
                  <a:txBody>
                    <a:bodyPr/>
                    <a:lstStyle/>
                    <a:p>
                      <a:r>
                        <a:rPr lang="en-US" dirty="0" smtClean="0"/>
                        <a:t>Name</a:t>
                      </a:r>
                      <a:endParaRPr lang="en-US" dirty="0"/>
                    </a:p>
                  </a:txBody>
                  <a:tcPr/>
                </a:tc>
                <a:tc>
                  <a:txBody>
                    <a:bodyPr/>
                    <a:lstStyle/>
                    <a:p>
                      <a:r>
                        <a:rPr lang="en-US" dirty="0" smtClean="0"/>
                        <a:t>Description</a:t>
                      </a:r>
                      <a:endParaRPr lang="en-US" dirty="0"/>
                    </a:p>
                  </a:txBody>
                  <a:tcPr/>
                </a:tc>
              </a:tr>
              <a:tr h="370840">
                <a:tc>
                  <a:txBody>
                    <a:bodyPr/>
                    <a:lstStyle/>
                    <a:p>
                      <a:r>
                        <a:rPr lang="en-US" dirty="0" smtClean="0"/>
                        <a:t>Abstract Factory</a:t>
                      </a:r>
                      <a:endParaRPr lang="en-US" dirty="0"/>
                    </a:p>
                  </a:txBody>
                  <a:tcPr/>
                </a:tc>
                <a:tc>
                  <a:txBody>
                    <a:bodyPr/>
                    <a:lstStyle/>
                    <a:p>
                      <a:r>
                        <a:rPr lang="en-US" dirty="0" smtClean="0"/>
                        <a:t>Create an instance of group of classes.</a:t>
                      </a:r>
                      <a:endParaRPr lang="en-US" dirty="0"/>
                    </a:p>
                  </a:txBody>
                  <a:tcPr/>
                </a:tc>
              </a:tr>
              <a:tr h="370840">
                <a:tc>
                  <a:txBody>
                    <a:bodyPr/>
                    <a:lstStyle/>
                    <a:p>
                      <a:r>
                        <a:rPr lang="en-US" dirty="0" smtClean="0"/>
                        <a:t>Builder</a:t>
                      </a:r>
                      <a:endParaRPr lang="en-US" dirty="0"/>
                    </a:p>
                  </a:txBody>
                  <a:tcPr/>
                </a:tc>
                <a:tc>
                  <a:txBody>
                    <a:bodyPr/>
                    <a:lstStyle/>
                    <a:p>
                      <a:r>
                        <a:rPr lang="en-US" dirty="0" smtClean="0"/>
                        <a:t>Separate object construction from its representation.</a:t>
                      </a:r>
                      <a:endParaRPr lang="en-US" dirty="0"/>
                    </a:p>
                  </a:txBody>
                  <a:tcPr/>
                </a:tc>
              </a:tr>
              <a:tr h="370840">
                <a:tc>
                  <a:txBody>
                    <a:bodyPr/>
                    <a:lstStyle/>
                    <a:p>
                      <a:r>
                        <a:rPr lang="en-US" dirty="0" smtClean="0"/>
                        <a:t>Factory Method</a:t>
                      </a:r>
                      <a:endParaRPr lang="en-US" dirty="0"/>
                    </a:p>
                  </a:txBody>
                  <a:tcPr/>
                </a:tc>
                <a:tc>
                  <a:txBody>
                    <a:bodyPr/>
                    <a:lstStyle/>
                    <a:p>
                      <a:r>
                        <a:rPr lang="en-US" dirty="0" smtClean="0"/>
                        <a:t>Allow subclass to decide</a:t>
                      </a:r>
                      <a:r>
                        <a:rPr lang="en-US" baseline="0" dirty="0" smtClean="0"/>
                        <a:t> which class to create base on pre defined interface.</a:t>
                      </a:r>
                      <a:endParaRPr lang="en-US" dirty="0"/>
                    </a:p>
                  </a:txBody>
                  <a:tcPr/>
                </a:tc>
              </a:tr>
              <a:tr h="370840">
                <a:tc>
                  <a:txBody>
                    <a:bodyPr/>
                    <a:lstStyle/>
                    <a:p>
                      <a:r>
                        <a:rPr lang="en-US" dirty="0" smtClean="0"/>
                        <a:t>Prototype</a:t>
                      </a:r>
                      <a:endParaRPr lang="en-US" dirty="0"/>
                    </a:p>
                  </a:txBody>
                  <a:tcPr/>
                </a:tc>
                <a:tc>
                  <a:txBody>
                    <a:bodyPr/>
                    <a:lstStyle/>
                    <a:p>
                      <a:r>
                        <a:rPr lang="en-US" dirty="0" smtClean="0"/>
                        <a:t>Create</a:t>
                      </a:r>
                      <a:r>
                        <a:rPr lang="en-US" baseline="0" dirty="0" smtClean="0"/>
                        <a:t> an new object by coping prototypical instance.</a:t>
                      </a:r>
                      <a:endParaRPr lang="en-US" dirty="0"/>
                    </a:p>
                  </a:txBody>
                  <a:tcPr/>
                </a:tc>
              </a:tr>
              <a:tr h="370840">
                <a:tc>
                  <a:txBody>
                    <a:bodyPr/>
                    <a:lstStyle/>
                    <a:p>
                      <a:r>
                        <a:rPr lang="en-US" dirty="0" smtClean="0"/>
                        <a:t>Singleton</a:t>
                      </a:r>
                      <a:endParaRPr lang="en-US" dirty="0"/>
                    </a:p>
                  </a:txBody>
                  <a:tcPr/>
                </a:tc>
                <a:tc>
                  <a:txBody>
                    <a:bodyPr/>
                    <a:lstStyle/>
                    <a:p>
                      <a:r>
                        <a:rPr lang="en-US" dirty="0" smtClean="0"/>
                        <a:t>Ensure a class only has one instance</a:t>
                      </a:r>
                      <a:r>
                        <a:rPr lang="en-US" baseline="0" dirty="0" smtClean="0"/>
                        <a:t> and provide global point of access to it.</a:t>
                      </a:r>
                      <a:endParaRPr lang="en-US"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Pattern</a:t>
            </a:r>
            <a:endParaRPr lang="en-US" dirty="0"/>
          </a:p>
        </p:txBody>
      </p:sp>
      <p:sp>
        <p:nvSpPr>
          <p:cNvPr id="3" name="Text Placeholder 2"/>
          <p:cNvSpPr>
            <a:spLocks noGrp="1"/>
          </p:cNvSpPr>
          <p:nvPr>
            <p:ph type="body" idx="1"/>
          </p:nvPr>
        </p:nvSpPr>
        <p:spPr>
          <a:xfrm>
            <a:off x="530352" y="2704664"/>
            <a:ext cx="7772400" cy="2705536"/>
          </a:xfrm>
        </p:spPr>
        <p:txBody>
          <a:bodyPr>
            <a:normAutofit/>
          </a:bodyPr>
          <a:lstStyle/>
          <a:p>
            <a:r>
              <a:rPr lang="en-US" dirty="0" smtClean="0"/>
              <a:t>Create composition between classes and objects.</a:t>
            </a:r>
          </a:p>
          <a:p>
            <a:r>
              <a:rPr lang="en-US" dirty="0" smtClean="0"/>
              <a:t>Create new functionality by composing objects together.</a:t>
            </a:r>
          </a:p>
          <a:p>
            <a:r>
              <a:rPr lang="en-US" dirty="0" smtClean="0"/>
              <a:t>Allow to change object composition on run-time.</a:t>
            </a:r>
          </a:p>
          <a:p>
            <a:r>
              <a:rPr lang="en-US" dirty="0" smtClean="0"/>
              <a:t>Describes how to build class hierarchy.</a:t>
            </a:r>
          </a:p>
          <a:p>
            <a:r>
              <a:rPr lang="en-US" dirty="0" smtClean="0"/>
              <a:t>Allow program to create class effectively and have consistency among the creation.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Structural Pattern</a:t>
            </a:r>
            <a:endParaRPr lang="en-US" dirty="0"/>
          </a:p>
        </p:txBody>
      </p:sp>
      <p:graphicFrame>
        <p:nvGraphicFramePr>
          <p:cNvPr id="4" name="Content Placeholder 3"/>
          <p:cNvGraphicFramePr>
            <a:graphicFrameLocks noGrp="1"/>
          </p:cNvGraphicFramePr>
          <p:nvPr>
            <p:ph idx="1"/>
          </p:nvPr>
        </p:nvGraphicFramePr>
        <p:xfrm>
          <a:off x="457200" y="1935163"/>
          <a:ext cx="8229600" cy="3235960"/>
        </p:xfrm>
        <a:graphic>
          <a:graphicData uri="http://schemas.openxmlformats.org/drawingml/2006/table">
            <a:tbl>
              <a:tblPr firstRow="1" bandRow="1">
                <a:tableStyleId>{5C22544A-7EE6-4342-B048-85BDC9FD1C3A}</a:tableStyleId>
              </a:tblPr>
              <a:tblGrid>
                <a:gridCol w="2286000"/>
                <a:gridCol w="5943600"/>
              </a:tblGrid>
              <a:tr h="370840">
                <a:tc>
                  <a:txBody>
                    <a:bodyPr/>
                    <a:lstStyle/>
                    <a:p>
                      <a:r>
                        <a:rPr lang="en-US" dirty="0" smtClean="0"/>
                        <a:t>Name</a:t>
                      </a:r>
                      <a:endParaRPr lang="en-US" dirty="0"/>
                    </a:p>
                  </a:txBody>
                  <a:tcPr/>
                </a:tc>
                <a:tc>
                  <a:txBody>
                    <a:bodyPr/>
                    <a:lstStyle/>
                    <a:p>
                      <a:r>
                        <a:rPr lang="en-US" dirty="0" smtClean="0"/>
                        <a:t>Description</a:t>
                      </a:r>
                      <a:endParaRPr lang="en-US" dirty="0"/>
                    </a:p>
                  </a:txBody>
                  <a:tcPr/>
                </a:tc>
              </a:tr>
              <a:tr h="370840">
                <a:tc>
                  <a:txBody>
                    <a:bodyPr/>
                    <a:lstStyle/>
                    <a:p>
                      <a:r>
                        <a:rPr lang="en-US" dirty="0" smtClean="0"/>
                        <a:t>Adapter</a:t>
                      </a:r>
                      <a:endParaRPr lang="en-US" dirty="0"/>
                    </a:p>
                  </a:txBody>
                  <a:tcPr/>
                </a:tc>
                <a:tc>
                  <a:txBody>
                    <a:bodyPr/>
                    <a:lstStyle/>
                    <a:p>
                      <a:r>
                        <a:rPr lang="en-US" dirty="0" smtClean="0"/>
                        <a:t>Adapter lets classes work together that couldn’t otherwise because of incompatible.</a:t>
                      </a:r>
                      <a:endParaRPr lang="en-US" dirty="0"/>
                    </a:p>
                  </a:txBody>
                  <a:tcPr/>
                </a:tc>
              </a:tr>
              <a:tr h="370840">
                <a:tc>
                  <a:txBody>
                    <a:bodyPr/>
                    <a:lstStyle/>
                    <a:p>
                      <a:r>
                        <a:rPr lang="en-US" dirty="0" smtClean="0"/>
                        <a:t>Bridge</a:t>
                      </a:r>
                      <a:endParaRPr lang="en-US" dirty="0"/>
                    </a:p>
                  </a:txBody>
                  <a:tcPr/>
                </a:tc>
                <a:tc>
                  <a:txBody>
                    <a:bodyPr/>
                    <a:lstStyle/>
                    <a:p>
                      <a:r>
                        <a:rPr lang="en-US" dirty="0" smtClean="0"/>
                        <a:t>Separates an object’s interface</a:t>
                      </a:r>
                      <a:r>
                        <a:rPr lang="en-US" baseline="0" dirty="0" smtClean="0"/>
                        <a:t> from its implementation.</a:t>
                      </a:r>
                      <a:endParaRPr lang="en-US" dirty="0"/>
                    </a:p>
                  </a:txBody>
                  <a:tcPr/>
                </a:tc>
              </a:tr>
              <a:tr h="370840">
                <a:tc>
                  <a:txBody>
                    <a:bodyPr/>
                    <a:lstStyle/>
                    <a:p>
                      <a:r>
                        <a:rPr lang="en-US" dirty="0" smtClean="0"/>
                        <a:t>Composite</a:t>
                      </a:r>
                      <a:endParaRPr lang="en-US" dirty="0"/>
                    </a:p>
                  </a:txBody>
                  <a:tcPr/>
                </a:tc>
                <a:tc>
                  <a:txBody>
                    <a:bodyPr/>
                    <a:lstStyle/>
                    <a:p>
                      <a:r>
                        <a:rPr lang="en-US" dirty="0" smtClean="0"/>
                        <a:t>A tree structure of </a:t>
                      </a:r>
                      <a:r>
                        <a:rPr lang="en-US" baseline="0" dirty="0" smtClean="0"/>
                        <a:t>composite objects to show hierarchies.</a:t>
                      </a:r>
                      <a:endParaRPr lang="en-US" dirty="0"/>
                    </a:p>
                  </a:txBody>
                  <a:tcPr/>
                </a:tc>
              </a:tr>
              <a:tr h="370840">
                <a:tc>
                  <a:txBody>
                    <a:bodyPr/>
                    <a:lstStyle/>
                    <a:p>
                      <a:r>
                        <a:rPr lang="en-US" dirty="0" smtClean="0"/>
                        <a:t>Decorator</a:t>
                      </a:r>
                      <a:endParaRPr lang="en-US" dirty="0"/>
                    </a:p>
                  </a:txBody>
                  <a:tcPr/>
                </a:tc>
                <a:tc>
                  <a:txBody>
                    <a:bodyPr/>
                    <a:lstStyle/>
                    <a:p>
                      <a:r>
                        <a:rPr lang="en-US" dirty="0" smtClean="0"/>
                        <a:t>Add extra responsibilities with an object</a:t>
                      </a:r>
                      <a:r>
                        <a:rPr lang="en-US" baseline="0" dirty="0" smtClean="0"/>
                        <a:t> dynamically.</a:t>
                      </a:r>
                      <a:endParaRPr lang="en-US" dirty="0"/>
                    </a:p>
                  </a:txBody>
                  <a:tcPr/>
                </a:tc>
              </a:tr>
              <a:tr h="370840">
                <a:tc>
                  <a:txBody>
                    <a:bodyPr/>
                    <a:lstStyle/>
                    <a:p>
                      <a:r>
                        <a:rPr lang="en-US" dirty="0" smtClean="0"/>
                        <a:t>Façade</a:t>
                      </a:r>
                      <a:endParaRPr lang="en-US" dirty="0"/>
                    </a:p>
                  </a:txBody>
                  <a:tcPr/>
                </a:tc>
                <a:tc>
                  <a:txBody>
                    <a:bodyPr/>
                    <a:lstStyle/>
                    <a:p>
                      <a:r>
                        <a:rPr lang="en-US" dirty="0" smtClean="0"/>
                        <a:t>Provide</a:t>
                      </a:r>
                      <a:r>
                        <a:rPr lang="en-US" baseline="0" dirty="0" smtClean="0"/>
                        <a:t> a unified interfaced for all the subsystems.</a:t>
                      </a:r>
                      <a:endParaRPr lang="en-US" dirty="0"/>
                    </a:p>
                  </a:txBody>
                  <a:tcPr/>
                </a:tc>
              </a:tr>
              <a:tr h="370840">
                <a:tc>
                  <a:txBody>
                    <a:bodyPr/>
                    <a:lstStyle/>
                    <a:p>
                      <a:r>
                        <a:rPr lang="en-US" dirty="0" smtClean="0"/>
                        <a:t>Flyweight</a:t>
                      </a:r>
                      <a:endParaRPr lang="en-US" dirty="0"/>
                    </a:p>
                  </a:txBody>
                  <a:tcPr/>
                </a:tc>
                <a:tc>
                  <a:txBody>
                    <a:bodyPr/>
                    <a:lstStyle/>
                    <a:p>
                      <a:r>
                        <a:rPr lang="en-US" dirty="0" smtClean="0"/>
                        <a:t>Support large</a:t>
                      </a:r>
                      <a:r>
                        <a:rPr lang="en-US" baseline="0" dirty="0" smtClean="0"/>
                        <a:t> numbers of objects efficiently.</a:t>
                      </a:r>
                      <a:endParaRPr lang="en-US" dirty="0"/>
                    </a:p>
                  </a:txBody>
                  <a:tcPr/>
                </a:tc>
              </a:tr>
              <a:tr h="370840">
                <a:tc>
                  <a:txBody>
                    <a:bodyPr/>
                    <a:lstStyle/>
                    <a:p>
                      <a:r>
                        <a:rPr lang="en-US" dirty="0" smtClean="0"/>
                        <a:t>Proxy</a:t>
                      </a:r>
                      <a:endParaRPr lang="en-US" dirty="0"/>
                    </a:p>
                  </a:txBody>
                  <a:tcPr/>
                </a:tc>
                <a:tc>
                  <a:txBody>
                    <a:bodyPr/>
                    <a:lstStyle/>
                    <a:p>
                      <a:r>
                        <a:rPr lang="en-US" dirty="0" smtClean="0"/>
                        <a:t>An object represent another objects.</a:t>
                      </a:r>
                      <a:endParaRPr lang="en-US"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Pattern</a:t>
            </a:r>
            <a:endParaRPr lang="en-US" dirty="0"/>
          </a:p>
        </p:txBody>
      </p:sp>
      <p:sp>
        <p:nvSpPr>
          <p:cNvPr id="3" name="Text Placeholder 2"/>
          <p:cNvSpPr>
            <a:spLocks noGrp="1"/>
          </p:cNvSpPr>
          <p:nvPr>
            <p:ph type="body" idx="1"/>
          </p:nvPr>
        </p:nvSpPr>
        <p:spPr>
          <a:xfrm>
            <a:off x="530352" y="2704664"/>
            <a:ext cx="7772400" cy="1943536"/>
          </a:xfrm>
        </p:spPr>
        <p:txBody>
          <a:bodyPr/>
          <a:lstStyle/>
          <a:p>
            <a:r>
              <a:rPr lang="en-US" dirty="0" smtClean="0"/>
              <a:t>Describe the communication between the objects.</a:t>
            </a:r>
          </a:p>
          <a:p>
            <a:r>
              <a:rPr lang="en-US" dirty="0" smtClean="0"/>
              <a:t>Show how objects are interconnected.</a:t>
            </a:r>
          </a:p>
          <a:p>
            <a:r>
              <a:rPr lang="en-US" dirty="0" smtClean="0"/>
              <a:t>It characterize complex flow of the system.</a:t>
            </a:r>
          </a:p>
          <a:p>
            <a:r>
              <a:rPr lang="en-US" dirty="0" smtClean="0"/>
              <a:t>Describe how group of objects solve a task.</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1833</TotalTime>
  <Words>1082</Words>
  <Application>Microsoft Office PowerPoint</Application>
  <PresentationFormat>On-screen Show (4:3)</PresentationFormat>
  <Paragraphs>199</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Flow</vt:lpstr>
      <vt:lpstr>Design Pattern</vt:lpstr>
      <vt:lpstr>Refferences</vt:lpstr>
      <vt:lpstr>What is Design pattern?</vt:lpstr>
      <vt:lpstr>Type of Design pattern</vt:lpstr>
      <vt:lpstr>Creational Patterns</vt:lpstr>
      <vt:lpstr>Type of Creational patterns</vt:lpstr>
      <vt:lpstr>Structural Pattern</vt:lpstr>
      <vt:lpstr>Type of Structural Pattern</vt:lpstr>
      <vt:lpstr>Behavioral Pattern</vt:lpstr>
      <vt:lpstr>Type of Behavioral Pattern</vt:lpstr>
      <vt:lpstr>Type of Behavioral Pattern</vt:lpstr>
      <vt:lpstr>Abstract Factor</vt:lpstr>
      <vt:lpstr>When to use? </vt:lpstr>
      <vt:lpstr>Structure</vt:lpstr>
      <vt:lpstr>Structure</vt:lpstr>
      <vt:lpstr>Example</vt:lpstr>
      <vt:lpstr>Example</vt:lpstr>
      <vt:lpstr>Example</vt:lpstr>
      <vt:lpstr>Builder</vt:lpstr>
      <vt:lpstr>When to use? </vt:lpstr>
      <vt:lpstr>Structure</vt:lpstr>
      <vt:lpstr>Example</vt:lpstr>
      <vt:lpstr>Example</vt:lpstr>
      <vt:lpstr>Example</vt:lpstr>
      <vt:lpstr>Example</vt:lpstr>
      <vt:lpstr>Façade</vt:lpstr>
      <vt:lpstr>When to use? </vt:lpstr>
      <vt:lpstr>Structure</vt:lpstr>
      <vt:lpstr>Example</vt:lpstr>
      <vt:lpstr>Example</vt:lpstr>
      <vt:lpstr>Example</vt:lpstr>
      <vt:lpstr>Example</vt:lpstr>
      <vt:lpstr>Flyweight</vt:lpstr>
      <vt:lpstr>When to use? </vt:lpstr>
      <vt:lpstr>Structure</vt:lpstr>
      <vt:lpstr>Example</vt:lpstr>
      <vt:lpstr>Example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dc:title>
  <dc:creator>rislam</dc:creator>
  <cp:lastModifiedBy>rislam</cp:lastModifiedBy>
  <cp:revision>87</cp:revision>
  <dcterms:created xsi:type="dcterms:W3CDTF">2015-06-12T18:14:54Z</dcterms:created>
  <dcterms:modified xsi:type="dcterms:W3CDTF">2015-06-17T19:47:10Z</dcterms:modified>
</cp:coreProperties>
</file>