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58" r:id="rId3"/>
    <p:sldId id="262" r:id="rId4"/>
    <p:sldId id="278" r:id="rId5"/>
    <p:sldId id="260" r:id="rId6"/>
    <p:sldId id="263" r:id="rId7"/>
    <p:sldId id="265" r:id="rId8"/>
    <p:sldId id="264" r:id="rId9"/>
    <p:sldId id="266" r:id="rId10"/>
    <p:sldId id="275" r:id="rId11"/>
    <p:sldId id="272" r:id="rId12"/>
    <p:sldId id="261" r:id="rId13"/>
    <p:sldId id="273" r:id="rId14"/>
    <p:sldId id="274" r:id="rId15"/>
    <p:sldId id="271" r:id="rId16"/>
    <p:sldId id="276" r:id="rId17"/>
    <p:sldId id="277" r:id="rId18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1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AD94-BD9B-4CC8-844E-DB9FA44FDA2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2E95-FA97-481F-AFBE-1DA8C1CE8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2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2E95-FA97-481F-AFBE-1DA8C1CE84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2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2E95-FA97-481F-AFBE-1DA8C1CE84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4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230400" y="25560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마스터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제목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스타일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편집</a:t>
            </a:r>
            <a:endParaRPr sz="45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259200" y="3949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마스터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부제목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스타일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편집</a:t>
            </a:r>
            <a:endParaRPr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ftr" sz="quarter" idx="11"/>
          </p:nvPr>
        </p:nvSpPr>
        <p:spPr>
          <a:xfrm>
            <a:off x="266400" y="6386400"/>
            <a:ext cx="3204000" cy="4572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>
              <a:lnSpc>
                <a:spcPct val="150000"/>
              </a:lnSpc>
              <a:spcBef>
                <a:spcPts val="192"/>
              </a:spcBef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lnSpc>
                <a:spcPct val="150000"/>
              </a:lnSpc>
              <a:spcBef>
                <a:spcPts val="192"/>
              </a:spcBef>
            </a:pPr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6" name="layout1_shape4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12/10/2022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12/10/2022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xfrm>
            <a:off x="255600" y="702000"/>
            <a:ext cx="6994800" cy="579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259200" y="1630800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259200" y="3018696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aseline="0"/>
            </a:lvl2pPr>
            <a:lvl3pPr marL="0" indent="0">
              <a:buNone/>
              <a:defRPr sz="1200" baseline="0"/>
            </a:lvl3pPr>
            <a:lvl4pPr marL="0" indent="0">
              <a:buNone/>
              <a:defRPr sz="1200" baseline="0"/>
            </a:lvl4pPr>
            <a:lvl5pPr marL="0" indent="0">
              <a:buNone/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7" name="layout4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230400" y="2426400"/>
            <a:ext cx="8627880" cy="1040400"/>
          </a:xfrm>
          <a:prstGeom prst="rect">
            <a:avLst/>
          </a:prstGeom>
        </p:spPr>
        <p:txBody>
          <a:bodyPr anchor="t"/>
          <a:lstStyle>
            <a:lvl1pPr>
              <a:defRPr sz="4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cxnSp>
        <p:nvCxnSpPr>
          <p:cNvPr id="4" name="layout6_shape2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800">
                <a:solidFill>
                  <a:schemeClr val="tx1">
                    <a:tint val="75000"/>
                  </a:schemeClr>
                </a:solidFill>
              </a:rPr>
              <a:t>12/10/2022</a:t>
            </a:fld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8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248400" y="554400"/>
            <a:ext cx="8485200" cy="856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2304000" y="1630800"/>
            <a:ext cx="6688800" cy="1274400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259200" y="1630800"/>
            <a:ext cx="1882800" cy="123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7" name="layout8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12/10/2022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12/10/2022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l" defTabSz="914400" latinLnBrk="1">
        <a:spcBef>
          <a:spcPct val="0"/>
        </a:spcBef>
        <a:buNone/>
        <a:defRPr sz="4400" b="1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539552" y="784734"/>
            <a:ext cx="8064896" cy="2736304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>
            <a:spLocks noGrp="1"/>
          </p:cNvSpPr>
          <p:nvPr>
            <p:ph type="ctrTitle"/>
          </p:nvPr>
        </p:nvSpPr>
        <p:spPr>
          <a:xfrm>
            <a:off x="1984098" y="1403448"/>
            <a:ext cx="5175802" cy="118427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algn="ctr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4500" b="1" kern="1200" dirty="0">
                <a:solidFill>
                  <a:schemeClr val="tx1">
                    <a:alpha val="100000"/>
                  </a:schemeClr>
                </a:solidFill>
                <a:latin typeface="+mj-lt"/>
                <a:ea typeface="+mj-ea"/>
                <a:cs typeface="+mj-cs"/>
              </a:rPr>
              <a:t>스프링 부트 </a:t>
            </a:r>
            <a:br>
              <a:rPr lang="en-US" altLang="ko-KR" sz="4500" b="1" kern="1200" dirty="0">
                <a:solidFill>
                  <a:schemeClr val="tx1">
                    <a:alpha val="10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ko-KR" altLang="en-US" sz="4500" b="1" kern="1200" dirty="0">
                <a:solidFill>
                  <a:schemeClr val="tx1">
                    <a:alpha val="100000"/>
                  </a:schemeClr>
                </a:solidFill>
                <a:latin typeface="+mj-lt"/>
                <a:ea typeface="+mj-ea"/>
                <a:cs typeface="+mj-cs"/>
              </a:rPr>
              <a:t>애플리케이션 구현</a:t>
            </a:r>
          </a:p>
        </p:txBody>
      </p:sp>
      <p:sp>
        <p:nvSpPr>
          <p:cNvPr id="6" name="slide1_shape6"/>
          <p:cNvSpPr/>
          <p:nvPr/>
        </p:nvSpPr>
        <p:spPr>
          <a:xfrm>
            <a:off x="539552" y="3521038"/>
            <a:ext cx="8064896" cy="995688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_shape7"/>
          <p:cNvSpPr/>
          <p:nvPr/>
        </p:nvSpPr>
        <p:spPr>
          <a:xfrm>
            <a:off x="539552" y="4516726"/>
            <a:ext cx="8064896" cy="651806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_shape8"/>
          <p:cNvSpPr/>
          <p:nvPr/>
        </p:nvSpPr>
        <p:spPr>
          <a:xfrm>
            <a:off x="7627268" y="4597717"/>
            <a:ext cx="924959" cy="487467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algn="l" defTabSz="914400" latinLnBrk="1">
              <a:lnSpc>
                <a:spcPct val="150000"/>
              </a:lnSpc>
              <a:spcBef>
                <a:spcPts val="400"/>
              </a:spcBef>
              <a:buNone/>
            </a:pPr>
            <a:r>
              <a:rPr lang="ko-KR" altLang="ko-KR" sz="2000" b="1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김민지</a:t>
            </a:r>
          </a:p>
        </p:txBody>
      </p:sp>
      <p:sp>
        <p:nvSpPr>
          <p:cNvPr id="9" name="slide1_shape9"/>
          <p:cNvSpPr/>
          <p:nvPr/>
        </p:nvSpPr>
        <p:spPr>
          <a:xfrm>
            <a:off x="5571642" y="4597717"/>
            <a:ext cx="2055625" cy="539441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algn="l" defTabSz="914400" latinLnBrk="1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altLang="ko-KR" sz="2000" b="1" kern="1200" spc="-2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2022.12.09 (금)</a:t>
            </a:r>
          </a:p>
          <a:p>
            <a:pPr marL="0" algn="l" defTabSz="914400" latinLnBrk="1">
              <a:lnSpc>
                <a:spcPct val="150000"/>
              </a:lnSpc>
              <a:spcBef>
                <a:spcPts val="200"/>
              </a:spcBef>
              <a:buNone/>
            </a:pPr>
            <a:endParaRPr lang="en-US" altLang="ko-KR" sz="2000" b="1" kern="1200" spc="-20" dirty="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_shape10"/>
          <p:cNvSpPr/>
          <p:nvPr/>
        </p:nvSpPr>
        <p:spPr>
          <a:xfrm>
            <a:off x="603679" y="3526155"/>
            <a:ext cx="7948548" cy="61531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algn="ctr" defTabSz="914400" latinLnBrk="1">
              <a:lnSpc>
                <a:spcPct val="187000"/>
              </a:lnSpc>
              <a:buNone/>
            </a:pPr>
            <a:r>
              <a:rPr lang="ko-KR" altLang="ko-KR" sz="20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2000" dirty="0">
                <a:solidFill>
                  <a:schemeClr val="tx1">
                    <a:alpha val="100000"/>
                  </a:schemeClr>
                </a:solidFill>
              </a:rPr>
              <a:t>회원 관리 기능 구현 </a:t>
            </a:r>
            <a:r>
              <a:rPr lang="ko-KR" altLang="ko-KR" sz="2000" kern="1200" spc="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7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902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903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907"/>
            <p:cNvSpPr/>
            <p:nvPr/>
          </p:nvSpPr>
          <p:spPr>
            <a:xfrm>
              <a:off x="178593" y="203231"/>
              <a:ext cx="381000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latin typeface="+mn-ea"/>
                  <a:ea typeface="+mn-ea"/>
                </a:rPr>
                <a:t>01-7. </a:t>
              </a:r>
              <a:r>
                <a:rPr lang="ko-KR" altLang="en-US" sz="2400" b="1" dirty="0">
                  <a:latin typeface="+mn-ea"/>
                </a:rPr>
                <a:t>작성한 글 삭제</a:t>
              </a:r>
              <a:endParaRPr altLang="ko-KR" sz="2400" b="1" dirty="0">
                <a:latin typeface="+mn-ea"/>
                <a:ea typeface="+mn-ea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FC4A4D0-93CF-D87E-3B9A-5A94BE326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" y="844531"/>
            <a:ext cx="4930412" cy="34485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C29AD3-C68B-1596-32AA-28C7FF5F0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768634"/>
            <a:ext cx="5712719" cy="2643008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52DF760-C53B-2186-46E3-EC2DC3A6CCF8}"/>
              </a:ext>
            </a:extLst>
          </p:cNvPr>
          <p:cNvSpPr/>
          <p:nvPr/>
        </p:nvSpPr>
        <p:spPr>
          <a:xfrm>
            <a:off x="194147" y="4852757"/>
            <a:ext cx="2649661" cy="11607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작성자만 글 삭제를 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삭제 확인 </a:t>
            </a:r>
            <a:r>
              <a:rPr lang="ko-KR" altLang="en-US" sz="1400" dirty="0" err="1"/>
              <a:t>알림창의</a:t>
            </a:r>
            <a:r>
              <a:rPr lang="ko-KR" altLang="en-US" sz="1400" dirty="0"/>
              <a:t> 확인 버튼을 누르면 글이 삭제된다</a:t>
            </a:r>
            <a:r>
              <a:rPr lang="en-US" altLang="ko-KR" sz="14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0D7E85-1EE2-E52D-7C01-1A05693D9D1C}"/>
              </a:ext>
            </a:extLst>
          </p:cNvPr>
          <p:cNvSpPr/>
          <p:nvPr/>
        </p:nvSpPr>
        <p:spPr>
          <a:xfrm>
            <a:off x="899592" y="3933056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8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032955-9300-D4E3-9132-B3E69498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" y="823572"/>
            <a:ext cx="4402113" cy="3407000"/>
          </a:xfrm>
          <a:prstGeom prst="rect">
            <a:avLst/>
          </a:prstGeom>
        </p:spPr>
      </p:pic>
      <p:grpSp>
        <p:nvGrpSpPr>
          <p:cNvPr id="4" name="nppt_16692908538221077">
            <a:extLst>
              <a:ext uri="{FF2B5EF4-FFF2-40B4-BE49-F238E27FC236}">
                <a16:creationId xmlns:a16="http://schemas.microsoft.com/office/drawing/2014/main" id="{F37B8BE3-1FEF-3C06-13DD-D47151C34286}"/>
              </a:ext>
            </a:extLst>
          </p:cNvPr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5" name="slide4_shape2">
              <a:extLst>
                <a:ext uri="{FF2B5EF4-FFF2-40B4-BE49-F238E27FC236}">
                  <a16:creationId xmlns:a16="http://schemas.microsoft.com/office/drawing/2014/main" id="{DACE0FEF-FDEF-97A0-6104-CE2F7A688AD5}"/>
                </a:ext>
              </a:extLst>
            </p:cNvPr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6" name="nppt_16657248403321561">
              <a:extLst>
                <a:ext uri="{FF2B5EF4-FFF2-40B4-BE49-F238E27FC236}">
                  <a16:creationId xmlns:a16="http://schemas.microsoft.com/office/drawing/2014/main" id="{503A6E19-90DF-6328-A332-057298A44A6D}"/>
                </a:ext>
              </a:extLst>
            </p:cNvPr>
            <p:cNvSpPr/>
            <p:nvPr/>
          </p:nvSpPr>
          <p:spPr>
            <a:xfrm>
              <a:off x="178592" y="203231"/>
              <a:ext cx="468144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02-1. </a:t>
              </a:r>
              <a:r>
                <a:rPr lang="ko-KR" altLang="en-US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회원 가입</a:t>
              </a:r>
              <a:endParaRPr altLang="ko-KR" sz="2400" b="1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449F728-8FC1-B7F6-CC8A-BB887094E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786527"/>
            <a:ext cx="4546127" cy="35194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852FED-3E0A-0BB4-2901-4CF4FBA9D4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500"/>
          <a:stretch/>
        </p:blipFill>
        <p:spPr>
          <a:xfrm>
            <a:off x="107044" y="4223994"/>
            <a:ext cx="4526239" cy="222934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46A4610-15AC-C1FA-5C76-1CE0E96AAB6A}"/>
              </a:ext>
            </a:extLst>
          </p:cNvPr>
          <p:cNvSpPr/>
          <p:nvPr/>
        </p:nvSpPr>
        <p:spPr>
          <a:xfrm>
            <a:off x="5066467" y="4651418"/>
            <a:ext cx="3537982" cy="19459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각 항목이 공란으로 남아있지 않도록 경고창을 띄우고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 불일치 경고창을 설정하였다</a:t>
            </a:r>
            <a:r>
              <a:rPr lang="en-US" altLang="ko-KR" sz="1400" dirty="0"/>
              <a:t>. </a:t>
            </a:r>
            <a:r>
              <a:rPr lang="ko-KR" altLang="en-US" sz="1400" dirty="0"/>
              <a:t>회원 가입이 성공하면 축하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뜨도록 하였다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32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pic>
        <p:nvPicPr>
          <p:cNvPr id="4" name="slide5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grpSp>
        <p:nvGrpSpPr>
          <p:cNvPr id="5" name="nppt_16692908538221256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257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261"/>
            <p:cNvSpPr/>
            <p:nvPr/>
          </p:nvSpPr>
          <p:spPr>
            <a:xfrm>
              <a:off x="178592" y="203231"/>
              <a:ext cx="4465415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02-2. </a:t>
              </a:r>
              <a:r>
                <a:rPr altLang="ko-KR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로그인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 (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성공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)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및 로그아웃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CB981CF-4A61-5B33-4A96-EF31F464C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" y="844531"/>
            <a:ext cx="5825251" cy="33470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947F65-3B32-461A-0314-DEA7569BE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99" y="2502038"/>
            <a:ext cx="5652120" cy="39804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B8DE7F-1FB6-F882-5F47-02B463F0F277}"/>
              </a:ext>
            </a:extLst>
          </p:cNvPr>
          <p:cNvSpPr/>
          <p:nvPr/>
        </p:nvSpPr>
        <p:spPr>
          <a:xfrm>
            <a:off x="7689626" y="3717032"/>
            <a:ext cx="1068710" cy="2046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0AE61E-A89A-F2F7-0583-16AD5183B4BA}"/>
              </a:ext>
            </a:extLst>
          </p:cNvPr>
          <p:cNvSpPr/>
          <p:nvPr/>
        </p:nvSpPr>
        <p:spPr>
          <a:xfrm>
            <a:off x="97879" y="4303135"/>
            <a:ext cx="3400475" cy="196004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로그인 유무에 따라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뜨도록 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로그인 후에는 네비게이션 바에 회원변경 탭과 로그아웃</a:t>
            </a:r>
            <a:r>
              <a:rPr lang="en-US" altLang="ko-KR" sz="1400" dirty="0"/>
              <a:t>(</a:t>
            </a:r>
            <a:r>
              <a:rPr lang="ko-KR" altLang="en-US" sz="1400" dirty="0"/>
              <a:t>회원 이름</a:t>
            </a:r>
            <a:r>
              <a:rPr lang="en-US" altLang="ko-KR" sz="1400" dirty="0"/>
              <a:t>) </a:t>
            </a:r>
            <a:r>
              <a:rPr lang="ko-KR" altLang="en-US" sz="1400" dirty="0"/>
              <a:t>탭이 뜨도록 세션을 부여하였다</a:t>
            </a:r>
            <a:r>
              <a:rPr lang="en-US" altLang="ko-KR" sz="1400" dirty="0"/>
              <a:t>.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3E952F3-7F70-41EA-8DD7-308FE921F67F}"/>
              </a:ext>
            </a:extLst>
          </p:cNvPr>
          <p:cNvSpPr/>
          <p:nvPr/>
        </p:nvSpPr>
        <p:spPr>
          <a:xfrm>
            <a:off x="6320749" y="2518037"/>
            <a:ext cx="2759999" cy="1052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로그아웃 탭을 클릭하면 로그아웃이 된다</a:t>
            </a:r>
            <a:r>
              <a:rPr lang="en-US" altLang="ko-KR" sz="14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ppt_16692908538221256">
            <a:extLst>
              <a:ext uri="{FF2B5EF4-FFF2-40B4-BE49-F238E27FC236}">
                <a16:creationId xmlns:a16="http://schemas.microsoft.com/office/drawing/2014/main" id="{991D1BB0-933A-BE82-982D-D0DD5856A96F}"/>
              </a:ext>
            </a:extLst>
          </p:cNvPr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3" name="nppt_16692908538221257">
              <a:extLst>
                <a:ext uri="{FF2B5EF4-FFF2-40B4-BE49-F238E27FC236}">
                  <a16:creationId xmlns:a16="http://schemas.microsoft.com/office/drawing/2014/main" id="{088AA426-3FEE-2304-53B2-9AB0A0607EC3}"/>
                </a:ext>
              </a:extLst>
            </p:cNvPr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4" name="nppt_16692908538221261">
              <a:extLst>
                <a:ext uri="{FF2B5EF4-FFF2-40B4-BE49-F238E27FC236}">
                  <a16:creationId xmlns:a16="http://schemas.microsoft.com/office/drawing/2014/main" id="{28B1298A-34BA-CCF1-F628-D6C24BDCAAB4}"/>
                </a:ext>
              </a:extLst>
            </p:cNvPr>
            <p:cNvSpPr/>
            <p:nvPr/>
          </p:nvSpPr>
          <p:spPr>
            <a:xfrm>
              <a:off x="178593" y="203231"/>
              <a:ext cx="381000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02-3.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회원 변경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89934CD-DE42-E1F9-FA04-360C99EFA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13" y="844531"/>
            <a:ext cx="6626771" cy="554992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8D9CD18-B413-3EE7-987D-508E0CF027E0}"/>
              </a:ext>
            </a:extLst>
          </p:cNvPr>
          <p:cNvSpPr/>
          <p:nvPr/>
        </p:nvSpPr>
        <p:spPr>
          <a:xfrm>
            <a:off x="5436097" y="4783199"/>
            <a:ext cx="3591420" cy="196004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아이디와 이름은 읽기 전용으로 설정하여 수정이 불가능하고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비밀번호와 주소를 변경할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수정 유무에 따라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뜨도록 하였다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715AB1-4BCD-9D8E-4F2A-FFA7D0A4F39C}"/>
              </a:ext>
            </a:extLst>
          </p:cNvPr>
          <p:cNvSpPr/>
          <p:nvPr/>
        </p:nvSpPr>
        <p:spPr>
          <a:xfrm>
            <a:off x="1979712" y="5877272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0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ppt_16692908538221257">
            <a:extLst>
              <a:ext uri="{FF2B5EF4-FFF2-40B4-BE49-F238E27FC236}">
                <a16:creationId xmlns:a16="http://schemas.microsoft.com/office/drawing/2014/main" id="{104FAC53-2B37-FA07-FFDB-18ADF83669B7}"/>
              </a:ext>
            </a:extLst>
          </p:cNvPr>
          <p:cNvSpPr/>
          <p:nvPr/>
        </p:nvSpPr>
        <p:spPr>
          <a:xfrm>
            <a:off x="97879" y="114753"/>
            <a:ext cx="8948240" cy="641300"/>
          </a:xfrm>
          <a:prstGeom prst="rect">
            <a:avLst/>
          </a:prstGeom>
          <a:noFill/>
          <a:ln w="88900" cap="flat">
            <a:solidFill>
              <a:srgbClr val="2DA2BF">
                <a:lumMod val="40000"/>
                <a:lumOff val="6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3" name="nppt_16692908538221261">
            <a:extLst>
              <a:ext uri="{FF2B5EF4-FFF2-40B4-BE49-F238E27FC236}">
                <a16:creationId xmlns:a16="http://schemas.microsoft.com/office/drawing/2014/main" id="{32E2D6A9-9096-528D-199A-D1AEDF8CB2A5}"/>
              </a:ext>
            </a:extLst>
          </p:cNvPr>
          <p:cNvSpPr/>
          <p:nvPr/>
        </p:nvSpPr>
        <p:spPr>
          <a:xfrm>
            <a:off x="178593" y="203231"/>
            <a:ext cx="3810000" cy="462693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</a:rPr>
              <a:t>02-4.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</a:rPr>
              <a:t>회원 탈퇴</a:t>
            </a:r>
            <a:endParaRPr altLang="ko-KR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4A9E4-922A-483D-3255-B5ED9C93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9" y="844531"/>
            <a:ext cx="4862284" cy="4096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1C2E4A-954B-F0ED-232D-29C73C9E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8" y="2851481"/>
            <a:ext cx="5508104" cy="389176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BDA2408-4C1F-646B-D4E5-A948E8EC23F5}"/>
              </a:ext>
            </a:extLst>
          </p:cNvPr>
          <p:cNvSpPr/>
          <p:nvPr/>
        </p:nvSpPr>
        <p:spPr>
          <a:xfrm>
            <a:off x="213667" y="5029316"/>
            <a:ext cx="3351385" cy="16975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탈퇴 버튼을 누르면 확인창이 뜨도록 구현하였고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확인 버튼을 누르면 탈퇴가 완료된다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76AF36-545E-9A17-90FF-8E259EC6E480}"/>
              </a:ext>
            </a:extLst>
          </p:cNvPr>
          <p:cNvSpPr/>
          <p:nvPr/>
        </p:nvSpPr>
        <p:spPr>
          <a:xfrm>
            <a:off x="940333" y="4559326"/>
            <a:ext cx="391307" cy="268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EA0847-B79C-61D0-4451-F366FD30AB3E}"/>
              </a:ext>
            </a:extLst>
          </p:cNvPr>
          <p:cNvSpPr/>
          <p:nvPr/>
        </p:nvSpPr>
        <p:spPr>
          <a:xfrm>
            <a:off x="4283968" y="6361462"/>
            <a:ext cx="391307" cy="268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46B056-9067-D22E-C9AA-85EA3E5A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" y="980728"/>
            <a:ext cx="8948239" cy="3470123"/>
          </a:xfrm>
          <a:prstGeom prst="rect">
            <a:avLst/>
          </a:prstGeom>
        </p:spPr>
      </p:pic>
      <p:sp>
        <p:nvSpPr>
          <p:cNvPr id="4" name="nppt_16692908538224353">
            <a:extLst>
              <a:ext uri="{FF2B5EF4-FFF2-40B4-BE49-F238E27FC236}">
                <a16:creationId xmlns:a16="http://schemas.microsoft.com/office/drawing/2014/main" id="{EB25C7E5-69E7-394C-00D9-91EC3E977882}"/>
              </a:ext>
            </a:extLst>
          </p:cNvPr>
          <p:cNvSpPr/>
          <p:nvPr/>
        </p:nvSpPr>
        <p:spPr>
          <a:xfrm>
            <a:off x="97879" y="95690"/>
            <a:ext cx="8948240" cy="641300"/>
          </a:xfrm>
          <a:prstGeom prst="rect">
            <a:avLst/>
          </a:prstGeom>
          <a:noFill/>
          <a:ln w="88900" cap="flat">
            <a:solidFill>
              <a:srgbClr val="2DA2BF">
                <a:lumMod val="40000"/>
                <a:lumOff val="6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6692908538224357">
            <a:extLst>
              <a:ext uri="{FF2B5EF4-FFF2-40B4-BE49-F238E27FC236}">
                <a16:creationId xmlns:a16="http://schemas.microsoft.com/office/drawing/2014/main" id="{816BC779-5C4F-8D79-4D60-1791582044D3}"/>
              </a:ext>
            </a:extLst>
          </p:cNvPr>
          <p:cNvSpPr/>
          <p:nvPr/>
        </p:nvSpPr>
        <p:spPr>
          <a:xfrm>
            <a:off x="178592" y="179418"/>
            <a:ext cx="8641879" cy="462693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</a:rPr>
              <a:t>ember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</a:rPr>
              <a:t>테이블 구조도</a:t>
            </a:r>
            <a:endParaRPr altLang="ko-KR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970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6692908538224353">
            <a:extLst>
              <a:ext uri="{FF2B5EF4-FFF2-40B4-BE49-F238E27FC236}">
                <a16:creationId xmlns:a16="http://schemas.microsoft.com/office/drawing/2014/main" id="{EB25C7E5-69E7-394C-00D9-91EC3E977882}"/>
              </a:ext>
            </a:extLst>
          </p:cNvPr>
          <p:cNvSpPr/>
          <p:nvPr/>
        </p:nvSpPr>
        <p:spPr>
          <a:xfrm>
            <a:off x="97879" y="95690"/>
            <a:ext cx="8948240" cy="641300"/>
          </a:xfrm>
          <a:prstGeom prst="rect">
            <a:avLst/>
          </a:prstGeom>
          <a:noFill/>
          <a:ln w="88900" cap="flat">
            <a:solidFill>
              <a:srgbClr val="2DA2BF">
                <a:lumMod val="40000"/>
                <a:lumOff val="6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6692908538224357">
            <a:extLst>
              <a:ext uri="{FF2B5EF4-FFF2-40B4-BE49-F238E27FC236}">
                <a16:creationId xmlns:a16="http://schemas.microsoft.com/office/drawing/2014/main" id="{816BC779-5C4F-8D79-4D60-1791582044D3}"/>
              </a:ext>
            </a:extLst>
          </p:cNvPr>
          <p:cNvSpPr/>
          <p:nvPr/>
        </p:nvSpPr>
        <p:spPr>
          <a:xfrm>
            <a:off x="178592" y="179418"/>
            <a:ext cx="8641879" cy="462693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board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</a:rPr>
              <a:t>테이블 구조도</a:t>
            </a:r>
            <a:endParaRPr altLang="ko-KR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DDC62B-707B-FB86-BE40-CD787EA7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9" y="980728"/>
            <a:ext cx="8751539" cy="32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6692908538224353">
            <a:extLst>
              <a:ext uri="{FF2B5EF4-FFF2-40B4-BE49-F238E27FC236}">
                <a16:creationId xmlns:a16="http://schemas.microsoft.com/office/drawing/2014/main" id="{EB25C7E5-69E7-394C-00D9-91EC3E977882}"/>
              </a:ext>
            </a:extLst>
          </p:cNvPr>
          <p:cNvSpPr/>
          <p:nvPr/>
        </p:nvSpPr>
        <p:spPr>
          <a:xfrm>
            <a:off x="97879" y="95690"/>
            <a:ext cx="8948240" cy="641300"/>
          </a:xfrm>
          <a:prstGeom prst="rect">
            <a:avLst/>
          </a:prstGeom>
          <a:noFill/>
          <a:ln w="88900" cap="flat">
            <a:solidFill>
              <a:srgbClr val="2DA2BF">
                <a:lumMod val="40000"/>
                <a:lumOff val="6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6692908538224357">
            <a:extLst>
              <a:ext uri="{FF2B5EF4-FFF2-40B4-BE49-F238E27FC236}">
                <a16:creationId xmlns:a16="http://schemas.microsoft.com/office/drawing/2014/main" id="{816BC779-5C4F-8D79-4D60-1791582044D3}"/>
              </a:ext>
            </a:extLst>
          </p:cNvPr>
          <p:cNvSpPr/>
          <p:nvPr/>
        </p:nvSpPr>
        <p:spPr>
          <a:xfrm>
            <a:off x="178592" y="179418"/>
            <a:ext cx="8641879" cy="462693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400" b="1" dirty="0" err="1">
                <a:solidFill>
                  <a:srgbClr val="000000"/>
                </a:solidFill>
                <a:latin typeface="+mn-ea"/>
                <a:ea typeface="+mn-ea"/>
              </a:rPr>
              <a:t>commentboard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</a:rPr>
              <a:t>테이블 구조도</a:t>
            </a:r>
            <a:endParaRPr altLang="ko-KR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14F908-8E93-28C4-87C5-DADECFC6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" y="980728"/>
            <a:ext cx="8952134" cy="278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6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92908538222074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6692908538222078"/>
          <p:cNvSpPr>
            <a:spLocks noGrp="1"/>
          </p:cNvSpPr>
          <p:nvPr>
            <p:ph type="ctrTitle"/>
          </p:nvPr>
        </p:nvSpPr>
        <p:spPr>
          <a:xfrm>
            <a:off x="1677218" y="1599916"/>
            <a:ext cx="5688632" cy="117949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ko-KR" altLang="ko-KR" sz="3200" b="1" dirty="0">
                <a:solidFill>
                  <a:schemeClr val="tx1">
                    <a:alpha val="100000"/>
                  </a:schemeClr>
                </a:solidFill>
                <a:ea typeface="+mj-cs"/>
              </a:rPr>
              <a:t>01. </a:t>
            </a:r>
            <a:r>
              <a:rPr lang="ko-KR" altLang="en-US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기본 게시판 및 댓글 기능</a:t>
            </a:r>
            <a:endParaRPr lang="ko-KR" altLang="ko-KR" sz="3200" b="1" dirty="0">
              <a:solidFill>
                <a:schemeClr val="tx1">
                  <a:alpha val="100000"/>
                </a:schemeClr>
              </a:solidFill>
              <a:ea typeface="+mj-cs"/>
            </a:endParaRPr>
          </a:p>
        </p:txBody>
      </p:sp>
      <p:sp>
        <p:nvSpPr>
          <p:cNvPr id="17" name="nppt_16692908538222078">
            <a:extLst>
              <a:ext uri="{FF2B5EF4-FFF2-40B4-BE49-F238E27FC236}">
                <a16:creationId xmlns:a16="http://schemas.microsoft.com/office/drawing/2014/main" id="{E11237E4-3E92-2614-5EFB-4E39958C03B6}"/>
              </a:ext>
            </a:extLst>
          </p:cNvPr>
          <p:cNvSpPr txBox="1">
            <a:spLocks/>
          </p:cNvSpPr>
          <p:nvPr/>
        </p:nvSpPr>
        <p:spPr>
          <a:xfrm>
            <a:off x="1677218" y="3459470"/>
            <a:ext cx="3758877" cy="7748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latinLnBrk="1">
              <a:spcBef>
                <a:spcPct val="0"/>
              </a:spcBef>
              <a:buNone/>
              <a:defRPr sz="45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0</a:t>
            </a:r>
            <a:r>
              <a:rPr lang="en-US" altLang="ko-KR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2</a:t>
            </a:r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. </a:t>
            </a:r>
            <a:r>
              <a:rPr lang="ko-KR" altLang="en-US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회원 관련 기능</a:t>
            </a:r>
            <a:endParaRPr lang="ko-KR" altLang="ko-KR" sz="3200" dirty="0">
              <a:solidFill>
                <a:schemeClr val="tx1">
                  <a:alpha val="100000"/>
                </a:schemeClr>
              </a:solidFill>
              <a:ea typeface="+mj-cs"/>
            </a:endParaRPr>
          </a:p>
        </p:txBody>
      </p:sp>
      <p:sp>
        <p:nvSpPr>
          <p:cNvPr id="18" name="nppt_16692908538222078">
            <a:extLst>
              <a:ext uri="{FF2B5EF4-FFF2-40B4-BE49-F238E27FC236}">
                <a16:creationId xmlns:a16="http://schemas.microsoft.com/office/drawing/2014/main" id="{0C6FCE7C-5F9D-E1A5-B77F-28F78AF9730E}"/>
              </a:ext>
            </a:extLst>
          </p:cNvPr>
          <p:cNvSpPr txBox="1">
            <a:spLocks/>
          </p:cNvSpPr>
          <p:nvPr/>
        </p:nvSpPr>
        <p:spPr>
          <a:xfrm>
            <a:off x="683568" y="447304"/>
            <a:ext cx="1251886" cy="66937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latinLnBrk="1">
              <a:spcBef>
                <a:spcPct val="0"/>
              </a:spcBef>
              <a:buNone/>
              <a:defRPr sz="45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목차</a:t>
            </a:r>
            <a:endParaRPr lang="ko-KR" altLang="ko-KR" sz="3200" dirty="0">
              <a:solidFill>
                <a:schemeClr val="tx1">
                  <a:alpha val="100000"/>
                </a:schemeClr>
              </a:solidFill>
              <a:ea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6_picture2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363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364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368"/>
            <p:cNvSpPr/>
            <p:nvPr/>
          </p:nvSpPr>
          <p:spPr>
            <a:xfrm>
              <a:off x="178592" y="203231"/>
              <a:ext cx="5689551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문제 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1-1.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새 프로젝트 환경 설정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2C7653D-84DF-ED04-655E-57821FC9A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68" y="813649"/>
            <a:ext cx="4327268" cy="59295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BD4BF7-D81B-4A3E-199C-A5BDEE3FD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836" y="813650"/>
            <a:ext cx="4319981" cy="5929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743445-0081-C65D-CEEB-8B99315A2519}"/>
              </a:ext>
            </a:extLst>
          </p:cNvPr>
          <p:cNvSpPr txBox="1"/>
          <p:nvPr/>
        </p:nvSpPr>
        <p:spPr>
          <a:xfrm>
            <a:off x="683568" y="52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B875DF-5FCF-E3D1-9FE4-52CA9FB024D2}"/>
              </a:ext>
            </a:extLst>
          </p:cNvPr>
          <p:cNvSpPr txBox="1"/>
          <p:nvPr/>
        </p:nvSpPr>
        <p:spPr>
          <a:xfrm>
            <a:off x="431340" y="1340768"/>
            <a:ext cx="3869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* </a:t>
            </a:r>
            <a:r>
              <a:rPr lang="ko-KR" altLang="en-US" sz="1100" dirty="0">
                <a:solidFill>
                  <a:srgbClr val="FF0000"/>
                </a:solidFill>
              </a:rPr>
              <a:t>화면 캡쳐를 위해 다시 실행했기 때문에 이름 중복 오류가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표시되고 있지만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위 화면대로 프로젝트 설정을 완료함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A4B28-BD70-43F1-5832-902F3463E730}"/>
              </a:ext>
            </a:extLst>
          </p:cNvPr>
          <p:cNvSpPr txBox="1"/>
          <p:nvPr/>
        </p:nvSpPr>
        <p:spPr>
          <a:xfrm>
            <a:off x="6732240" y="3645024"/>
            <a:ext cx="2004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* </a:t>
            </a:r>
            <a:r>
              <a:rPr lang="ko-KR" altLang="en-US" sz="1100" dirty="0">
                <a:solidFill>
                  <a:srgbClr val="FF0000"/>
                </a:solidFill>
              </a:rPr>
              <a:t>회원 관리 기능 구현을 위해 </a:t>
            </a:r>
            <a:r>
              <a:rPr lang="en-US" altLang="ko-KR" sz="1100" dirty="0">
                <a:solidFill>
                  <a:srgbClr val="FF0000"/>
                </a:solidFill>
              </a:rPr>
              <a:t>JPA</a:t>
            </a:r>
            <a:r>
              <a:rPr lang="ko-KR" altLang="en-US" sz="1100" dirty="0">
                <a:solidFill>
                  <a:srgbClr val="FF0000"/>
                </a:solidFill>
              </a:rPr>
              <a:t>와 </a:t>
            </a:r>
            <a:r>
              <a:rPr lang="en-US" altLang="ko-KR" sz="1100" dirty="0">
                <a:solidFill>
                  <a:srgbClr val="FF0000"/>
                </a:solidFill>
              </a:rPr>
              <a:t>MySQL</a:t>
            </a:r>
            <a:r>
              <a:rPr lang="ko-KR" altLang="en-US" sz="1100" dirty="0">
                <a:solidFill>
                  <a:srgbClr val="FF0000"/>
                </a:solidFill>
              </a:rPr>
              <a:t>도 추가함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6_picture2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363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364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368"/>
            <p:cNvSpPr/>
            <p:nvPr/>
          </p:nvSpPr>
          <p:spPr>
            <a:xfrm>
              <a:off x="178592" y="203231"/>
              <a:ext cx="5689551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문제 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1-2.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application.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properties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설정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743445-0081-C65D-CEEB-8B99315A2519}"/>
              </a:ext>
            </a:extLst>
          </p:cNvPr>
          <p:cNvSpPr txBox="1"/>
          <p:nvPr/>
        </p:nvSpPr>
        <p:spPr>
          <a:xfrm>
            <a:off x="683568" y="52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AA3BEA-DE91-21BE-8021-B12B1309A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908719"/>
            <a:ext cx="8413526" cy="41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9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077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slide4_shape2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57248403321561"/>
            <p:cNvSpPr/>
            <p:nvPr/>
          </p:nvSpPr>
          <p:spPr>
            <a:xfrm>
              <a:off x="178592" y="203231"/>
              <a:ext cx="468144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02-1. </a:t>
              </a:r>
              <a:r>
                <a:rPr lang="ko-KR" altLang="en-US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연관 </a:t>
              </a:r>
              <a:r>
                <a:rPr lang="ko-KR" altLang="en-US" sz="2400" b="1" dirty="0" err="1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매핑된</a:t>
              </a:r>
              <a:r>
                <a:rPr lang="ko-KR" altLang="en-US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 클래스 작성</a:t>
              </a:r>
              <a:endParaRPr altLang="ko-KR" sz="2400" b="1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CB99955-A77B-A5A9-FE58-3E260C09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95973"/>
            <a:ext cx="3785269" cy="24839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401EB4-8095-E703-8DEF-859E39F1A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519832"/>
            <a:ext cx="3019846" cy="30770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3DE8AE-85DC-A0E2-80E6-E02A5BD20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115" y="810341"/>
            <a:ext cx="4248471" cy="29509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2F8DEC-3E23-DD92-9845-E37DF31BA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115" y="3851453"/>
            <a:ext cx="4248471" cy="29969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5D93F6-457D-3BD5-285E-395E0D34C6C9}"/>
              </a:ext>
            </a:extLst>
          </p:cNvPr>
          <p:cNvSpPr txBox="1"/>
          <p:nvPr/>
        </p:nvSpPr>
        <p:spPr>
          <a:xfrm>
            <a:off x="1114982" y="895973"/>
            <a:ext cx="2490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* </a:t>
            </a:r>
            <a:r>
              <a:rPr lang="ko-KR" altLang="en-US" sz="1100" dirty="0">
                <a:solidFill>
                  <a:srgbClr val="FF0000"/>
                </a:solidFill>
              </a:rPr>
              <a:t>테이블 이름 중복을 방지하기 위해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tbl_hotel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en-US" altLang="ko-KR" sz="1100" dirty="0" err="1">
                <a:solidFill>
                  <a:srgbClr val="FF0000"/>
                </a:solidFill>
              </a:rPr>
              <a:t>tbl_hotel_review</a:t>
            </a:r>
            <a:r>
              <a:rPr lang="ko-KR" altLang="en-US" sz="1100" dirty="0">
                <a:solidFill>
                  <a:srgbClr val="FF0000"/>
                </a:solidFill>
              </a:rPr>
              <a:t>로 설정함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92908538221940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nppt_1669290853822194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942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943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947"/>
            <p:cNvSpPr/>
            <p:nvPr/>
          </p:nvSpPr>
          <p:spPr>
            <a:xfrm>
              <a:off x="178592" y="203231"/>
              <a:ext cx="5329512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3. Spring Data JPA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구현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59032474386945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nppt_1665903247438694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805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806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810"/>
            <p:cNvSpPr/>
            <p:nvPr/>
          </p:nvSpPr>
          <p:spPr>
            <a:xfrm>
              <a:off x="229044" y="188640"/>
              <a:ext cx="842923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01-4.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</a:rPr>
                <a:t>글 및 댓글 작성 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</a:rPr>
                <a:t>로그인한 회원만 작성 가능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DBCA2EC-7446-38DB-A616-838A96F2C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7" y="829940"/>
            <a:ext cx="4489723" cy="3093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6086F9-FCCF-1372-570A-150E18EF6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52" y="3923626"/>
            <a:ext cx="4489723" cy="27432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6F3E22-CBC1-1F54-FE91-3C28539E4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3980401"/>
            <a:ext cx="4026099" cy="2762846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D6A780C5-563E-1503-5795-5D2891D49F13}"/>
              </a:ext>
            </a:extLst>
          </p:cNvPr>
          <p:cNvSpPr/>
          <p:nvPr/>
        </p:nvSpPr>
        <p:spPr>
          <a:xfrm>
            <a:off x="4310451" y="909191"/>
            <a:ext cx="3607762" cy="144255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←</a:t>
            </a:r>
            <a:r>
              <a:rPr lang="ko-KR" altLang="en-US" sz="1400" dirty="0"/>
              <a:t>로그인을 한 상태에서 글쓰기 및 댓글쓰기 버튼을 눌러야 작성이 가능하다</a:t>
            </a:r>
            <a:r>
              <a:rPr lang="en-US" altLang="ko-KR" sz="1400" dirty="0"/>
              <a:t>.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FAFEC5-D4A7-7554-4FF4-D62B42CDE0EC}"/>
              </a:ext>
            </a:extLst>
          </p:cNvPr>
          <p:cNvSpPr/>
          <p:nvPr/>
        </p:nvSpPr>
        <p:spPr>
          <a:xfrm>
            <a:off x="5143400" y="2636912"/>
            <a:ext cx="3954091" cy="144255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↓</a:t>
            </a:r>
            <a:r>
              <a:rPr lang="ko-KR" altLang="en-US" sz="1400" dirty="0"/>
              <a:t>로그인이 안 된 상태에서 글쓰기를 누르면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뜨고</a:t>
            </a:r>
            <a:r>
              <a:rPr lang="en-US" altLang="ko-KR" sz="1400" dirty="0"/>
              <a:t>, </a:t>
            </a:r>
            <a:r>
              <a:rPr lang="ko-KR" altLang="en-US" sz="1400" dirty="0"/>
              <a:t>회원가입 또는 로그인 화면으로 이동한다</a:t>
            </a:r>
            <a:r>
              <a:rPr lang="en-US" altLang="ko-KR" sz="1400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2527A5-8086-A2CD-6FF6-5BE7AAEE01EF}"/>
              </a:ext>
            </a:extLst>
          </p:cNvPr>
          <p:cNvSpPr/>
          <p:nvPr/>
        </p:nvSpPr>
        <p:spPr>
          <a:xfrm>
            <a:off x="3491880" y="170080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59032474386925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nppt_1665903247438692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698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699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703"/>
            <p:cNvSpPr/>
            <p:nvPr/>
          </p:nvSpPr>
          <p:spPr>
            <a:xfrm>
              <a:off x="178592" y="203231"/>
              <a:ext cx="6553648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01-5.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</a:rPr>
                <a:t>글</a:t>
              </a:r>
              <a:r>
                <a:rPr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상세 보기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댓글 작성 및 목록 표시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B5A0F4E-F7DD-8744-D235-E66C1F499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24" y="1036096"/>
            <a:ext cx="6262350" cy="506020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C1D5E13-4873-E99E-5460-B4AE01B2FC96}"/>
              </a:ext>
            </a:extLst>
          </p:cNvPr>
          <p:cNvSpPr/>
          <p:nvPr/>
        </p:nvSpPr>
        <p:spPr>
          <a:xfrm>
            <a:off x="97879" y="903944"/>
            <a:ext cx="3105969" cy="122891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게시글 제목을 클릭하면 글 상세보기가 가능하고</a:t>
            </a:r>
            <a:r>
              <a:rPr lang="en-US" altLang="ko-KR" sz="1400" dirty="0"/>
              <a:t>, </a:t>
            </a:r>
            <a:r>
              <a:rPr lang="ko-KR" altLang="en-US" sz="1400" dirty="0"/>
              <a:t>댓글 추가 및 댓글 목록 확인도 가능하다</a:t>
            </a:r>
            <a:r>
              <a:rPr lang="en-US" altLang="ko-KR" sz="14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7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902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903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907"/>
            <p:cNvSpPr/>
            <p:nvPr/>
          </p:nvSpPr>
          <p:spPr>
            <a:xfrm>
              <a:off x="178593" y="203231"/>
              <a:ext cx="381000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latin typeface="+mn-ea"/>
                  <a:ea typeface="+mn-ea"/>
                </a:rPr>
                <a:t>01-6. </a:t>
              </a:r>
              <a:r>
                <a:rPr lang="ko-KR" altLang="en-US" sz="2400" b="1" dirty="0">
                  <a:latin typeface="+mn-ea"/>
                </a:rPr>
                <a:t>작성한 글 수정</a:t>
              </a:r>
              <a:endParaRPr altLang="ko-KR" sz="2400" b="1" dirty="0">
                <a:latin typeface="+mn-ea"/>
                <a:ea typeface="+mn-ea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50B562E-FAB0-F705-3648-1D339CF8E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44532"/>
            <a:ext cx="4572000" cy="31410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7C523BD-2B3C-D002-88CD-8A98919A1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5" y="3510332"/>
            <a:ext cx="4483595" cy="32329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2273FF-B843-F9A7-1CD3-791CC6417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985623"/>
            <a:ext cx="4474120" cy="275762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09B9B6E-0B97-E034-CA14-8A12D7F221E1}"/>
              </a:ext>
            </a:extLst>
          </p:cNvPr>
          <p:cNvGrpSpPr/>
          <p:nvPr/>
        </p:nvGrpSpPr>
        <p:grpSpPr>
          <a:xfrm>
            <a:off x="88405" y="844532"/>
            <a:ext cx="4483595" cy="2644070"/>
            <a:chOff x="88405" y="844532"/>
            <a:chExt cx="4843636" cy="279461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B4E577-7FB1-247C-CA8C-7568B2DE1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05" y="844532"/>
              <a:ext cx="4843636" cy="2794612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39201F7-0F3B-5FB1-15FD-9D628C75DAB3}"/>
                </a:ext>
              </a:extLst>
            </p:cNvPr>
            <p:cNvSpPr/>
            <p:nvPr/>
          </p:nvSpPr>
          <p:spPr>
            <a:xfrm>
              <a:off x="3779912" y="1988840"/>
              <a:ext cx="57606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AE9C671-A4E6-EE19-6656-3F6EA4ACC848}"/>
                </a:ext>
              </a:extLst>
            </p:cNvPr>
            <p:cNvSpPr/>
            <p:nvPr/>
          </p:nvSpPr>
          <p:spPr>
            <a:xfrm>
              <a:off x="1259632" y="2852936"/>
              <a:ext cx="43204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C39134D0-D010-66AB-E0B9-886626E8B58D}"/>
              </a:ext>
            </a:extLst>
          </p:cNvPr>
          <p:cNvSpPr/>
          <p:nvPr/>
        </p:nvSpPr>
        <p:spPr>
          <a:xfrm>
            <a:off x="178593" y="1067011"/>
            <a:ext cx="2457861" cy="12978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본인이 작성한 글이 아니면 수정 및 삭제 버튼이 뜨지 않도록 세션을 부여하였다</a:t>
            </a:r>
            <a:r>
              <a:rPr lang="en-US" altLang="ko-KR" sz="1400" dirty="0"/>
              <a:t>.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D354D7C-FB2D-3FE5-3153-38CE1DF888A4}"/>
              </a:ext>
            </a:extLst>
          </p:cNvPr>
          <p:cNvSpPr/>
          <p:nvPr/>
        </p:nvSpPr>
        <p:spPr>
          <a:xfrm>
            <a:off x="6031160" y="2300202"/>
            <a:ext cx="2953247" cy="12978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수정버튼을 누르면 확인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뜨고</a:t>
            </a:r>
            <a:r>
              <a:rPr lang="en-US" altLang="ko-KR" sz="1400" dirty="0"/>
              <a:t>, </a:t>
            </a:r>
            <a:r>
              <a:rPr lang="ko-KR" altLang="en-US" sz="1400" dirty="0"/>
              <a:t>확인 버튼을 누르면 수정 화면으로 갈 수 있다</a:t>
            </a:r>
            <a:r>
              <a:rPr lang="en-US" altLang="ko-KR" sz="1400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DAF798-862F-9E2F-43C3-25432250049B}"/>
              </a:ext>
            </a:extLst>
          </p:cNvPr>
          <p:cNvSpPr/>
          <p:nvPr/>
        </p:nvSpPr>
        <p:spPr>
          <a:xfrm>
            <a:off x="5105244" y="3769757"/>
            <a:ext cx="258117" cy="215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3F904A0-6097-DAAA-4367-F56F1510D863}"/>
              </a:ext>
            </a:extLst>
          </p:cNvPr>
          <p:cNvSpPr/>
          <p:nvPr/>
        </p:nvSpPr>
        <p:spPr>
          <a:xfrm>
            <a:off x="1603758" y="4669519"/>
            <a:ext cx="2808312" cy="115193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글쓴이는 수정이 불가능하도록 읽기 전용으로 설정했고</a:t>
            </a:r>
            <a:r>
              <a:rPr lang="en-US" altLang="ko-KR" sz="1400" dirty="0"/>
              <a:t>, </a:t>
            </a:r>
            <a:r>
              <a:rPr lang="ko-KR" altLang="en-US" sz="1400" dirty="0"/>
              <a:t>수정 유무에 따라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구현된다</a:t>
            </a:r>
            <a:r>
              <a:rPr lang="en-US" altLang="ko-KR" sz="1400" dirty="0"/>
              <a:t>.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C98216A-8E1B-B628-2303-E0F02EB57E72}"/>
              </a:ext>
            </a:extLst>
          </p:cNvPr>
          <p:cNvCxnSpPr/>
          <p:nvPr/>
        </p:nvCxnSpPr>
        <p:spPr>
          <a:xfrm>
            <a:off x="6507546" y="6021288"/>
            <a:ext cx="13768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FF76DEB-3E43-F6C7-FF94-E5561C76731F}"/>
              </a:ext>
            </a:extLst>
          </p:cNvPr>
          <p:cNvSpPr/>
          <p:nvPr/>
        </p:nvSpPr>
        <p:spPr>
          <a:xfrm>
            <a:off x="6087353" y="4218685"/>
            <a:ext cx="2808312" cy="115193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수정 완료되면 업데이트 된 내용의 글 상세 보기 화면으로 이동한다</a:t>
            </a:r>
            <a:r>
              <a:rPr lang="en-US" altLang="ko-KR" sz="1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364</Words>
  <Application>Microsoft Office PowerPoint</Application>
  <PresentationFormat>화면 슬라이드 쇼(4:3)</PresentationFormat>
  <Paragraphs>42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나눔고딕 ExtraBold</vt:lpstr>
      <vt:lpstr>맑은 고딕</vt:lpstr>
      <vt:lpstr>Arial</vt:lpstr>
      <vt:lpstr/>
      <vt:lpstr>스프링 부트  애플리케이션 구현</vt:lpstr>
      <vt:lpstr>01. 기본 게시판 및 댓글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모델링 발표</dc:title>
  <dc:creator>네이버 한글캠페인</dc:creator>
  <cp:lastModifiedBy>admin</cp:lastModifiedBy>
  <cp:revision>14</cp:revision>
  <dcterms:modified xsi:type="dcterms:W3CDTF">2022-12-10T01:58:22Z</dcterms:modified>
</cp:coreProperties>
</file>