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5" r:id="rId3"/>
    <p:sldId id="267" r:id="rId4"/>
    <p:sldId id="270" r:id="rId5"/>
    <p:sldId id="273" r:id="rId6"/>
    <p:sldId id="271" r:id="rId7"/>
    <p:sldId id="276" r:id="rId8"/>
    <p:sldId id="282" r:id="rId9"/>
    <p:sldId id="283" r:id="rId10"/>
    <p:sldId id="277" r:id="rId11"/>
    <p:sldId id="284" r:id="rId12"/>
    <p:sldId id="286" r:id="rId13"/>
    <p:sldId id="285" r:id="rId14"/>
    <p:sldId id="279"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96" d="100"/>
          <a:sy n="96" d="100"/>
        </p:scale>
        <p:origin x="86" y="10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5/18/2024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5/18/2024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5/18/2024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5/18/2024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5/18/2024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b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ournals.plos.org/plosone/article?id=10.1371/journal.pone.0077154" TargetMode="External"/><Relationship Id="rId2" Type="http://schemas.openxmlformats.org/officeDocument/2006/relationships/hyperlink" Target="https://www.ncbi.nlm.nih.gov/pmc/articles/PMC6467380/#pone.0214712.e007" TargetMode="External"/><Relationship Id="rId1" Type="http://schemas.openxmlformats.org/officeDocument/2006/relationships/slideLayout" Target="../slideLayouts/slideLayout2.xml"/><Relationship Id="rId5" Type="http://schemas.openxmlformats.org/officeDocument/2006/relationships/hyperlink" Target="https://www.bing.com/ck/a?!&amp;&amp;p=98322381164c6430JmltdHM9MTcxNTk5MDQwMCZpZ3VpZD0xMjM2NzQwYy05NTM0LTY5ODYtMDcxNC02NTBlOTQ5OTY4ZmYmaW5zaWQ9NTI1MA&amp;ptn=3&amp;ver=2&amp;hsh=3&amp;fclid=1236740c-9534-6986-0714-650e949968ff&amp;psq=fractal+based+feature+extraction+techniques&amp;u=a1aHR0cHM6Ly93d3cuc2NpZW5jZWRpcmVjdC5jb20vc2NpZW5jZS9hcnRpY2xlL3BpaS9TMDAzMTMyMDMwMTAwMDk1NA&amp;ntb=1" TargetMode="External"/><Relationship Id="rId4" Type="http://schemas.openxmlformats.org/officeDocument/2006/relationships/hyperlink" Target="https://journals.plos.org/plosone/article?id=10.1371/journal.pone.028521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487373"/>
          </a:xfrm>
        </p:spPr>
        <p:txBody>
          <a:bodyPr/>
          <a:lstStyle/>
          <a:p>
            <a:r>
              <a:rPr lang="en-IN" dirty="0">
                <a:latin typeface="Times New Roman" panose="02020603050405020304" pitchFamily="18" charset="0"/>
                <a:cs typeface="Times New Roman" panose="02020603050405020304" pitchFamily="18" charset="0"/>
              </a:rPr>
              <a:t>EHG SIGNAL ANALYSIS</a:t>
            </a:r>
            <a:endParaRPr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176120" y="4953000"/>
            <a:ext cx="3949080" cy="685800"/>
          </a:xfrm>
        </p:spPr>
        <p:txBody>
          <a:bodyPr>
            <a:normAutofit/>
          </a:bodyPr>
          <a:lstStyle/>
          <a:p>
            <a:r>
              <a:rPr lang="en-IN" dirty="0">
                <a:latin typeface="Times New Roman" panose="02020603050405020304" pitchFamily="18" charset="0"/>
                <a:cs typeface="Times New Roman" panose="02020603050405020304" pitchFamily="18" charset="0"/>
              </a:rPr>
              <a:t>Ch.Sahithi-EC21B1082</a:t>
            </a:r>
          </a:p>
          <a:p>
            <a:r>
              <a:rPr lang="en-IN" dirty="0">
                <a:latin typeface="Times New Roman" panose="02020603050405020304" pitchFamily="18" charset="0"/>
                <a:cs typeface="Times New Roman" panose="02020603050405020304" pitchFamily="18" charset="0"/>
              </a:rPr>
              <a:t>M. Haritha Reddy-EC21B1091</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A91A-2AE8-7C62-4C75-285E79DD355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entropy</a:t>
            </a:r>
          </a:p>
        </p:txBody>
      </p:sp>
      <p:sp>
        <p:nvSpPr>
          <p:cNvPr id="3" name="Content Placeholder 2">
            <a:extLst>
              <a:ext uri="{FF2B5EF4-FFF2-40B4-BE49-F238E27FC236}">
                <a16:creationId xmlns:a16="http://schemas.microsoft.com/office/drawing/2014/main" id="{5F2963F5-CE2F-9F2B-FF0D-355C233E40F1}"/>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Sample entropy is a metric used to quantify the complexity or regularity of a data series. It measures the likelihood that patterns in a time series that are similar will remain similar in the subsequent data points.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works by comparing patterns of length m within the time series to each other. These patterns are compared with a tolerance or similarity threshold r. Patterns are considered similar if their absolute difference is less than 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each pattern of length m, sample entropy counts the number of similar patterns in the time series, then calculates the logarithm of the conditional probability that a pattern of length m+1 is similar, given that a pattern of length 𝑚 is similar. This is then averaged over all patterns.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Lower values indicates signal is regular and predictable where as higher value indicates complexity and randomness.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81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18DD-3160-D7A6-534F-15D3B6273B88}"/>
              </a:ext>
            </a:extLst>
          </p:cNvPr>
          <p:cNvSpPr>
            <a:spLocks noGrp="1"/>
          </p:cNvSpPr>
          <p:nvPr>
            <p:ph type="title"/>
          </p:nvPr>
        </p:nvSpPr>
        <p:spPr>
          <a:xfrm>
            <a:off x="1524000" y="457200"/>
            <a:ext cx="3995936" cy="811560"/>
          </a:xfrm>
        </p:spPr>
        <p:txBody>
          <a:bodyPr/>
          <a:lstStyle/>
          <a:p>
            <a:r>
              <a:rPr lang="en-IN" dirty="0">
                <a:latin typeface="Times New Roman" panose="02020603050405020304" pitchFamily="18" charset="0"/>
                <a:cs typeface="Times New Roman" panose="02020603050405020304" pitchFamily="18" charset="0"/>
              </a:rPr>
              <a:t>Observations:</a:t>
            </a:r>
          </a:p>
        </p:txBody>
      </p:sp>
      <p:pic>
        <p:nvPicPr>
          <p:cNvPr id="5" name="Content Placeholder 4">
            <a:extLst>
              <a:ext uri="{FF2B5EF4-FFF2-40B4-BE49-F238E27FC236}">
                <a16:creationId xmlns:a16="http://schemas.microsoft.com/office/drawing/2014/main" id="{4AC5DE7A-6E1F-3DBD-694E-727CC3ABE596}"/>
              </a:ext>
            </a:extLst>
          </p:cNvPr>
          <p:cNvPicPr>
            <a:picLocks noGrp="1" noChangeAspect="1"/>
          </p:cNvPicPr>
          <p:nvPr>
            <p:ph idx="1"/>
          </p:nvPr>
        </p:nvPicPr>
        <p:blipFill>
          <a:blip r:embed="rId2"/>
          <a:stretch>
            <a:fillRect/>
          </a:stretch>
        </p:blipFill>
        <p:spPr>
          <a:xfrm>
            <a:off x="6600056" y="1507741"/>
            <a:ext cx="5011433" cy="3217404"/>
          </a:xfrm>
        </p:spPr>
      </p:pic>
      <p:sp>
        <p:nvSpPr>
          <p:cNvPr id="7" name="TextBox 6">
            <a:extLst>
              <a:ext uri="{FF2B5EF4-FFF2-40B4-BE49-F238E27FC236}">
                <a16:creationId xmlns:a16="http://schemas.microsoft.com/office/drawing/2014/main" id="{1E8445FD-9DCF-F2DB-F2D1-6A21568DAB29}"/>
              </a:ext>
            </a:extLst>
          </p:cNvPr>
          <p:cNvSpPr txBox="1"/>
          <p:nvPr/>
        </p:nvSpPr>
        <p:spPr>
          <a:xfrm>
            <a:off x="1127448" y="2132856"/>
            <a:ext cx="4896544"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sample entropy indicates higher complexity and randomness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By </a:t>
            </a:r>
            <a:r>
              <a:rPr lang="en-IN" dirty="0" err="1">
                <a:latin typeface="Times New Roman" panose="02020603050405020304" pitchFamily="18" charset="0"/>
                <a:cs typeface="Times New Roman" panose="02020603050405020304" pitchFamily="18" charset="0"/>
              </a:rPr>
              <a:t>comparision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pre term&gt;term&gt;normal</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Pre term has higher complexity </a:t>
            </a:r>
          </a:p>
        </p:txBody>
      </p:sp>
    </p:spTree>
    <p:extLst>
      <p:ext uri="{BB962C8B-B14F-4D97-AF65-F5344CB8AC3E}">
        <p14:creationId xmlns:p14="http://schemas.microsoft.com/office/powerpoint/2010/main" val="169553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A91A-2AE8-7C62-4C75-285E79DD3554}"/>
              </a:ext>
            </a:extLst>
          </p:cNvPr>
          <p:cNvSpPr>
            <a:spLocks noGrp="1"/>
          </p:cNvSpPr>
          <p:nvPr>
            <p:ph type="title"/>
          </p:nvPr>
        </p:nvSpPr>
        <p:spPr>
          <a:xfrm>
            <a:off x="1524000" y="457200"/>
            <a:ext cx="9144000" cy="955576"/>
          </a:xfrm>
        </p:spPr>
        <p:txBody>
          <a:bodyPr/>
          <a:lstStyle/>
          <a:p>
            <a:r>
              <a:rPr lang="en-US" dirty="0">
                <a:latin typeface="Times New Roman" panose="02020603050405020304" pitchFamily="18" charset="0"/>
                <a:cs typeface="Times New Roman" panose="02020603050405020304" pitchFamily="18" charset="0"/>
              </a:rPr>
              <a:t>Fractal dimensions</a:t>
            </a:r>
          </a:p>
        </p:txBody>
      </p:sp>
      <p:sp>
        <p:nvSpPr>
          <p:cNvPr id="3" name="Content Placeholder 2">
            <a:extLst>
              <a:ext uri="{FF2B5EF4-FFF2-40B4-BE49-F238E27FC236}">
                <a16:creationId xmlns:a16="http://schemas.microsoft.com/office/drawing/2014/main" id="{5F2963F5-CE2F-9F2B-FF0D-355C233E40F1}"/>
              </a:ext>
            </a:extLst>
          </p:cNvPr>
          <p:cNvSpPr>
            <a:spLocks noGrp="1"/>
          </p:cNvSpPr>
          <p:nvPr>
            <p:ph idx="1"/>
          </p:nvPr>
        </p:nvSpPr>
        <p:spPr>
          <a:xfrm>
            <a:off x="1415480" y="1700808"/>
            <a:ext cx="9144000" cy="4267200"/>
          </a:xfrm>
        </p:spPr>
        <p:txBody>
          <a:bodyPr>
            <a:normAutofit fontScale="92500" lnSpcReduction="10000"/>
          </a:bodyPr>
          <a:lstStyle/>
          <a:p>
            <a:pPr>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Fractal dimension is a metric used to quantify the complexity of fractal objects. It measures how the detail in a fractal pattern changes with the scale at which it is measured.</a:t>
            </a:r>
          </a:p>
          <a:p>
            <a:pPr>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It works by analyzing how the number of self-similar pieces in the fractal changes with the scale. For a given fractal, the fractal dimension can be calculated using methods like box-counting, where the fractal is covered with a grid of boxes of size </a:t>
            </a:r>
            <a:r>
              <a:rPr lang="el-GR" b="0" i="0" dirty="0">
                <a:solidFill>
                  <a:schemeClr val="tx1"/>
                </a:solidFill>
                <a:effectLst/>
                <a:latin typeface="Times New Roman" panose="02020603050405020304" pitchFamily="18" charset="0"/>
                <a:cs typeface="Times New Roman" panose="02020603050405020304" pitchFamily="18" charset="0"/>
              </a:rPr>
              <a:t>ε, </a:t>
            </a:r>
            <a:r>
              <a:rPr lang="en-US" b="0" i="0" dirty="0">
                <a:solidFill>
                  <a:schemeClr val="tx1"/>
                </a:solidFill>
                <a:effectLst/>
                <a:latin typeface="Times New Roman" panose="02020603050405020304" pitchFamily="18" charset="0"/>
                <a:cs typeface="Times New Roman" panose="02020603050405020304" pitchFamily="18" charset="0"/>
              </a:rPr>
              <a:t>and the number of boxes N(</a:t>
            </a:r>
            <a:r>
              <a:rPr lang="el-GR" b="0" i="0" dirty="0">
                <a:solidFill>
                  <a:schemeClr val="tx1"/>
                </a:solidFill>
                <a:effectLst/>
                <a:latin typeface="Times New Roman" panose="02020603050405020304" pitchFamily="18" charset="0"/>
                <a:cs typeface="Times New Roman" panose="02020603050405020304" pitchFamily="18" charset="0"/>
              </a:rPr>
              <a:t>ε) </a:t>
            </a:r>
            <a:r>
              <a:rPr lang="en-US" b="0" i="0" dirty="0">
                <a:solidFill>
                  <a:schemeClr val="tx1"/>
                </a:solidFill>
                <a:effectLst/>
                <a:latin typeface="Times New Roman" panose="02020603050405020304" pitchFamily="18" charset="0"/>
                <a:cs typeface="Times New Roman" panose="02020603050405020304" pitchFamily="18" charset="0"/>
              </a:rPr>
              <a:t>that contain part of the fractal is counted. This process is repeated for different box sizes.</a:t>
            </a:r>
          </a:p>
          <a:p>
            <a:pPr>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For each box size </a:t>
            </a:r>
            <a:r>
              <a:rPr lang="el-GR" b="0" i="0" dirty="0">
                <a:solidFill>
                  <a:schemeClr val="tx1"/>
                </a:solidFill>
                <a:effectLst/>
                <a:latin typeface="Times New Roman" panose="02020603050405020304" pitchFamily="18" charset="0"/>
                <a:cs typeface="Times New Roman" panose="02020603050405020304" pitchFamily="18" charset="0"/>
              </a:rPr>
              <a:t>ε, </a:t>
            </a:r>
            <a:r>
              <a:rPr lang="en-US" b="0" i="0" dirty="0">
                <a:solidFill>
                  <a:schemeClr val="tx1"/>
                </a:solidFill>
                <a:effectLst/>
                <a:latin typeface="Times New Roman" panose="02020603050405020304" pitchFamily="18" charset="0"/>
                <a:cs typeface="Times New Roman" panose="02020603050405020304" pitchFamily="18" charset="0"/>
              </a:rPr>
              <a:t>the number of boxes N(</a:t>
            </a:r>
            <a:r>
              <a:rPr lang="el-GR" b="0" i="0" dirty="0">
                <a:solidFill>
                  <a:schemeClr val="tx1"/>
                </a:solidFill>
                <a:effectLst/>
                <a:latin typeface="Times New Roman" panose="02020603050405020304" pitchFamily="18" charset="0"/>
                <a:cs typeface="Times New Roman" panose="02020603050405020304" pitchFamily="18" charset="0"/>
              </a:rPr>
              <a:t>ε) </a:t>
            </a:r>
            <a:r>
              <a:rPr lang="en-US" b="0" i="0" dirty="0">
                <a:solidFill>
                  <a:schemeClr val="tx1"/>
                </a:solidFill>
                <a:effectLst/>
                <a:latin typeface="Times New Roman" panose="02020603050405020304" pitchFamily="18" charset="0"/>
                <a:cs typeface="Times New Roman" panose="02020603050405020304" pitchFamily="18" charset="0"/>
              </a:rPr>
              <a:t>that cover the fractal is determined, then the logarithm of N(</a:t>
            </a:r>
            <a:r>
              <a:rPr lang="el-GR" b="0" i="0" dirty="0">
                <a:solidFill>
                  <a:schemeClr val="tx1"/>
                </a:solidFill>
                <a:effectLst/>
                <a:latin typeface="Times New Roman" panose="02020603050405020304" pitchFamily="18" charset="0"/>
                <a:cs typeface="Times New Roman" panose="02020603050405020304" pitchFamily="18" charset="0"/>
              </a:rPr>
              <a:t>ε) </a:t>
            </a:r>
            <a:r>
              <a:rPr lang="en-US" b="0" i="0" dirty="0">
                <a:solidFill>
                  <a:schemeClr val="tx1"/>
                </a:solidFill>
                <a:effectLst/>
                <a:latin typeface="Times New Roman" panose="02020603050405020304" pitchFamily="18" charset="0"/>
                <a:cs typeface="Times New Roman" panose="02020603050405020304" pitchFamily="18" charset="0"/>
              </a:rPr>
              <a:t>is plotted against the logarithm of 1/</a:t>
            </a:r>
            <a:r>
              <a:rPr lang="el-GR" b="0" i="0" dirty="0">
                <a:solidFill>
                  <a:schemeClr val="tx1"/>
                </a:solidFill>
                <a:effectLst/>
                <a:latin typeface="Times New Roman" panose="02020603050405020304" pitchFamily="18" charset="0"/>
                <a:cs typeface="Times New Roman" panose="02020603050405020304" pitchFamily="18" charset="0"/>
              </a:rPr>
              <a:t>ε. </a:t>
            </a:r>
            <a:r>
              <a:rPr lang="en-US" b="0" i="0" dirty="0">
                <a:solidFill>
                  <a:schemeClr val="tx1"/>
                </a:solidFill>
                <a:effectLst/>
                <a:latin typeface="Times New Roman" panose="02020603050405020304" pitchFamily="18" charset="0"/>
                <a:cs typeface="Times New Roman" panose="02020603050405020304" pitchFamily="18" charset="0"/>
              </a:rPr>
              <a:t>The slope of the resulting line gives an estimate of the fractal dimension, D. This is often expressed as:</a:t>
            </a:r>
          </a:p>
          <a:p>
            <a:pPr marL="1005840" lvl="3" indent="0">
              <a:buNone/>
            </a:pPr>
            <a:r>
              <a:rPr lang="en-US" i="1" dirty="0">
                <a:solidFill>
                  <a:schemeClr val="tx1"/>
                </a:solidFill>
                <a:effectLst/>
                <a:latin typeface="Times New Roman" panose="02020603050405020304" pitchFamily="18" charset="0"/>
                <a:cs typeface="Times New Roman" panose="02020603050405020304" pitchFamily="18" charset="0"/>
              </a:rPr>
              <a:t>D</a:t>
            </a:r>
            <a:r>
              <a:rPr lang="en-US" dirty="0">
                <a:solidFill>
                  <a:schemeClr val="tx1"/>
                </a:solidFill>
                <a:effectLst/>
                <a:latin typeface="Times New Roman" panose="02020603050405020304" pitchFamily="18" charset="0"/>
                <a:cs typeface="Times New Roman" panose="02020603050405020304" pitchFamily="18" charset="0"/>
              </a:rPr>
              <a:t>=</a:t>
            </a:r>
            <a:r>
              <a:rPr lang="en-US" dirty="0" err="1">
                <a:solidFill>
                  <a:schemeClr val="tx1"/>
                </a:solidFill>
                <a:effectLst/>
                <a:latin typeface="Times New Roman" panose="02020603050405020304" pitchFamily="18" charset="0"/>
                <a:cs typeface="Times New Roman" panose="02020603050405020304" pitchFamily="18" charset="0"/>
              </a:rPr>
              <a:t>lim</a:t>
            </a:r>
            <a:r>
              <a:rPr lang="el-GR" i="1" dirty="0">
                <a:solidFill>
                  <a:schemeClr val="tx1"/>
                </a:solidFill>
                <a:effectLst/>
                <a:latin typeface="Times New Roman" panose="02020603050405020304" pitchFamily="18" charset="0"/>
                <a:cs typeface="Times New Roman" panose="02020603050405020304" pitchFamily="18" charset="0"/>
              </a:rPr>
              <a:t>ϵ</a:t>
            </a:r>
            <a:r>
              <a:rPr lang="el-GR" dirty="0">
                <a:solidFill>
                  <a:schemeClr val="tx1"/>
                </a:solidFill>
                <a:effectLst/>
                <a:latin typeface="Times New Roman" panose="02020603050405020304" pitchFamily="18" charset="0"/>
                <a:cs typeface="Times New Roman" panose="02020603050405020304" pitchFamily="18" charset="0"/>
              </a:rPr>
              <a:t>→0</a:t>
            </a:r>
            <a:r>
              <a:rPr lang="en-US" dirty="0">
                <a:solidFill>
                  <a:schemeClr val="tx1"/>
                </a:solidFill>
                <a:effectLst/>
                <a:latin typeface="Times New Roman" panose="02020603050405020304" pitchFamily="18" charset="0"/>
                <a:cs typeface="Times New Roman" panose="02020603050405020304" pitchFamily="18" charset="0"/>
              </a:rPr>
              <a:t> </a:t>
            </a:r>
            <a:r>
              <a:rPr lang="el-GR" dirty="0">
                <a:solidFill>
                  <a:schemeClr val="tx1"/>
                </a:solidFill>
                <a:effectLst/>
                <a:latin typeface="Times New Roman" panose="02020603050405020304" pitchFamily="18" charset="0"/>
                <a:cs typeface="Times New Roman" panose="02020603050405020304" pitchFamily="18" charset="0"/>
              </a:rPr>
              <a:t>​</a:t>
            </a:r>
            <a:r>
              <a:rPr lang="en-US" b="0" i="0" dirty="0">
                <a:solidFill>
                  <a:schemeClr val="tx1"/>
                </a:solidFill>
                <a:effectLst/>
                <a:latin typeface="Times New Roman" panose="02020603050405020304" pitchFamily="18" charset="0"/>
                <a:cs typeface="Times New Roman" panose="02020603050405020304" pitchFamily="18" charset="0"/>
              </a:rPr>
              <a:t>log(1/</a:t>
            </a:r>
            <a:r>
              <a:rPr lang="el-GR" b="0" i="1" dirty="0">
                <a:solidFill>
                  <a:schemeClr val="tx1"/>
                </a:solidFill>
                <a:effectLst/>
                <a:latin typeface="Times New Roman" panose="02020603050405020304" pitchFamily="18" charset="0"/>
                <a:cs typeface="Times New Roman" panose="02020603050405020304" pitchFamily="18" charset="0"/>
              </a:rPr>
              <a:t>ϵ</a:t>
            </a:r>
            <a:r>
              <a:rPr lang="el-GR" b="0" i="0" dirty="0">
                <a:solidFill>
                  <a:schemeClr val="tx1"/>
                </a:solidFill>
                <a:effectLst/>
                <a:latin typeface="Times New Roman" panose="02020603050405020304" pitchFamily="18" charset="0"/>
                <a:cs typeface="Times New Roman" panose="02020603050405020304" pitchFamily="18" charset="0"/>
              </a:rPr>
              <a:t>)</a:t>
            </a:r>
            <a:r>
              <a:rPr lang="en-US" b="0" i="0" dirty="0">
                <a:solidFill>
                  <a:schemeClr val="tx1"/>
                </a:solidFill>
                <a:effectLst/>
                <a:latin typeface="Times New Roman" panose="02020603050405020304" pitchFamily="18" charset="0"/>
                <a:cs typeface="Times New Roman" panose="02020603050405020304" pitchFamily="18" charset="0"/>
              </a:rPr>
              <a:t>log(</a:t>
            </a:r>
            <a:r>
              <a:rPr lang="en-US" b="0" i="1" dirty="0">
                <a:solidFill>
                  <a:schemeClr val="tx1"/>
                </a:solidFill>
                <a:effectLst/>
                <a:latin typeface="Times New Roman" panose="02020603050405020304" pitchFamily="18" charset="0"/>
                <a:cs typeface="Times New Roman" panose="02020603050405020304" pitchFamily="18" charset="0"/>
              </a:rPr>
              <a:t>N</a:t>
            </a:r>
            <a:r>
              <a:rPr lang="en-US" b="0" i="0" dirty="0">
                <a:solidFill>
                  <a:schemeClr val="tx1"/>
                </a:solidFill>
                <a:effectLst/>
                <a:latin typeface="Times New Roman" panose="02020603050405020304" pitchFamily="18" charset="0"/>
                <a:cs typeface="Times New Roman" panose="02020603050405020304" pitchFamily="18" charset="0"/>
              </a:rPr>
              <a:t>(</a:t>
            </a:r>
            <a:r>
              <a:rPr lang="el-GR" b="0" i="1" dirty="0">
                <a:solidFill>
                  <a:schemeClr val="tx1"/>
                </a:solidFill>
                <a:effectLst/>
                <a:latin typeface="Times New Roman" panose="02020603050405020304" pitchFamily="18" charset="0"/>
                <a:cs typeface="Times New Roman" panose="02020603050405020304" pitchFamily="18" charset="0"/>
              </a:rPr>
              <a:t>ϵ</a:t>
            </a:r>
            <a:r>
              <a:rPr lang="el-GR" b="0" i="0" dirty="0">
                <a:solidFill>
                  <a:schemeClr val="tx1"/>
                </a:solidFill>
                <a:effectLst/>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Lower values of fractal dimension indicate simpler, more regular structures, while higher values indicate more complex, intricate patterns. Fractal dimension is not necessarily an integer, reflecting the complex, often self-similar nature of fractal geometries.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07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EA43-95F7-E178-6C02-656DF98A4343}"/>
              </a:ext>
            </a:extLst>
          </p:cNvPr>
          <p:cNvSpPr>
            <a:spLocks noGrp="1"/>
          </p:cNvSpPr>
          <p:nvPr>
            <p:ph type="title"/>
          </p:nvPr>
        </p:nvSpPr>
        <p:spPr>
          <a:xfrm>
            <a:off x="695400" y="332656"/>
            <a:ext cx="9144000" cy="811560"/>
          </a:xfrm>
        </p:spPr>
        <p:txBody>
          <a:bodyPr/>
          <a:lstStyle/>
          <a:p>
            <a:r>
              <a:rPr lang="en-IN" dirty="0">
                <a:latin typeface="Times New Roman" panose="02020603050405020304" pitchFamily="18" charset="0"/>
                <a:cs typeface="Times New Roman" panose="02020603050405020304" pitchFamily="18" charset="0"/>
              </a:rPr>
              <a:t>Observation:</a:t>
            </a:r>
          </a:p>
        </p:txBody>
      </p:sp>
      <p:sp>
        <p:nvSpPr>
          <p:cNvPr id="3" name="Content Placeholder 2">
            <a:extLst>
              <a:ext uri="{FF2B5EF4-FFF2-40B4-BE49-F238E27FC236}">
                <a16:creationId xmlns:a16="http://schemas.microsoft.com/office/drawing/2014/main" id="{9C42C8DC-192C-078B-6FB0-6C0395CEC1E6}"/>
              </a:ext>
            </a:extLst>
          </p:cNvPr>
          <p:cNvSpPr>
            <a:spLocks noGrp="1"/>
          </p:cNvSpPr>
          <p:nvPr>
            <p:ph idx="1"/>
          </p:nvPr>
        </p:nvSpPr>
        <p:spPr>
          <a:xfrm>
            <a:off x="695400" y="1496144"/>
            <a:ext cx="6409151" cy="5029200"/>
          </a:xfrm>
        </p:spPr>
        <p:txBody>
          <a:bodyPr>
            <a:normAutofit/>
          </a:bodyPr>
          <a:lstStyle/>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High </a:t>
            </a:r>
            <a:r>
              <a:rPr lang="en-US" dirty="0">
                <a:solidFill>
                  <a:schemeClr val="tx1"/>
                </a:solidFill>
                <a:latin typeface="Times New Roman" panose="02020603050405020304" pitchFamily="18" charset="0"/>
                <a:cs typeface="Times New Roman" panose="02020603050405020304" pitchFamily="18" charset="0"/>
              </a:rPr>
              <a:t>fractal dimension</a:t>
            </a:r>
            <a:r>
              <a:rPr lang="en-IN" dirty="0">
                <a:solidFill>
                  <a:schemeClr val="tx1"/>
                </a:solidFill>
                <a:latin typeface="Times New Roman" panose="02020603050405020304" pitchFamily="18" charset="0"/>
                <a:cs typeface="Times New Roman" panose="02020603050405020304" pitchFamily="18" charset="0"/>
              </a:rPr>
              <a:t> indicates higher complexity and randomness</a:t>
            </a:r>
            <a:endParaRPr lang="en-US" dirty="0">
              <a:solidFill>
                <a:schemeClr val="tx1"/>
              </a:solidFill>
              <a:latin typeface="Times New Roman" panose="02020603050405020304" pitchFamily="18" charset="0"/>
              <a:cs typeface="Times New Roman" panose="02020603050405020304" pitchFamily="18" charset="0"/>
            </a:endParaRPr>
          </a:p>
          <a:p>
            <a:r>
              <a:rPr lang="en-US" b="1" i="0" dirty="0">
                <a:solidFill>
                  <a:schemeClr val="tx1"/>
                </a:solidFill>
                <a:effectLst/>
                <a:latin typeface="Times New Roman" panose="02020603050405020304" pitchFamily="18" charset="0"/>
                <a:cs typeface="Times New Roman" panose="02020603050405020304" pitchFamily="18" charset="0"/>
              </a:rPr>
              <a:t>Normal Class</a:t>
            </a:r>
            <a:r>
              <a:rPr lang="en-US" b="0" i="0" dirty="0">
                <a:solidFill>
                  <a:schemeClr val="tx1"/>
                </a:solidFill>
                <a:effectLst/>
                <a:latin typeface="Times New Roman" panose="02020603050405020304" pitchFamily="18" charset="0"/>
                <a:cs typeface="Times New Roman" panose="02020603050405020304" pitchFamily="18" charset="0"/>
              </a:rPr>
              <a:t>: Fractal dimension values for the normal class appear to be centered around -0.3 with a relatively tight interquartile range (IQR), suggesting less variability.</a:t>
            </a:r>
          </a:p>
          <a:p>
            <a:r>
              <a:rPr lang="en-US" b="1" i="0" dirty="0">
                <a:solidFill>
                  <a:schemeClr val="tx1"/>
                </a:solidFill>
                <a:effectLst/>
                <a:latin typeface="Times New Roman" panose="02020603050405020304" pitchFamily="18" charset="0"/>
                <a:cs typeface="Times New Roman" panose="02020603050405020304" pitchFamily="18" charset="0"/>
              </a:rPr>
              <a:t>Preterm Class</a:t>
            </a:r>
            <a:r>
              <a:rPr lang="en-US" b="0" i="0" dirty="0">
                <a:solidFill>
                  <a:schemeClr val="tx1"/>
                </a:solidFill>
                <a:effectLst/>
                <a:latin typeface="Times New Roman" panose="02020603050405020304" pitchFamily="18" charset="0"/>
                <a:cs typeface="Times New Roman" panose="02020603050405020304" pitchFamily="18" charset="0"/>
              </a:rPr>
              <a:t>: The preterm class shows a higher median fractal dimension around -0.25, with a much wider IQR indicating greater variability.</a:t>
            </a:r>
          </a:p>
          <a:p>
            <a:r>
              <a:rPr lang="en-US" b="1" i="0" dirty="0">
                <a:solidFill>
                  <a:schemeClr val="tx1"/>
                </a:solidFill>
                <a:effectLst/>
                <a:latin typeface="Times New Roman" panose="02020603050405020304" pitchFamily="18" charset="0"/>
                <a:cs typeface="Times New Roman" panose="02020603050405020304" pitchFamily="18" charset="0"/>
              </a:rPr>
              <a:t>Term Class</a:t>
            </a:r>
            <a:r>
              <a:rPr lang="en-US" b="0" i="0" dirty="0">
                <a:solidFill>
                  <a:schemeClr val="tx1"/>
                </a:solidFill>
                <a:effectLst/>
                <a:latin typeface="Times New Roman" panose="02020603050405020304" pitchFamily="18" charset="0"/>
                <a:cs typeface="Times New Roman" panose="02020603050405020304" pitchFamily="18" charset="0"/>
              </a:rPr>
              <a:t>: The term class has fractal dimension values centered around -0.32, with a moderate IQR.</a:t>
            </a:r>
            <a:endParaRPr lang="en-IN"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By </a:t>
            </a:r>
            <a:r>
              <a:rPr lang="en-IN" dirty="0" err="1">
                <a:solidFill>
                  <a:schemeClr val="tx1"/>
                </a:solidFill>
                <a:latin typeface="Times New Roman" panose="02020603050405020304" pitchFamily="18" charset="0"/>
                <a:cs typeface="Times New Roman" panose="02020603050405020304" pitchFamily="18" charset="0"/>
              </a:rPr>
              <a:t>comparision</a:t>
            </a:r>
            <a:r>
              <a:rPr lang="en-IN" dirty="0">
                <a:solidFill>
                  <a:schemeClr val="tx1"/>
                </a:solidFill>
                <a:latin typeface="Times New Roman" panose="02020603050405020304" pitchFamily="18" charset="0"/>
                <a:cs typeface="Times New Roman" panose="02020603050405020304" pitchFamily="18" charset="0"/>
              </a:rPr>
              <a:t> ,</a:t>
            </a:r>
          </a:p>
          <a:p>
            <a:pPr marL="0" indent="0">
              <a:buNone/>
            </a:pPr>
            <a:r>
              <a:rPr lang="en-IN" dirty="0">
                <a:solidFill>
                  <a:schemeClr val="tx1"/>
                </a:solidFill>
                <a:latin typeface="Times New Roman" panose="02020603050405020304" pitchFamily="18" charset="0"/>
                <a:cs typeface="Times New Roman" panose="02020603050405020304" pitchFamily="18" charset="0"/>
              </a:rPr>
              <a:t>	pre term&gt;term&gt;normal</a:t>
            </a: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Pre term has higher complexity </a:t>
            </a:r>
          </a:p>
          <a:p>
            <a:pPr marL="0" indent="0">
              <a:buNone/>
            </a:pPr>
            <a:endParaRPr lang="en-IN" b="1" dirty="0"/>
          </a:p>
        </p:txBody>
      </p:sp>
      <p:pic>
        <p:nvPicPr>
          <p:cNvPr id="9" name="Picture 8">
            <a:extLst>
              <a:ext uri="{FF2B5EF4-FFF2-40B4-BE49-F238E27FC236}">
                <a16:creationId xmlns:a16="http://schemas.microsoft.com/office/drawing/2014/main" id="{E3AD73C3-C7A0-470B-80F5-A631E0D989FB}"/>
              </a:ext>
            </a:extLst>
          </p:cNvPr>
          <p:cNvPicPr>
            <a:picLocks noChangeAspect="1"/>
          </p:cNvPicPr>
          <p:nvPr/>
        </p:nvPicPr>
        <p:blipFill>
          <a:blip r:embed="rId2"/>
          <a:stretch>
            <a:fillRect/>
          </a:stretch>
        </p:blipFill>
        <p:spPr>
          <a:xfrm>
            <a:off x="7464152" y="1844824"/>
            <a:ext cx="4162295" cy="2865068"/>
          </a:xfrm>
          <a:prstGeom prst="rect">
            <a:avLst/>
          </a:prstGeom>
        </p:spPr>
      </p:pic>
    </p:spTree>
    <p:extLst>
      <p:ext uri="{BB962C8B-B14F-4D97-AF65-F5344CB8AC3E}">
        <p14:creationId xmlns:p14="http://schemas.microsoft.com/office/powerpoint/2010/main" val="280606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F2BA-3ED5-C0DB-00E4-20149D4D3F37}"/>
              </a:ext>
            </a:extLst>
          </p:cNvPr>
          <p:cNvSpPr>
            <a:spLocks noGrp="1"/>
          </p:cNvSpPr>
          <p:nvPr>
            <p:ph type="title"/>
          </p:nvPr>
        </p:nvSpPr>
        <p:spPr>
          <a:xfrm>
            <a:off x="1524000" y="457200"/>
            <a:ext cx="9144000" cy="811560"/>
          </a:xfrm>
        </p:spPr>
        <p:txBody>
          <a:bodyPr/>
          <a:lstStyle/>
          <a:p>
            <a:r>
              <a:rPr lang="en-IN" dirty="0">
                <a:latin typeface="Times New Roman" panose="02020603050405020304" pitchFamily="18" charset="0"/>
                <a:cs typeface="Times New Roman" panose="02020603050405020304" pitchFamily="18" charset="0"/>
              </a:rPr>
              <a:t>Contribution</a:t>
            </a:r>
          </a:p>
        </p:txBody>
      </p:sp>
      <p:sp>
        <p:nvSpPr>
          <p:cNvPr id="3" name="Content Placeholder 2">
            <a:extLst>
              <a:ext uri="{FF2B5EF4-FFF2-40B4-BE49-F238E27FC236}">
                <a16:creationId xmlns:a16="http://schemas.microsoft.com/office/drawing/2014/main" id="{0D9847E1-6186-4B77-B61D-633021F6DCBB}"/>
              </a:ext>
            </a:extLst>
          </p:cNvPr>
          <p:cNvSpPr>
            <a:spLocks noGrp="1"/>
          </p:cNvSpPr>
          <p:nvPr>
            <p:ph idx="1"/>
          </p:nvPr>
        </p:nvSpPr>
        <p:spPr>
          <a:xfrm>
            <a:off x="1415480" y="1556792"/>
            <a:ext cx="9144000" cy="4680520"/>
          </a:xfrm>
        </p:spPr>
        <p:txBody>
          <a:bodyPr>
            <a:normAutofit fontScale="85000" lnSpcReduction="10000"/>
          </a:bodyPr>
          <a:lstStyle/>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Ch . Sahithi-</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Performed wavelet decomposition over </a:t>
            </a:r>
            <a:r>
              <a:rPr lang="en-IN" dirty="0" err="1">
                <a:solidFill>
                  <a:schemeClr val="tx1"/>
                </a:solidFill>
                <a:latin typeface="Times New Roman" panose="02020603050405020304" pitchFamily="18" charset="0"/>
                <a:cs typeface="Times New Roman" panose="02020603050405020304" pitchFamily="18" charset="0"/>
              </a:rPr>
              <a:t>ehg</a:t>
            </a:r>
            <a:r>
              <a:rPr lang="en-IN" dirty="0">
                <a:solidFill>
                  <a:schemeClr val="tx1"/>
                </a:solidFill>
                <a:latin typeface="Times New Roman" panose="02020603050405020304" pitchFamily="18" charset="0"/>
                <a:cs typeface="Times New Roman" panose="02020603050405020304" pitchFamily="18" charset="0"/>
              </a:rPr>
              <a:t> signal using different wavelets and analysed that biorthogonal is good for this application.</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Extracted the features from the spectrogram and sample entropy which helps in detecting pre term birth.</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M . Haritha Reddy-</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Performed Singular Value Decomposition (SVD) on the EHG signal data, resulting in matrices </a:t>
            </a:r>
            <a:r>
              <a:rPr lang="en-US" b="0" i="1" dirty="0">
                <a:solidFill>
                  <a:schemeClr val="tx1"/>
                </a:solidFill>
                <a:effectLst/>
                <a:latin typeface="KaTeX_Math"/>
              </a:rPr>
              <a:t>U</a:t>
            </a:r>
            <a:r>
              <a:rPr lang="en-US" b="0" i="0" dirty="0">
                <a:solidFill>
                  <a:schemeClr val="tx1"/>
                </a:solidFill>
                <a:effectLst/>
                <a:latin typeface="Söhne"/>
              </a:rPr>
              <a:t>, </a:t>
            </a:r>
            <a:r>
              <a:rPr lang="el-GR" b="0" i="0" dirty="0">
                <a:solidFill>
                  <a:schemeClr val="tx1"/>
                </a:solidFill>
                <a:effectLst/>
                <a:latin typeface="KaTeX_Main"/>
              </a:rPr>
              <a:t>Σ</a:t>
            </a:r>
            <a:r>
              <a:rPr lang="el-GR" b="0" i="0" dirty="0">
                <a:solidFill>
                  <a:schemeClr val="tx1"/>
                </a:solidFill>
                <a:effectLst/>
                <a:latin typeface="Söhne"/>
              </a:rPr>
              <a:t>, </a:t>
            </a:r>
            <a:r>
              <a:rPr lang="en-US" b="0" i="0" dirty="0">
                <a:solidFill>
                  <a:schemeClr val="tx1"/>
                </a:solidFill>
                <a:effectLst/>
                <a:latin typeface="Söhne"/>
              </a:rPr>
              <a:t>and </a:t>
            </a:r>
            <a:r>
              <a:rPr lang="en-US" b="0" i="0" dirty="0">
                <a:solidFill>
                  <a:schemeClr val="tx1"/>
                </a:solidFill>
                <a:effectLst/>
                <a:latin typeface="KaTeX_Main"/>
              </a:rPr>
              <a:t>𝑉𝑇.</a:t>
            </a:r>
            <a:r>
              <a:rPr lang="en-US" dirty="0">
                <a:solidFill>
                  <a:schemeClr val="tx1"/>
                </a:solidFill>
                <a:latin typeface="Times New Roman" panose="02020603050405020304" pitchFamily="18" charset="0"/>
                <a:cs typeface="Times New Roman" panose="02020603050405020304" pitchFamily="18" charset="0"/>
              </a:rPr>
              <a:t> Analysis of the singular values in </a:t>
            </a:r>
            <a:r>
              <a:rPr lang="el-GR" b="0" i="0" dirty="0">
                <a:solidFill>
                  <a:schemeClr val="tx1"/>
                </a:solidFill>
                <a:effectLst/>
                <a:latin typeface="KaTeX_Main"/>
              </a:rPr>
              <a:t>Σ</a:t>
            </a:r>
            <a:r>
              <a:rPr lang="en-US" b="0" i="0" dirty="0">
                <a:solidFill>
                  <a:schemeClr val="tx1"/>
                </a:solidFill>
                <a:effectLst/>
                <a:latin typeface="KaTeX_Main"/>
              </a:rPr>
              <a:t> </a:t>
            </a:r>
            <a:r>
              <a:rPr lang="en-US" dirty="0">
                <a:solidFill>
                  <a:schemeClr val="tx1"/>
                </a:solidFill>
                <a:latin typeface="Times New Roman" panose="02020603050405020304" pitchFamily="18" charset="0"/>
                <a:cs typeface="Times New Roman" panose="02020603050405020304" pitchFamily="18" charset="0"/>
              </a:rPr>
              <a:t>identified that the first few components captured the most significant patterns in the data.</a:t>
            </a:r>
            <a:r>
              <a:rPr lang="en-US" b="0" i="1" dirty="0">
                <a:solidFill>
                  <a:schemeClr val="tx1"/>
                </a:solidFill>
                <a:effectLst/>
                <a:latin typeface="KaTeX_Math"/>
              </a:rPr>
              <a:t> </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In our project, we chose to utilize wavelet decomposition over Singular Value Decomposition (SVD) for </a:t>
            </a:r>
            <a:r>
              <a:rPr lang="en-IN" dirty="0" err="1">
                <a:solidFill>
                  <a:schemeClr val="tx1"/>
                </a:solidFill>
                <a:latin typeface="Times New Roman" panose="02020603050405020304" pitchFamily="18" charset="0"/>
                <a:cs typeface="Times New Roman" panose="02020603050405020304" pitchFamily="18" charset="0"/>
              </a:rPr>
              <a:t>analyzing</a:t>
            </a: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EHG</a:t>
            </a:r>
            <a:r>
              <a:rPr lang="en-IN" dirty="0">
                <a:solidFill>
                  <a:schemeClr val="tx1"/>
                </a:solidFill>
                <a:latin typeface="Times New Roman" panose="02020603050405020304" pitchFamily="18" charset="0"/>
                <a:cs typeface="Times New Roman" panose="02020603050405020304" pitchFamily="18" charset="0"/>
              </a:rPr>
              <a:t> signals. This decision was based on wavelet decomposition's superior capability to capture both time and frequency domain features simultaneously, offering a more comprehensive representation of the signal dynamics in our analysis.".</a:t>
            </a:r>
          </a:p>
          <a:p>
            <a:r>
              <a:rPr lang="en-US" b="0" i="0" dirty="0">
                <a:solidFill>
                  <a:schemeClr val="tx1"/>
                </a:solidFill>
                <a:effectLst/>
                <a:latin typeface="Times New Roman" panose="02020603050405020304" pitchFamily="18" charset="0"/>
                <a:cs typeface="Times New Roman" panose="02020603050405020304" pitchFamily="18" charset="0"/>
              </a:rPr>
              <a:t>Extracted fractal dimension features from the wavelet-decomposed signals to aid in detecting preterm birth.</a:t>
            </a:r>
          </a:p>
          <a:p>
            <a:pPr marL="0" indent="0">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65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0BA3-306B-2E65-5C72-6B7004BCC0E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8046DA8-CB58-0DCF-224C-E704DDC72BA1}"/>
              </a:ext>
            </a:extLst>
          </p:cNvPr>
          <p:cNvSpPr>
            <a:spLocks noGrp="1"/>
          </p:cNvSpPr>
          <p:nvPr>
            <p:ph idx="1"/>
          </p:nvPr>
        </p:nvSpPr>
        <p:spPr>
          <a:xfrm>
            <a:off x="1524000" y="1828800"/>
            <a:ext cx="6876256" cy="4267200"/>
          </a:xfrm>
        </p:spPr>
        <p:txBody>
          <a:bodyPr>
            <a:normAutofit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2"/>
              </a:rPr>
              <a:t>https://www.ncbi.nlm.nih.gov/pmc/articles/PMC6467380/#pone.0214712.e007</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3"/>
              </a:rPr>
              <a:t>https://journals.plos.org/plosone/article?id=10.1371/journal.pone.0077154</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4"/>
              </a:rPr>
              <a:t>https://journals.plos.org/plosone/article?id=10.1371/journal.pone.0285219</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u="none" strike="noStrike" dirty="0">
                <a:solidFill>
                  <a:srgbClr val="444444"/>
                </a:solidFill>
                <a:effectLst/>
                <a:latin typeface="Times New Roman" panose="02020603050405020304" pitchFamily="18" charset="0"/>
                <a:cs typeface="Times New Roman" panose="02020603050405020304" pitchFamily="18" charset="0"/>
                <a:hlinkClick r:id="rId5"/>
              </a:rPr>
              <a:t>https://www.sciencedirect.com/science/article/pii/S0031320301000954</a:t>
            </a:r>
            <a:endParaRPr lang="en-US" b="0" i="0" u="none" strike="noStrike" dirty="0">
              <a:solidFill>
                <a:srgbClr val="767676"/>
              </a:solidFill>
              <a:effectLst/>
              <a:latin typeface="Times New Roman" panose="02020603050405020304" pitchFamily="18" charset="0"/>
              <a:cs typeface="Times New Roman" panose="02020603050405020304" pitchFamily="18" charset="0"/>
              <a:hlinkClick r:id="rId5"/>
            </a:endParaRPr>
          </a:p>
          <a:p>
            <a:pPr>
              <a:buFont typeface="Wingdings" panose="05000000000000000000" pitchFamily="2" charset="2"/>
              <a:buChar char="Ø"/>
            </a:pPr>
            <a:r>
              <a:rPr lang="en-US" b="0" i="0" u="none" strike="noStrike" dirty="0">
                <a:solidFill>
                  <a:srgbClr val="444444"/>
                </a:solidFill>
                <a:effectLst/>
                <a:latin typeface="Times New Roman" panose="02020603050405020304" pitchFamily="18" charset="0"/>
                <a:cs typeface="Times New Roman" panose="02020603050405020304" pitchFamily="18" charset="0"/>
                <a:hlinkClick r:id="rId5"/>
              </a:rPr>
              <a:t>https://www.sciencedirect.com/science/article/abs/pii/S0167865501000034</a:t>
            </a:r>
          </a:p>
          <a:p>
            <a:pPr>
              <a:buFont typeface="Wingdings" panose="05000000000000000000" pitchFamily="2" charset="2"/>
              <a:buChar char="Ø"/>
            </a:pPr>
            <a:r>
              <a:rPr lang="en-IN" u="sng" dirty="0">
                <a:solidFill>
                  <a:schemeClr val="accent3">
                    <a:lumMod val="75000"/>
                  </a:schemeClr>
                </a:solidFill>
                <a:latin typeface="Times New Roman" panose="02020603050405020304" pitchFamily="18" charset="0"/>
                <a:cs typeface="Times New Roman" panose="02020603050405020304" pitchFamily="18" charset="0"/>
              </a:rPr>
              <a:t>https://www.researchgate.net/publication/370402152_An_Introduction_to_Singular_Value_Decomposition</a:t>
            </a:r>
          </a:p>
        </p:txBody>
      </p:sp>
    </p:spTree>
    <p:extLst>
      <p:ext uri="{BB962C8B-B14F-4D97-AF65-F5344CB8AC3E}">
        <p14:creationId xmlns:p14="http://schemas.microsoft.com/office/powerpoint/2010/main" val="1089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97363-3079-71A0-3A5A-49DDCD7A8C81}"/>
              </a:ext>
            </a:extLst>
          </p:cNvPr>
          <p:cNvSpPr>
            <a:spLocks noGrp="1"/>
          </p:cNvSpPr>
          <p:nvPr>
            <p:ph idx="1"/>
          </p:nvPr>
        </p:nvSpPr>
        <p:spPr>
          <a:xfrm>
            <a:off x="4079776" y="2564904"/>
            <a:ext cx="5328592" cy="1224136"/>
          </a:xfrm>
        </p:spPr>
        <p:txBody>
          <a:bodyPr>
            <a:noAutofit/>
          </a:bodyPr>
          <a:lstStyle/>
          <a:p>
            <a:pPr marL="0" indent="0">
              <a:buNone/>
            </a:pPr>
            <a:r>
              <a:rPr lang="en-US" sz="5400" b="1" dirty="0">
                <a:latin typeface="Times New Roman" panose="02020603050405020304" pitchFamily="18" charset="0"/>
                <a:cs typeface="Times New Roman" panose="02020603050405020304" pitchFamily="18" charset="0"/>
              </a:rPr>
              <a:t>THANK YOU</a:t>
            </a:r>
            <a:endParaRPr lang="en-IN" sz="5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3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extraction from EHG signal to detect pre term birth.</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Preterm birth is defined as birth before 37 weeks of pregnancy. The World Health Organization have reported that every year about 15 million newborns are preterm, which account for more than 10% of all babies born around the world.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Preterm birth is a dominant cause for morbidity and mortality during both the perinatal and early neonatal periods. In addition, the complications of preterm birth such as significant neurological, mental, behavioral and pulmonary problems have a significant adverse impact on family and the economy.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Preterm birth is therefore both a major medical and economic challenge. One of the keys to reduce the incidence of preterm birth would be its detection or prediction using effective methods.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Action potential </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Gap junctions are groups of proteins that provide channels of low electrical resistance between cells.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are the origin of electrical activity in uterine </a:t>
            </a:r>
            <a:r>
              <a:rPr lang="en-US" dirty="0" err="1">
                <a:latin typeface="Times New Roman" panose="02020603050405020304" pitchFamily="18" charset="0"/>
                <a:cs typeface="Times New Roman" panose="02020603050405020304" pitchFamily="18" charset="0"/>
              </a:rPr>
              <a:t>muscles.This</a:t>
            </a:r>
            <a:r>
              <a:rPr lang="en-US" dirty="0">
                <a:latin typeface="Times New Roman" panose="02020603050405020304" pitchFamily="18" charset="0"/>
                <a:cs typeface="Times New Roman" panose="02020603050405020304" pitchFamily="18" charset="0"/>
              </a:rPr>
              <a:t> electrical activity recorded through the leads is called </a:t>
            </a:r>
            <a:r>
              <a:rPr lang="en-US" dirty="0" err="1">
                <a:latin typeface="Times New Roman" panose="02020603050405020304" pitchFamily="18" charset="0"/>
                <a:cs typeface="Times New Roman" panose="02020603050405020304" pitchFamily="18" charset="0"/>
              </a:rPr>
              <a:t>Electrohysterography</a:t>
            </a:r>
            <a:r>
              <a:rPr lang="en-US" dirty="0">
                <a:latin typeface="Times New Roman" panose="02020603050405020304" pitchFamily="18" charset="0"/>
                <a:cs typeface="Times New Roman" panose="02020603050405020304" pitchFamily="18" charset="0"/>
              </a:rPr>
              <a:t> (EHG).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body gradually increases the number of electrical connections (gap junctions), between cells. In turn, this produces contractions.</a:t>
            </a:r>
          </a:p>
        </p:txBody>
      </p:sp>
      <p:pic>
        <p:nvPicPr>
          <p:cNvPr id="6" name="Picture 5">
            <a:extLst>
              <a:ext uri="{FF2B5EF4-FFF2-40B4-BE49-F238E27FC236}">
                <a16:creationId xmlns:a16="http://schemas.microsoft.com/office/drawing/2014/main" id="{8C4929C7-1B6D-2201-24F8-C9B28DF2C0E0}"/>
              </a:ext>
            </a:extLst>
          </p:cNvPr>
          <p:cNvPicPr>
            <a:picLocks noChangeAspect="1"/>
          </p:cNvPicPr>
          <p:nvPr/>
        </p:nvPicPr>
        <p:blipFill>
          <a:blip r:embed="rId2"/>
          <a:stretch>
            <a:fillRect/>
          </a:stretch>
        </p:blipFill>
        <p:spPr>
          <a:xfrm>
            <a:off x="6456040" y="1600200"/>
            <a:ext cx="3863675" cy="3412976"/>
          </a:xfrm>
          <a:prstGeom prst="rect">
            <a:avLst/>
          </a:prstGeom>
        </p:spPr>
      </p:pic>
      <p:sp>
        <p:nvSpPr>
          <p:cNvPr id="8" name="Content Placeholder 7">
            <a:extLst>
              <a:ext uri="{FF2B5EF4-FFF2-40B4-BE49-F238E27FC236}">
                <a16:creationId xmlns:a16="http://schemas.microsoft.com/office/drawing/2014/main" id="{EB81E2C0-785F-E746-0CB4-7F815D10D634}"/>
              </a:ext>
            </a:extLst>
          </p:cNvPr>
          <p:cNvSpPr>
            <a:spLocks noGrp="1"/>
          </p:cNvSpPr>
          <p:nvPr>
            <p:ph sz="half" idx="2"/>
          </p:nvPr>
        </p:nvSpPr>
        <p:spPr>
          <a:xfrm>
            <a:off x="6324600" y="1196752"/>
            <a:ext cx="4343400" cy="496855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4526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76672"/>
            <a:ext cx="9144000" cy="1008112"/>
          </a:xfrm>
        </p:spPr>
        <p:txBody>
          <a:bodyPr>
            <a:normAutofit/>
          </a:bodyPr>
          <a:lstStyle/>
          <a:p>
            <a:r>
              <a:rPr lang="en-IN" sz="3600" dirty="0">
                <a:solidFill>
                  <a:schemeClr val="accent1"/>
                </a:solidFill>
                <a:latin typeface="Times New Roman" panose="02020603050405020304" pitchFamily="18" charset="0"/>
                <a:cs typeface="Times New Roman" panose="02020603050405020304" pitchFamily="18" charset="0"/>
              </a:rPr>
              <a:t>Steps to extract features</a:t>
            </a:r>
            <a:endParaRPr sz="360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524000" y="1988841"/>
            <a:ext cx="8028384" cy="3600400"/>
          </a:xfrm>
        </p:spPr>
        <p:txBody>
          <a:bodyPr/>
          <a:lstStyle/>
          <a:p>
            <a:pPr marL="342900" indent="-3429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Pre process the signal:</a:t>
            </a:r>
          </a:p>
          <a:p>
            <a:r>
              <a:rPr lang="en-IN" dirty="0">
                <a:solidFill>
                  <a:schemeClr val="tx1"/>
                </a:solidFill>
                <a:latin typeface="Times New Roman" panose="02020603050405020304" pitchFamily="18" charset="0"/>
                <a:cs typeface="Times New Roman" panose="02020603050405020304" pitchFamily="18" charset="0"/>
              </a:rPr>
              <a:t>	Butterworth filter :0.5-4Hz</a:t>
            </a:r>
          </a:p>
          <a:p>
            <a:endParaRPr lang="en-IN"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Wavelet decomposition:</a:t>
            </a:r>
          </a:p>
          <a:p>
            <a:r>
              <a:rPr lang="en-IN" dirty="0">
                <a:solidFill>
                  <a:schemeClr val="tx1"/>
                </a:solidFill>
                <a:latin typeface="Times New Roman" panose="02020603050405020304" pitchFamily="18" charset="0"/>
                <a:cs typeface="Times New Roman" panose="02020603050405020304" pitchFamily="18" charset="0"/>
              </a:rPr>
              <a:t>      	Biorthogonal wavelets</a:t>
            </a:r>
          </a:p>
          <a:p>
            <a:endParaRPr lang="en-IN"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Feature extraction:</a:t>
            </a:r>
          </a:p>
          <a:p>
            <a:pPr lvl="1"/>
            <a:r>
              <a:rPr lang="en-IN" dirty="0">
                <a:solidFill>
                  <a:schemeClr val="tx1"/>
                </a:solidFill>
                <a:latin typeface="Times New Roman" panose="02020603050405020304" pitchFamily="18" charset="0"/>
                <a:cs typeface="Times New Roman" panose="02020603050405020304" pitchFamily="18" charset="0"/>
              </a:rPr>
              <a:t>	Features extracted from spectrogram</a:t>
            </a:r>
          </a:p>
          <a:p>
            <a:r>
              <a:rPr lang="en-IN" dirty="0">
                <a:solidFill>
                  <a:schemeClr val="tx1"/>
                </a:solidFill>
                <a:latin typeface="Times New Roman" panose="02020603050405020304" pitchFamily="18" charset="0"/>
                <a:cs typeface="Times New Roman" panose="02020603050405020304" pitchFamily="18" charset="0"/>
              </a:rPr>
              <a:t>	Sample entropy</a:t>
            </a:r>
          </a:p>
          <a:p>
            <a:r>
              <a:rPr lang="en-IN" dirty="0">
                <a:solidFill>
                  <a:schemeClr val="tx1"/>
                </a:solidFill>
                <a:latin typeface="Times New Roman" panose="02020603050405020304" pitchFamily="18" charset="0"/>
                <a:cs typeface="Times New Roman" panose="02020603050405020304" pitchFamily="18" charset="0"/>
              </a:rPr>
              <a:t>	Fractal dimensions</a:t>
            </a:r>
          </a:p>
          <a:p>
            <a:r>
              <a:rPr lang="en-IN" dirty="0">
                <a:solidFill>
                  <a:schemeClr val="tx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dirty="0">
              <a:solidFill>
                <a:schemeClr val="tx1"/>
              </a:solidFill>
            </a:endParaRPr>
          </a:p>
        </p:txBody>
      </p:sp>
    </p:spTree>
    <p:extLst>
      <p:ext uri="{BB962C8B-B14F-4D97-AF65-F5344CB8AC3E}">
        <p14:creationId xmlns:p14="http://schemas.microsoft.com/office/powerpoint/2010/main" val="344443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4DA97-3D1F-EFBA-DF15-68AF265F371A}"/>
              </a:ext>
            </a:extLst>
          </p:cNvPr>
          <p:cNvSpPr txBox="1"/>
          <p:nvPr/>
        </p:nvSpPr>
        <p:spPr>
          <a:xfrm>
            <a:off x="551384" y="404664"/>
            <a:ext cx="10441160" cy="861774"/>
          </a:xfrm>
          <a:prstGeom prst="rect">
            <a:avLst/>
          </a:prstGeom>
          <a:noFill/>
        </p:spPr>
        <p:txBody>
          <a:bodyPr wrap="square" rtlCol="0">
            <a:spAutoFit/>
          </a:bodyPr>
          <a:lstStyle/>
          <a:p>
            <a:r>
              <a:rPr lang="en-IN" sz="3200" dirty="0">
                <a:solidFill>
                  <a:schemeClr val="accent1"/>
                </a:solidFill>
                <a:latin typeface="Times New Roman" panose="02020603050405020304" pitchFamily="18" charset="0"/>
                <a:cs typeface="Times New Roman" panose="02020603050405020304" pitchFamily="18" charset="0"/>
              </a:rPr>
              <a:t>Filtered signals: </a:t>
            </a:r>
            <a:r>
              <a:rPr lang="en-IN" sz="2400" dirty="0">
                <a:latin typeface="Times New Roman" panose="02020603050405020304" pitchFamily="18" charset="0"/>
                <a:cs typeface="Times New Roman" panose="02020603050405020304" pitchFamily="18" charset="0"/>
              </a:rPr>
              <a:t>normal ,preterm and term signals respectively </a:t>
            </a:r>
          </a:p>
          <a:p>
            <a:endParaRPr lang="en-IN" dirty="0"/>
          </a:p>
        </p:txBody>
      </p:sp>
      <p:pic>
        <p:nvPicPr>
          <p:cNvPr id="4" name="Picture 3">
            <a:extLst>
              <a:ext uri="{FF2B5EF4-FFF2-40B4-BE49-F238E27FC236}">
                <a16:creationId xmlns:a16="http://schemas.microsoft.com/office/drawing/2014/main" id="{7939AFA7-5686-8974-0B66-0135DE3277B9}"/>
              </a:ext>
            </a:extLst>
          </p:cNvPr>
          <p:cNvPicPr>
            <a:picLocks noChangeAspect="1"/>
          </p:cNvPicPr>
          <p:nvPr/>
        </p:nvPicPr>
        <p:blipFill>
          <a:blip r:embed="rId2"/>
          <a:stretch>
            <a:fillRect/>
          </a:stretch>
        </p:blipFill>
        <p:spPr>
          <a:xfrm>
            <a:off x="479376" y="1266439"/>
            <a:ext cx="3528391" cy="2162562"/>
          </a:xfrm>
          <a:prstGeom prst="rect">
            <a:avLst/>
          </a:prstGeom>
        </p:spPr>
      </p:pic>
      <p:pic>
        <p:nvPicPr>
          <p:cNvPr id="6" name="Picture 5">
            <a:extLst>
              <a:ext uri="{FF2B5EF4-FFF2-40B4-BE49-F238E27FC236}">
                <a16:creationId xmlns:a16="http://schemas.microsoft.com/office/drawing/2014/main" id="{0B805E2B-53E4-0582-5CBE-A6C9C849F4BC}"/>
              </a:ext>
            </a:extLst>
          </p:cNvPr>
          <p:cNvPicPr>
            <a:picLocks noChangeAspect="1"/>
          </p:cNvPicPr>
          <p:nvPr/>
        </p:nvPicPr>
        <p:blipFill>
          <a:blip r:embed="rId3"/>
          <a:stretch>
            <a:fillRect/>
          </a:stretch>
        </p:blipFill>
        <p:spPr>
          <a:xfrm>
            <a:off x="479376" y="3645024"/>
            <a:ext cx="3547025" cy="2162562"/>
          </a:xfrm>
          <a:prstGeom prst="rect">
            <a:avLst/>
          </a:prstGeom>
        </p:spPr>
      </p:pic>
      <p:pic>
        <p:nvPicPr>
          <p:cNvPr id="8" name="Picture 7">
            <a:extLst>
              <a:ext uri="{FF2B5EF4-FFF2-40B4-BE49-F238E27FC236}">
                <a16:creationId xmlns:a16="http://schemas.microsoft.com/office/drawing/2014/main" id="{45FE5944-C0C4-D79F-4C33-772F88995867}"/>
              </a:ext>
            </a:extLst>
          </p:cNvPr>
          <p:cNvPicPr>
            <a:picLocks noChangeAspect="1"/>
          </p:cNvPicPr>
          <p:nvPr/>
        </p:nvPicPr>
        <p:blipFill>
          <a:blip r:embed="rId4"/>
          <a:stretch>
            <a:fillRect/>
          </a:stretch>
        </p:blipFill>
        <p:spPr>
          <a:xfrm>
            <a:off x="4223792" y="1266438"/>
            <a:ext cx="3763050" cy="2162562"/>
          </a:xfrm>
          <a:prstGeom prst="rect">
            <a:avLst/>
          </a:prstGeom>
        </p:spPr>
      </p:pic>
      <p:pic>
        <p:nvPicPr>
          <p:cNvPr id="10" name="Picture 9">
            <a:extLst>
              <a:ext uri="{FF2B5EF4-FFF2-40B4-BE49-F238E27FC236}">
                <a16:creationId xmlns:a16="http://schemas.microsoft.com/office/drawing/2014/main" id="{97AE57E4-34D3-5370-0B64-0D1743AE45E3}"/>
              </a:ext>
            </a:extLst>
          </p:cNvPr>
          <p:cNvPicPr>
            <a:picLocks noChangeAspect="1"/>
          </p:cNvPicPr>
          <p:nvPr/>
        </p:nvPicPr>
        <p:blipFill>
          <a:blip r:embed="rId5"/>
          <a:stretch>
            <a:fillRect/>
          </a:stretch>
        </p:blipFill>
        <p:spPr>
          <a:xfrm>
            <a:off x="4223792" y="3647012"/>
            <a:ext cx="3763050" cy="2160574"/>
          </a:xfrm>
          <a:prstGeom prst="rect">
            <a:avLst/>
          </a:prstGeom>
        </p:spPr>
      </p:pic>
      <p:pic>
        <p:nvPicPr>
          <p:cNvPr id="12" name="Picture 11">
            <a:extLst>
              <a:ext uri="{FF2B5EF4-FFF2-40B4-BE49-F238E27FC236}">
                <a16:creationId xmlns:a16="http://schemas.microsoft.com/office/drawing/2014/main" id="{D6140056-EDDF-3C38-5D56-1CE255F89CE2}"/>
              </a:ext>
            </a:extLst>
          </p:cNvPr>
          <p:cNvPicPr>
            <a:picLocks noChangeAspect="1"/>
          </p:cNvPicPr>
          <p:nvPr/>
        </p:nvPicPr>
        <p:blipFill>
          <a:blip r:embed="rId6"/>
          <a:stretch>
            <a:fillRect/>
          </a:stretch>
        </p:blipFill>
        <p:spPr>
          <a:xfrm>
            <a:off x="8202867" y="1266438"/>
            <a:ext cx="3653773" cy="2162563"/>
          </a:xfrm>
          <a:prstGeom prst="rect">
            <a:avLst/>
          </a:prstGeom>
        </p:spPr>
      </p:pic>
      <p:pic>
        <p:nvPicPr>
          <p:cNvPr id="14" name="Picture 13">
            <a:extLst>
              <a:ext uri="{FF2B5EF4-FFF2-40B4-BE49-F238E27FC236}">
                <a16:creationId xmlns:a16="http://schemas.microsoft.com/office/drawing/2014/main" id="{D6DDA572-9872-793B-BA40-97EF6CE0920B}"/>
              </a:ext>
            </a:extLst>
          </p:cNvPr>
          <p:cNvPicPr>
            <a:picLocks noChangeAspect="1"/>
          </p:cNvPicPr>
          <p:nvPr/>
        </p:nvPicPr>
        <p:blipFill>
          <a:blip r:embed="rId7"/>
          <a:stretch>
            <a:fillRect/>
          </a:stretch>
        </p:blipFill>
        <p:spPr>
          <a:xfrm>
            <a:off x="8202866" y="3645024"/>
            <a:ext cx="3653773" cy="2160575"/>
          </a:xfrm>
          <a:prstGeom prst="rect">
            <a:avLst/>
          </a:prstGeom>
        </p:spPr>
      </p:pic>
    </p:spTree>
    <p:extLst>
      <p:ext uri="{BB962C8B-B14F-4D97-AF65-F5344CB8AC3E}">
        <p14:creationId xmlns:p14="http://schemas.microsoft.com/office/powerpoint/2010/main" val="366118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Wavelet decomposition</a:t>
            </a:r>
            <a:endParaRPr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527048" y="1988840"/>
            <a:ext cx="5433048" cy="4107161"/>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Wavelet decomposition is done to know the frequency components in a non stationary signal. Wavelet decomposition gives the time frequency resolution</a:t>
            </a:r>
            <a:r>
              <a:rPr lang="en-IN" dirty="0"/>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helps us understand the frequency of electrical activity at a specific moment.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Biorthogonal wavelets are specifically chosen because they simplify reconstruction and do not introduce phase distortion.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Signal decomposition is done in two different levels</a:t>
            </a:r>
            <a:endParaRPr dirty="0"/>
          </a:p>
        </p:txBody>
      </p:sp>
      <p:sp>
        <p:nvSpPr>
          <p:cNvPr id="5" name="Text Placeholder 4"/>
          <p:cNvSpPr>
            <a:spLocks noGrp="1"/>
          </p:cNvSpPr>
          <p:nvPr>
            <p:ph type="body" sz="quarter" idx="3"/>
          </p:nvPr>
        </p:nvSpPr>
        <p:spPr>
          <a:xfrm>
            <a:off x="8040216" y="1844824"/>
            <a:ext cx="2630832" cy="4091136"/>
          </a:xfrm>
        </p:spPr>
        <p:txBody>
          <a:bodyPr>
            <a:normAutofit/>
          </a:bodyPr>
          <a:lstStyle/>
          <a:p>
            <a:r>
              <a:rPr lang="en-IN" dirty="0">
                <a:latin typeface="Times New Roman" panose="02020603050405020304" pitchFamily="18" charset="0"/>
                <a:cs typeface="Times New Roman" panose="02020603050405020304" pitchFamily="18" charset="0"/>
              </a:rPr>
              <a:t>Biorthogonal wavelet</a:t>
            </a:r>
            <a:endParaRPr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CF42FC9-3BE0-464C-D489-809B3F63FE9F}"/>
              </a:ext>
            </a:extLst>
          </p:cNvPr>
          <p:cNvPicPr>
            <a:picLocks noGrp="1" noChangeAspect="1"/>
          </p:cNvPicPr>
          <p:nvPr>
            <p:ph sz="quarter" idx="4"/>
          </p:nvPr>
        </p:nvPicPr>
        <p:blipFill>
          <a:blip r:embed="rId2"/>
          <a:stretch>
            <a:fillRect/>
          </a:stretch>
        </p:blipFill>
        <p:spPr>
          <a:xfrm>
            <a:off x="8073996" y="1600200"/>
            <a:ext cx="2304256" cy="1918777"/>
          </a:xfrm>
        </p:spPr>
      </p:pic>
    </p:spTree>
    <p:extLst>
      <p:ext uri="{BB962C8B-B14F-4D97-AF65-F5344CB8AC3E}">
        <p14:creationId xmlns:p14="http://schemas.microsoft.com/office/powerpoint/2010/main" val="147584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4DA97-3D1F-EFBA-DF15-68AF265F371A}"/>
              </a:ext>
            </a:extLst>
          </p:cNvPr>
          <p:cNvSpPr txBox="1"/>
          <p:nvPr/>
        </p:nvSpPr>
        <p:spPr>
          <a:xfrm>
            <a:off x="551384" y="404664"/>
            <a:ext cx="10441160" cy="861774"/>
          </a:xfrm>
          <a:prstGeom prst="rect">
            <a:avLst/>
          </a:prstGeom>
          <a:noFill/>
        </p:spPr>
        <p:txBody>
          <a:bodyPr wrap="square" rtlCol="0">
            <a:spAutoFit/>
          </a:bodyPr>
          <a:lstStyle/>
          <a:p>
            <a:r>
              <a:rPr lang="en-IN" sz="3200" dirty="0">
                <a:solidFill>
                  <a:schemeClr val="accent1"/>
                </a:solidFill>
                <a:latin typeface="Times New Roman" panose="02020603050405020304" pitchFamily="18" charset="0"/>
                <a:cs typeface="Times New Roman" panose="02020603050405020304" pitchFamily="18" charset="0"/>
              </a:rPr>
              <a:t>Spectrogram: </a:t>
            </a:r>
            <a:r>
              <a:rPr lang="en-IN" sz="2400" dirty="0">
                <a:latin typeface="Times New Roman" panose="02020603050405020304" pitchFamily="18" charset="0"/>
                <a:cs typeface="Times New Roman" panose="02020603050405020304" pitchFamily="18" charset="0"/>
              </a:rPr>
              <a:t>gives information about time , frequency and intensity</a:t>
            </a:r>
          </a:p>
          <a:p>
            <a:endParaRPr lang="en-IN" dirty="0"/>
          </a:p>
        </p:txBody>
      </p:sp>
      <p:pic>
        <p:nvPicPr>
          <p:cNvPr id="1032" name="Picture 8">
            <a:extLst>
              <a:ext uri="{FF2B5EF4-FFF2-40B4-BE49-F238E27FC236}">
                <a16:creationId xmlns:a16="http://schemas.microsoft.com/office/drawing/2014/main" id="{51AE46FD-F718-3EC9-8153-76B7D96C0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88" y="1124744"/>
            <a:ext cx="4104456" cy="28113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38EB6A6-E93F-78D7-82C3-685149C06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760" y="1097523"/>
            <a:ext cx="4032448" cy="28803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5E84FE8-AE94-0B29-C21C-07FE0D5984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2184" y="1097523"/>
            <a:ext cx="4245740" cy="288032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20F6F78-6E4D-E6EE-DEE7-28AB590EF8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 y="3963352"/>
            <a:ext cx="4003514" cy="28946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D2C341D6-96EE-CD7D-7B61-B2C7424789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760" y="4005064"/>
            <a:ext cx="4003514" cy="28413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ECCBC65-3725-EC2C-7604-A4139B50CC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2184" y="4005064"/>
            <a:ext cx="4245739" cy="284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24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F624-594E-500B-0D44-9C0FEA5C176E}"/>
              </a:ext>
            </a:extLst>
          </p:cNvPr>
          <p:cNvSpPr>
            <a:spLocks noGrp="1"/>
          </p:cNvSpPr>
          <p:nvPr>
            <p:ph type="title"/>
          </p:nvPr>
        </p:nvSpPr>
        <p:spPr>
          <a:xfrm>
            <a:off x="623392" y="404664"/>
            <a:ext cx="8136904" cy="883568"/>
          </a:xfrm>
        </p:spPr>
        <p:txBody>
          <a:bodyPr/>
          <a:lstStyle/>
          <a:p>
            <a:r>
              <a:rPr lang="en-IN" dirty="0">
                <a:latin typeface="Times New Roman" panose="02020603050405020304" pitchFamily="18" charset="0"/>
                <a:cs typeface="Times New Roman" panose="02020603050405020304" pitchFamily="18" charset="0"/>
              </a:rPr>
              <a:t>Features extracted from spectrogram:</a:t>
            </a:r>
          </a:p>
        </p:txBody>
      </p:sp>
      <p:sp>
        <p:nvSpPr>
          <p:cNvPr id="7" name="Rectangle 3">
            <a:extLst>
              <a:ext uri="{FF2B5EF4-FFF2-40B4-BE49-F238E27FC236}">
                <a16:creationId xmlns:a16="http://schemas.microsoft.com/office/drawing/2014/main" id="{10D8BE4E-A2AD-35A6-5009-38DB6EA2DCB8}"/>
              </a:ext>
            </a:extLst>
          </p:cNvPr>
          <p:cNvSpPr>
            <a:spLocks noGrp="1" noChangeArrowheads="1"/>
          </p:cNvSpPr>
          <p:nvPr>
            <p:ph sz="half" idx="2"/>
          </p:nvPr>
        </p:nvSpPr>
        <p:spPr bwMode="auto">
          <a:xfrm>
            <a:off x="695400" y="1397456"/>
            <a:ext cx="482453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Spectral centroid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spectral centroid indicates where the "center of mass" of the spectrum is located. It is often associated with the perceived brightness of a sound.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accent1"/>
                </a:solidFill>
                <a:latin typeface="Times New Roman" panose="02020603050405020304" pitchFamily="18" charset="0"/>
                <a:cs typeface="Times New Roman" panose="02020603050405020304" pitchFamily="18" charset="0"/>
              </a:rPr>
              <a:t>Spectral flatness:</a:t>
            </a: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Times New Roman" panose="02020603050405020304" pitchFamily="18" charset="0"/>
                <a:cs typeface="Times New Roman" panose="02020603050405020304" pitchFamily="18" charset="0"/>
              </a:rPr>
              <a:t>Spectral flatness measures how flat the spectrum is. It compares the geometric mean of the power spectrum to the arithmetic mean.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accent1"/>
                </a:solidFill>
                <a:latin typeface="Times New Roman" panose="02020603050405020304" pitchFamily="18" charset="0"/>
                <a:cs typeface="Times New Roman" panose="02020603050405020304" pitchFamily="18" charset="0"/>
              </a:rPr>
              <a:t>Spectral Roll off</a:t>
            </a:r>
            <a:r>
              <a:rPr lang="en-US" altLang="en-US" sz="18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Times New Roman" panose="02020603050405020304" pitchFamily="18" charset="0"/>
                <a:cs typeface="Times New Roman" panose="02020603050405020304" pitchFamily="18" charset="0"/>
              </a:rPr>
              <a:t>Spectral roll off is the frequency below which a specified percentage of the total spectral energy lies. It helps in understanding the distribution of spectral energy.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9" name="Picture 11">
            <a:extLst>
              <a:ext uri="{FF2B5EF4-FFF2-40B4-BE49-F238E27FC236}">
                <a16:creationId xmlns:a16="http://schemas.microsoft.com/office/drawing/2014/main" id="{54E0E48F-D102-0223-4C10-C7937DB59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048" y="1124744"/>
            <a:ext cx="5271839" cy="547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2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ECE9-8A2D-44E9-3FE4-5A353DCB4674}"/>
              </a:ext>
            </a:extLst>
          </p:cNvPr>
          <p:cNvSpPr>
            <a:spLocks noGrp="1"/>
          </p:cNvSpPr>
          <p:nvPr>
            <p:ph type="title"/>
          </p:nvPr>
        </p:nvSpPr>
        <p:spPr>
          <a:xfrm>
            <a:off x="1199456" y="404664"/>
            <a:ext cx="9144000" cy="955576"/>
          </a:xfrm>
        </p:spPr>
        <p:txBody>
          <a:bodyPr/>
          <a:lstStyle/>
          <a:p>
            <a:r>
              <a:rPr lang="en-IN" dirty="0">
                <a:latin typeface="Times New Roman" panose="02020603050405020304" pitchFamily="18" charset="0"/>
                <a:cs typeface="Times New Roman" panose="02020603050405020304" pitchFamily="18" charset="0"/>
              </a:rPr>
              <a:t>Observations</a:t>
            </a:r>
            <a:r>
              <a:rPr lang="en-IN" dirty="0"/>
              <a:t>:</a:t>
            </a:r>
          </a:p>
        </p:txBody>
      </p:sp>
      <p:sp>
        <p:nvSpPr>
          <p:cNvPr id="3" name="Content Placeholder 2">
            <a:extLst>
              <a:ext uri="{FF2B5EF4-FFF2-40B4-BE49-F238E27FC236}">
                <a16:creationId xmlns:a16="http://schemas.microsoft.com/office/drawing/2014/main" id="{F47D66A5-20F5-762B-EAA6-38BD89B56DB0}"/>
              </a:ext>
            </a:extLst>
          </p:cNvPr>
          <p:cNvSpPr>
            <a:spLocks noGrp="1"/>
          </p:cNvSpPr>
          <p:nvPr>
            <p:ph idx="1"/>
          </p:nvPr>
        </p:nvSpPr>
        <p:spPr>
          <a:xfrm>
            <a:off x="1199456" y="1813586"/>
            <a:ext cx="8064896" cy="4639750"/>
          </a:xfrm>
        </p:spPr>
        <p:txBody>
          <a:bodyPr>
            <a:normAutofit fontScale="92500"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Higher spectral centroid values indicate that the frequencies are concentrated at higher parts of the spectrum.</a:t>
            </a:r>
            <a:r>
              <a:rPr lang="en-IN" dirty="0">
                <a:latin typeface="Times New Roman" panose="02020603050405020304" pitchFamily="18" charset="0"/>
                <a:cs typeface="Times New Roman" panose="02020603050405020304" pitchFamily="18" charset="0"/>
              </a:rPr>
              <a:t>By comparing,</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term&gt;pre term&gt;normal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Higher spectral flatness values indicate a more uniform spectrum, similar to white noise, whereas lower values indicate a peaky spectrum.</a:t>
            </a:r>
          </a:p>
          <a:p>
            <a:pPr marL="0" indent="0">
              <a:buNone/>
            </a:pPr>
            <a:r>
              <a:rPr lang="en-US" dirty="0">
                <a:latin typeface="Times New Roman" panose="02020603050405020304" pitchFamily="18" charset="0"/>
                <a:cs typeface="Times New Roman" panose="02020603050405020304" pitchFamily="18" charset="0"/>
              </a:rPr>
              <a:t>			pre term&gt;term&gt;normal</a:t>
            </a:r>
          </a:p>
          <a:p>
            <a:pPr marL="0" indent="0">
              <a:buNone/>
            </a:pPr>
            <a:r>
              <a:rPr lang="en-US" dirty="0" err="1">
                <a:latin typeface="Times New Roman" panose="02020603050405020304" pitchFamily="18" charset="0"/>
                <a:cs typeface="Times New Roman" panose="02020603050405020304" pitchFamily="18" charset="0"/>
              </a:rPr>
              <a:t>Comparitively</a:t>
            </a:r>
            <a:r>
              <a:rPr lang="en-US" dirty="0">
                <a:latin typeface="Times New Roman" panose="02020603050405020304" pitchFamily="18" charset="0"/>
                <a:cs typeface="Times New Roman" panose="02020603050405020304" pitchFamily="18" charset="0"/>
              </a:rPr>
              <a:t>, pre term has more flatten spectrum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Lower roll off frequencies indicate that most energy is in the lower frequencies.</a:t>
            </a:r>
          </a:p>
          <a:p>
            <a:pPr marL="0" indent="0">
              <a:buNone/>
            </a:pPr>
            <a:r>
              <a:rPr lang="en-US" dirty="0">
                <a:latin typeface="Times New Roman" panose="02020603050405020304" pitchFamily="18" charset="0"/>
                <a:cs typeface="Times New Roman" panose="02020603050405020304" pitchFamily="18" charset="0"/>
              </a:rPr>
              <a:t>			 term&gt;pre term&gt;normal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Using these features we can detect pre term birth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some extent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61510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1461</TotalTime>
  <Words>1336</Words>
  <Application>Microsoft Office PowerPoint</Application>
  <PresentationFormat>Widescreen</PresentationFormat>
  <Paragraphs>106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 Computer 16x9</vt:lpstr>
      <vt:lpstr>EHG SIGNAL ANALYSIS</vt:lpstr>
      <vt:lpstr>Problem Statement</vt:lpstr>
      <vt:lpstr>Action potential </vt:lpstr>
      <vt:lpstr>Steps to extract features</vt:lpstr>
      <vt:lpstr>PowerPoint Presentation</vt:lpstr>
      <vt:lpstr>Wavelet decomposition</vt:lpstr>
      <vt:lpstr>PowerPoint Presentation</vt:lpstr>
      <vt:lpstr>Features extracted from spectrogram:</vt:lpstr>
      <vt:lpstr>Observations:</vt:lpstr>
      <vt:lpstr>Sample entropy</vt:lpstr>
      <vt:lpstr>Observations:</vt:lpstr>
      <vt:lpstr>Fractal dimensions</vt:lpstr>
      <vt:lpstr>Observation:</vt:lpstr>
      <vt:lpstr>Contribution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EHG SIGNAL ANALYSIS</dc:title>
  <dc:creator>Chundi Sahithi</dc:creator>
  <cp:lastModifiedBy>Haritha reddy Munagala</cp:lastModifiedBy>
  <cp:revision>6</cp:revision>
  <dcterms:created xsi:type="dcterms:W3CDTF">2024-05-17T12:48:04Z</dcterms:created>
  <dcterms:modified xsi:type="dcterms:W3CDTF">2024-05-18T17:50:49Z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