
<file path=[Content_Types].xml><?xml version="1.0" encoding="utf-8"?>
<Types xmlns="http://schemas.openxmlformats.org/package/2006/content-types">
  <Default Extension="bmp" ContentType="image/bmp"/>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
  </p:notesMasterIdLst>
  <p:handoutMasterIdLst>
    <p:handoutMasterId r:id="rId4"/>
  </p:handoutMasterIdLst>
  <p:sldIdLst>
    <p:sldId id="262" r:id="rId2"/>
  </p:sldIdLst>
  <p:sldSz cx="43891200" cy="21945600"/>
  <p:notesSz cx="6858000" cy="9144000"/>
  <p:defaultTextStyle>
    <a:defPPr>
      <a:defRPr lang="en-US"/>
    </a:defPPr>
    <a:lvl1pPr marL="0" algn="l" defTabSz="3761915" rtl="0" eaLnBrk="1" latinLnBrk="0" hangingPunct="1">
      <a:defRPr sz="7400" kern="1200">
        <a:solidFill>
          <a:schemeClr val="tx1"/>
        </a:solidFill>
        <a:latin typeface="+mn-lt"/>
        <a:ea typeface="+mn-ea"/>
        <a:cs typeface="+mn-cs"/>
      </a:defRPr>
    </a:lvl1pPr>
    <a:lvl2pPr marL="1880958" algn="l" defTabSz="3761915" rtl="0" eaLnBrk="1" latinLnBrk="0" hangingPunct="1">
      <a:defRPr sz="7400" kern="1200">
        <a:solidFill>
          <a:schemeClr val="tx1"/>
        </a:solidFill>
        <a:latin typeface="+mn-lt"/>
        <a:ea typeface="+mn-ea"/>
        <a:cs typeface="+mn-cs"/>
      </a:defRPr>
    </a:lvl2pPr>
    <a:lvl3pPr marL="3761915" algn="l" defTabSz="3761915" rtl="0" eaLnBrk="1" latinLnBrk="0" hangingPunct="1">
      <a:defRPr sz="7400" kern="1200">
        <a:solidFill>
          <a:schemeClr val="tx1"/>
        </a:solidFill>
        <a:latin typeface="+mn-lt"/>
        <a:ea typeface="+mn-ea"/>
        <a:cs typeface="+mn-cs"/>
      </a:defRPr>
    </a:lvl3pPr>
    <a:lvl4pPr marL="5642873" algn="l" defTabSz="3761915" rtl="0" eaLnBrk="1" latinLnBrk="0" hangingPunct="1">
      <a:defRPr sz="7400" kern="1200">
        <a:solidFill>
          <a:schemeClr val="tx1"/>
        </a:solidFill>
        <a:latin typeface="+mn-lt"/>
        <a:ea typeface="+mn-ea"/>
        <a:cs typeface="+mn-cs"/>
      </a:defRPr>
    </a:lvl4pPr>
    <a:lvl5pPr marL="7523829" algn="l" defTabSz="3761915" rtl="0" eaLnBrk="1" latinLnBrk="0" hangingPunct="1">
      <a:defRPr sz="7400" kern="1200">
        <a:solidFill>
          <a:schemeClr val="tx1"/>
        </a:solidFill>
        <a:latin typeface="+mn-lt"/>
        <a:ea typeface="+mn-ea"/>
        <a:cs typeface="+mn-cs"/>
      </a:defRPr>
    </a:lvl5pPr>
    <a:lvl6pPr marL="9404787" algn="l" defTabSz="3761915" rtl="0" eaLnBrk="1" latinLnBrk="0" hangingPunct="1">
      <a:defRPr sz="7400" kern="1200">
        <a:solidFill>
          <a:schemeClr val="tx1"/>
        </a:solidFill>
        <a:latin typeface="+mn-lt"/>
        <a:ea typeface="+mn-ea"/>
        <a:cs typeface="+mn-cs"/>
      </a:defRPr>
    </a:lvl6pPr>
    <a:lvl7pPr marL="11285745" algn="l" defTabSz="3761915" rtl="0" eaLnBrk="1" latinLnBrk="0" hangingPunct="1">
      <a:defRPr sz="7400" kern="1200">
        <a:solidFill>
          <a:schemeClr val="tx1"/>
        </a:solidFill>
        <a:latin typeface="+mn-lt"/>
        <a:ea typeface="+mn-ea"/>
        <a:cs typeface="+mn-cs"/>
      </a:defRPr>
    </a:lvl7pPr>
    <a:lvl8pPr marL="13166702" algn="l" defTabSz="3761915" rtl="0" eaLnBrk="1" latinLnBrk="0" hangingPunct="1">
      <a:defRPr sz="7400" kern="1200">
        <a:solidFill>
          <a:schemeClr val="tx1"/>
        </a:solidFill>
        <a:latin typeface="+mn-lt"/>
        <a:ea typeface="+mn-ea"/>
        <a:cs typeface="+mn-cs"/>
      </a:defRPr>
    </a:lvl8pPr>
    <a:lvl9pPr marL="15047660" algn="l" defTabSz="3761915"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3">
          <p15:clr>
            <a:srgbClr val="A4A3A4"/>
          </p15:clr>
        </p15:guide>
        <p15:guide id="2" orient="horz" pos="40">
          <p15:clr>
            <a:srgbClr val="A4A3A4"/>
          </p15:clr>
        </p15:guide>
        <p15:guide id="3" pos="27370">
          <p15:clr>
            <a:srgbClr val="A4A3A4"/>
          </p15:clr>
        </p15:guide>
        <p15:guide id="4" pos="29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768" autoAdjust="0"/>
    <p:restoredTop sz="94694" autoAdjust="0"/>
  </p:normalViewPr>
  <p:slideViewPr>
    <p:cSldViewPr snapToGrid="0" snapToObjects="1" showGuides="1">
      <p:cViewPr varScale="1">
        <p:scale>
          <a:sx n="25" d="100"/>
          <a:sy n="25" d="100"/>
        </p:scale>
        <p:origin x="696" y="48"/>
      </p:cViewPr>
      <p:guideLst>
        <p:guide orient="horz" pos="13823"/>
        <p:guide orient="horz" pos="40"/>
        <p:guide pos="27370"/>
        <p:guide pos="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4" d="100"/>
          <a:sy n="64" d="100"/>
        </p:scale>
        <p:origin x="3115"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108658-BE88-4BCC-86C5-9B3A2E220617}" type="datetimeFigureOut">
              <a:rPr lang="en-IN" smtClean="0"/>
              <a:t>18-05-2024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1ED7D7-7C27-4986-8339-41FE53E3FD2C}" type="slidenum">
              <a:rPr lang="en-IN" smtClean="0"/>
              <a:t>‹#›</a:t>
            </a:fld>
            <a:endParaRPr lang="en-IN"/>
          </a:p>
        </p:txBody>
      </p:sp>
    </p:spTree>
    <p:extLst>
      <p:ext uri="{BB962C8B-B14F-4D97-AF65-F5344CB8AC3E}">
        <p14:creationId xmlns:p14="http://schemas.microsoft.com/office/powerpoint/2010/main" val="1032953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5/18/2024</a:t>
            </a:fld>
            <a:endParaRPr lang="en-US" dirty="0"/>
          </a:p>
        </p:txBody>
      </p:sp>
      <p:sp>
        <p:nvSpPr>
          <p:cNvPr id="4" name="Slide Image Placeholder 3"/>
          <p:cNvSpPr>
            <a:spLocks noGrp="1" noRot="1" noChangeAspect="1"/>
          </p:cNvSpPr>
          <p:nvPr>
            <p:ph type="sldImg" idx="2"/>
          </p:nvPr>
        </p:nvSpPr>
        <p:spPr>
          <a:xfrm>
            <a:off x="0" y="685800"/>
            <a:ext cx="6858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055639900"/>
      </p:ext>
    </p:extLst>
  </p:cSld>
  <p:clrMap bg1="lt1" tx1="dk1" bg2="lt2" tx2="dk2" accent1="accent1" accent2="accent2" accent3="accent3" accent4="accent4" accent5="accent5" accent6="accent6" hlink="hlink" folHlink="folHlink"/>
  <p:notesStyle>
    <a:lvl1pPr marL="0" algn="l" defTabSz="3761915" rtl="0" eaLnBrk="1" latinLnBrk="0" hangingPunct="1">
      <a:defRPr sz="5000" kern="1200">
        <a:solidFill>
          <a:schemeClr val="tx1"/>
        </a:solidFill>
        <a:latin typeface="+mn-lt"/>
        <a:ea typeface="+mn-ea"/>
        <a:cs typeface="+mn-cs"/>
      </a:defRPr>
    </a:lvl1pPr>
    <a:lvl2pPr marL="1880958" algn="l" defTabSz="3761915" rtl="0" eaLnBrk="1" latinLnBrk="0" hangingPunct="1">
      <a:defRPr sz="5000" kern="1200">
        <a:solidFill>
          <a:schemeClr val="tx1"/>
        </a:solidFill>
        <a:latin typeface="+mn-lt"/>
        <a:ea typeface="+mn-ea"/>
        <a:cs typeface="+mn-cs"/>
      </a:defRPr>
    </a:lvl2pPr>
    <a:lvl3pPr marL="3761915" algn="l" defTabSz="3761915" rtl="0" eaLnBrk="1" latinLnBrk="0" hangingPunct="1">
      <a:defRPr sz="5000" kern="1200">
        <a:solidFill>
          <a:schemeClr val="tx1"/>
        </a:solidFill>
        <a:latin typeface="+mn-lt"/>
        <a:ea typeface="+mn-ea"/>
        <a:cs typeface="+mn-cs"/>
      </a:defRPr>
    </a:lvl3pPr>
    <a:lvl4pPr marL="5642873" algn="l" defTabSz="3761915" rtl="0" eaLnBrk="1" latinLnBrk="0" hangingPunct="1">
      <a:defRPr sz="5000" kern="1200">
        <a:solidFill>
          <a:schemeClr val="tx1"/>
        </a:solidFill>
        <a:latin typeface="+mn-lt"/>
        <a:ea typeface="+mn-ea"/>
        <a:cs typeface="+mn-cs"/>
      </a:defRPr>
    </a:lvl4pPr>
    <a:lvl5pPr marL="7523829" algn="l" defTabSz="3761915" rtl="0" eaLnBrk="1" latinLnBrk="0" hangingPunct="1">
      <a:defRPr sz="5000" kern="1200">
        <a:solidFill>
          <a:schemeClr val="tx1"/>
        </a:solidFill>
        <a:latin typeface="+mn-lt"/>
        <a:ea typeface="+mn-ea"/>
        <a:cs typeface="+mn-cs"/>
      </a:defRPr>
    </a:lvl5pPr>
    <a:lvl6pPr marL="9404787" algn="l" defTabSz="3761915" rtl="0" eaLnBrk="1" latinLnBrk="0" hangingPunct="1">
      <a:defRPr sz="5000" kern="1200">
        <a:solidFill>
          <a:schemeClr val="tx1"/>
        </a:solidFill>
        <a:latin typeface="+mn-lt"/>
        <a:ea typeface="+mn-ea"/>
        <a:cs typeface="+mn-cs"/>
      </a:defRPr>
    </a:lvl6pPr>
    <a:lvl7pPr marL="11285745" algn="l" defTabSz="3761915" rtl="0" eaLnBrk="1" latinLnBrk="0" hangingPunct="1">
      <a:defRPr sz="5000" kern="1200">
        <a:solidFill>
          <a:schemeClr val="tx1"/>
        </a:solidFill>
        <a:latin typeface="+mn-lt"/>
        <a:ea typeface="+mn-ea"/>
        <a:cs typeface="+mn-cs"/>
      </a:defRPr>
    </a:lvl7pPr>
    <a:lvl8pPr marL="13166702" algn="l" defTabSz="3761915" rtl="0" eaLnBrk="1" latinLnBrk="0" hangingPunct="1">
      <a:defRPr sz="5000" kern="1200">
        <a:solidFill>
          <a:schemeClr val="tx1"/>
        </a:solidFill>
        <a:latin typeface="+mn-lt"/>
        <a:ea typeface="+mn-ea"/>
        <a:cs typeface="+mn-cs"/>
      </a:defRPr>
    </a:lvl8pPr>
    <a:lvl9pPr marL="15047660" algn="l" defTabSz="3761915" rtl="0" eaLnBrk="1" latinLnBrk="0" hangingPunct="1">
      <a:defRPr sz="5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59" name="Text Placeholder 3"/>
          <p:cNvSpPr>
            <a:spLocks noGrp="1"/>
          </p:cNvSpPr>
          <p:nvPr>
            <p:ph type="body" sz="quarter" idx="10" hasCustomPrompt="1"/>
          </p:nvPr>
        </p:nvSpPr>
        <p:spPr>
          <a:xfrm>
            <a:off x="474662" y="11021042"/>
            <a:ext cx="13984365"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2" name="Text Placeholder 5"/>
          <p:cNvSpPr>
            <a:spLocks noGrp="1"/>
          </p:cNvSpPr>
          <p:nvPr>
            <p:ph type="body" sz="quarter" idx="11" hasCustomPrompt="1"/>
          </p:nvPr>
        </p:nvSpPr>
        <p:spPr>
          <a:xfrm>
            <a:off x="474662" y="3541355"/>
            <a:ext cx="13984365"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(Pictorial story for your work)</a:t>
            </a:r>
          </a:p>
        </p:txBody>
      </p:sp>
      <p:sp>
        <p:nvSpPr>
          <p:cNvPr id="70" name="Text Placeholder 5"/>
          <p:cNvSpPr>
            <a:spLocks noGrp="1"/>
          </p:cNvSpPr>
          <p:nvPr>
            <p:ph type="body" sz="quarter" idx="20" hasCustomPrompt="1"/>
          </p:nvPr>
        </p:nvSpPr>
        <p:spPr>
          <a:xfrm>
            <a:off x="478064" y="13252084"/>
            <a:ext cx="13980886" cy="596909"/>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Workflow (Flowchart Methodology) </a:t>
            </a:r>
          </a:p>
        </p:txBody>
      </p:sp>
      <p:sp>
        <p:nvSpPr>
          <p:cNvPr id="73" name="Text Placeholder 5"/>
          <p:cNvSpPr>
            <a:spLocks noGrp="1"/>
          </p:cNvSpPr>
          <p:nvPr>
            <p:ph type="body" sz="quarter" idx="22" hasCustomPrompt="1"/>
          </p:nvPr>
        </p:nvSpPr>
        <p:spPr>
          <a:xfrm>
            <a:off x="474662" y="10431876"/>
            <a:ext cx="13984365"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76" name="Text Placeholder 5"/>
          <p:cNvSpPr>
            <a:spLocks noGrp="1"/>
          </p:cNvSpPr>
          <p:nvPr>
            <p:ph type="body" sz="quarter" idx="24" hasCustomPrompt="1"/>
          </p:nvPr>
        </p:nvSpPr>
        <p:spPr>
          <a:xfrm>
            <a:off x="14744700" y="3541355"/>
            <a:ext cx="14344650"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RESULTS</a:t>
            </a:r>
          </a:p>
        </p:txBody>
      </p:sp>
      <p:sp>
        <p:nvSpPr>
          <p:cNvPr id="105" name="Text Placeholder 5"/>
          <p:cNvSpPr>
            <a:spLocks noGrp="1"/>
          </p:cNvSpPr>
          <p:nvPr>
            <p:ph type="body" sz="quarter" idx="25" hasCustomPrompt="1"/>
          </p:nvPr>
        </p:nvSpPr>
        <p:spPr>
          <a:xfrm>
            <a:off x="29375101" y="11453755"/>
            <a:ext cx="14087474"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106" name="Text Placeholder 3"/>
          <p:cNvSpPr>
            <a:spLocks noGrp="1"/>
          </p:cNvSpPr>
          <p:nvPr>
            <p:ph type="body" sz="quarter" idx="26" hasCustomPrompt="1"/>
          </p:nvPr>
        </p:nvSpPr>
        <p:spPr>
          <a:xfrm>
            <a:off x="29375101" y="12079497"/>
            <a:ext cx="14087474"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07" name="Text Placeholder 5"/>
          <p:cNvSpPr>
            <a:spLocks noGrp="1"/>
          </p:cNvSpPr>
          <p:nvPr>
            <p:ph type="body" sz="quarter" idx="27" hasCustomPrompt="1"/>
          </p:nvPr>
        </p:nvSpPr>
        <p:spPr>
          <a:xfrm>
            <a:off x="29375100" y="16973494"/>
            <a:ext cx="14087477"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108" name="Text Placeholder 3"/>
          <p:cNvSpPr>
            <a:spLocks noGrp="1"/>
          </p:cNvSpPr>
          <p:nvPr>
            <p:ph type="body" sz="quarter" idx="28" hasCustomPrompt="1"/>
          </p:nvPr>
        </p:nvSpPr>
        <p:spPr>
          <a:xfrm>
            <a:off x="29375100" y="17562660"/>
            <a:ext cx="14087475"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11" name="Text Placeholder 3"/>
          <p:cNvSpPr>
            <a:spLocks noGrp="1"/>
          </p:cNvSpPr>
          <p:nvPr>
            <p:ph type="body" sz="quarter" idx="96" hasCustomPrompt="1"/>
          </p:nvPr>
        </p:nvSpPr>
        <p:spPr>
          <a:xfrm>
            <a:off x="478063" y="13848993"/>
            <a:ext cx="13984365" cy="498915"/>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163" hasCustomPrompt="1"/>
          </p:nvPr>
        </p:nvSpPr>
        <p:spPr>
          <a:xfrm>
            <a:off x="14744700" y="4148809"/>
            <a:ext cx="14344649" cy="492443"/>
          </a:xfrm>
          <a:prstGeom prst="rect">
            <a:avLst/>
          </a:prstGeom>
        </p:spPr>
        <p:txBody>
          <a:bodyPr wrap="square" lIns="91440" tIns="91440" rIns="91440" bIns="91440">
            <a:spAutoFit/>
          </a:bodyPr>
          <a:lstStyle>
            <a:lvl1pPr marL="0" indent="0">
              <a:buNone/>
              <a:defRPr sz="2000" b="1">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1" name="Text Placeholder 3"/>
          <p:cNvSpPr>
            <a:spLocks noGrp="1"/>
          </p:cNvSpPr>
          <p:nvPr>
            <p:ph type="body" sz="quarter" idx="164" hasCustomPrompt="1"/>
          </p:nvPr>
        </p:nvSpPr>
        <p:spPr>
          <a:xfrm>
            <a:off x="474662" y="4148809"/>
            <a:ext cx="13984365"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3" name="Text Placeholder 76"/>
          <p:cNvSpPr>
            <a:spLocks noGrp="1"/>
          </p:cNvSpPr>
          <p:nvPr>
            <p:ph type="body" sz="quarter" idx="165" hasCustomPrompt="1"/>
          </p:nvPr>
        </p:nvSpPr>
        <p:spPr>
          <a:xfrm>
            <a:off x="5225143" y="1464829"/>
            <a:ext cx="33440914" cy="963989"/>
          </a:xfrm>
          <a:prstGeom prst="rect">
            <a:avLst/>
          </a:prstGeom>
        </p:spPr>
        <p:txBody>
          <a:bodyPr>
            <a:normAutofit/>
          </a:bodyPr>
          <a:lstStyle>
            <a:lvl1pPr marL="0" indent="0" algn="ctr">
              <a:buFontTx/>
              <a:buNone/>
              <a:defRPr sz="4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95" hasCustomPrompt="1"/>
          </p:nvPr>
        </p:nvSpPr>
        <p:spPr>
          <a:xfrm>
            <a:off x="5225143" y="2428819"/>
            <a:ext cx="33440914" cy="634555"/>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9" name="Text Placeholder 76"/>
          <p:cNvSpPr>
            <a:spLocks noGrp="1"/>
          </p:cNvSpPr>
          <p:nvPr>
            <p:ph type="body" sz="quarter" idx="196" hasCustomPrompt="1"/>
          </p:nvPr>
        </p:nvSpPr>
        <p:spPr>
          <a:xfrm>
            <a:off x="5225143" y="180134"/>
            <a:ext cx="33440914" cy="1284696"/>
          </a:xfrm>
          <a:prstGeom prst="rect">
            <a:avLst/>
          </a:prstGeom>
        </p:spPr>
        <p:txBody>
          <a:bodyPr>
            <a:normAutofit/>
          </a:bodyPr>
          <a:lstStyle>
            <a:lvl1pPr marL="0" indent="0" algn="ctr">
              <a:buFontTx/>
              <a:buNone/>
              <a:defRPr sz="60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
        <p:nvSpPr>
          <p:cNvPr id="21" name="TextBox 20"/>
          <p:cNvSpPr txBox="1"/>
          <p:nvPr userDrawn="1"/>
        </p:nvSpPr>
        <p:spPr>
          <a:xfrm>
            <a:off x="16775723" y="6365631"/>
            <a:ext cx="7139354" cy="40011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9" name="Rectangle 58"/>
          <p:cNvSpPr/>
          <p:nvPr userDrawn="1"/>
        </p:nvSpPr>
        <p:spPr>
          <a:xfrm rot="10800000">
            <a:off x="-13435" y="21776416"/>
            <a:ext cx="43891200" cy="16888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userDrawn="1"/>
        </p:nvSpPr>
        <p:spPr>
          <a:xfrm>
            <a:off x="0" y="0"/>
            <a:ext cx="43891200" cy="2000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userDrawn="1"/>
        </p:nvSpPr>
        <p:spPr>
          <a:xfrm flipV="1">
            <a:off x="0" y="2873432"/>
            <a:ext cx="43891199" cy="1618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p:cNvSpPr/>
          <p:nvPr userDrawn="1"/>
        </p:nvSpPr>
        <p:spPr>
          <a:xfrm>
            <a:off x="484255" y="3505199"/>
            <a:ext cx="14003270" cy="17801319"/>
          </a:xfrm>
          <a:prstGeom prst="roundRect">
            <a:avLst>
              <a:gd name="adj" fmla="val 1956"/>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userDrawn="1"/>
        </p:nvSpPr>
        <p:spPr>
          <a:xfrm>
            <a:off x="29375101" y="3505199"/>
            <a:ext cx="14129483" cy="17801319"/>
          </a:xfrm>
          <a:prstGeom prst="roundRect">
            <a:avLst>
              <a:gd name="adj" fmla="val 1956"/>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userDrawn="1"/>
        </p:nvSpPr>
        <p:spPr>
          <a:xfrm>
            <a:off x="14744701" y="3505198"/>
            <a:ext cx="14373224" cy="17801319"/>
          </a:xfrm>
          <a:prstGeom prst="roundRect">
            <a:avLst>
              <a:gd name="adj" fmla="val 1956"/>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3761915"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0719" indent="-1410719" algn="l" defTabSz="3761915"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556" indent="-1175598" algn="l" defTabSz="3761915"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2394" indent="-940479" algn="l" defTabSz="3761915"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352"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64308"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1915" rtl="0" eaLnBrk="1" latinLnBrk="0" hangingPunct="1">
        <a:defRPr sz="7400" kern="1200">
          <a:solidFill>
            <a:schemeClr val="tx1"/>
          </a:solidFill>
          <a:latin typeface="+mn-lt"/>
          <a:ea typeface="+mn-ea"/>
          <a:cs typeface="+mn-cs"/>
        </a:defRPr>
      </a:lvl1pPr>
      <a:lvl2pPr marL="1880958" algn="l" defTabSz="3761915" rtl="0" eaLnBrk="1" latinLnBrk="0" hangingPunct="1">
        <a:defRPr sz="7400" kern="1200">
          <a:solidFill>
            <a:schemeClr val="tx1"/>
          </a:solidFill>
          <a:latin typeface="+mn-lt"/>
          <a:ea typeface="+mn-ea"/>
          <a:cs typeface="+mn-cs"/>
        </a:defRPr>
      </a:lvl2pPr>
      <a:lvl3pPr marL="3761915" algn="l" defTabSz="3761915" rtl="0" eaLnBrk="1" latinLnBrk="0" hangingPunct="1">
        <a:defRPr sz="7400" kern="1200">
          <a:solidFill>
            <a:schemeClr val="tx1"/>
          </a:solidFill>
          <a:latin typeface="+mn-lt"/>
          <a:ea typeface="+mn-ea"/>
          <a:cs typeface="+mn-cs"/>
        </a:defRPr>
      </a:lvl3pPr>
      <a:lvl4pPr marL="5642873" algn="l" defTabSz="3761915" rtl="0" eaLnBrk="1" latinLnBrk="0" hangingPunct="1">
        <a:defRPr sz="7400" kern="1200">
          <a:solidFill>
            <a:schemeClr val="tx1"/>
          </a:solidFill>
          <a:latin typeface="+mn-lt"/>
          <a:ea typeface="+mn-ea"/>
          <a:cs typeface="+mn-cs"/>
        </a:defRPr>
      </a:lvl4pPr>
      <a:lvl5pPr marL="7523829" algn="l" defTabSz="3761915" rtl="0" eaLnBrk="1" latinLnBrk="0" hangingPunct="1">
        <a:defRPr sz="7400" kern="1200">
          <a:solidFill>
            <a:schemeClr val="tx1"/>
          </a:solidFill>
          <a:latin typeface="+mn-lt"/>
          <a:ea typeface="+mn-ea"/>
          <a:cs typeface="+mn-cs"/>
        </a:defRPr>
      </a:lvl5pPr>
      <a:lvl6pPr marL="9404787" algn="l" defTabSz="3761915" rtl="0" eaLnBrk="1" latinLnBrk="0" hangingPunct="1">
        <a:defRPr sz="7400" kern="1200">
          <a:solidFill>
            <a:schemeClr val="tx1"/>
          </a:solidFill>
          <a:latin typeface="+mn-lt"/>
          <a:ea typeface="+mn-ea"/>
          <a:cs typeface="+mn-cs"/>
        </a:defRPr>
      </a:lvl6pPr>
      <a:lvl7pPr marL="11285745" algn="l" defTabSz="3761915" rtl="0" eaLnBrk="1" latinLnBrk="0" hangingPunct="1">
        <a:defRPr sz="7400" kern="1200">
          <a:solidFill>
            <a:schemeClr val="tx1"/>
          </a:solidFill>
          <a:latin typeface="+mn-lt"/>
          <a:ea typeface="+mn-ea"/>
          <a:cs typeface="+mn-cs"/>
        </a:defRPr>
      </a:lvl7pPr>
      <a:lvl8pPr marL="13166702" algn="l" defTabSz="3761915" rtl="0" eaLnBrk="1" latinLnBrk="0" hangingPunct="1">
        <a:defRPr sz="7400" kern="1200">
          <a:solidFill>
            <a:schemeClr val="tx1"/>
          </a:solidFill>
          <a:latin typeface="+mn-lt"/>
          <a:ea typeface="+mn-ea"/>
          <a:cs typeface="+mn-cs"/>
        </a:defRPr>
      </a:lvl8pPr>
      <a:lvl9pPr marL="15047660" algn="l" defTabSz="3761915"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hyperlink" Target="https://journals.plos.org/plosone/article?id=10.1371/journal.pone.0077154" TargetMode="External"/><Relationship Id="rId7" Type="http://schemas.openxmlformats.org/officeDocument/2006/relationships/image" Target="../media/image2.png"/><Relationship Id="rId12" Type="http://schemas.openxmlformats.org/officeDocument/2006/relationships/image" Target="../media/image7.png"/><Relationship Id="rId2" Type="http://schemas.openxmlformats.org/officeDocument/2006/relationships/hyperlink" Target="https://www.ncbi.nlm.nih.gov/pmc/articles/PMC6467380/#pone.0214712.e007" TargetMode="External"/><Relationship Id="rId1" Type="http://schemas.openxmlformats.org/officeDocument/2006/relationships/slideLayout" Target="../slideLayouts/slideLayout1.xml"/><Relationship Id="rId6" Type="http://schemas.openxmlformats.org/officeDocument/2006/relationships/image" Target="../media/image1.png"/><Relationship Id="rId11" Type="http://schemas.openxmlformats.org/officeDocument/2006/relationships/image" Target="../media/image6.bmp"/><Relationship Id="rId5" Type="http://schemas.openxmlformats.org/officeDocument/2006/relationships/hyperlink" Target="https://www.bing.com/ck/a?!&amp;&amp;p=98322381164c6430JmltdHM9MTcxNTk5MDQwMCZpZ3VpZD0xMjM2NzQwYy05NTM0LTY5ODYtMDcxNC02NTBlOTQ5OTY4ZmYmaW5zaWQ9NTI1MA&amp;ptn=3&amp;ver=2&amp;hsh=3&amp;fclid=1236740c-9534-6986-0714-650e949968ff&amp;psq=fractal+based+feature+extraction+techniques&amp;u=a1aHR0cHM6Ly93d3cuc2NpZW5jZWRpcmVjdC5jb20vc2NpZW5jZS9hcnRpY2xlL3BpaS9TMDAzMTMyMDMwMTAwMDk1NA&amp;ntb=1" TargetMode="External"/><Relationship Id="rId10" Type="http://schemas.openxmlformats.org/officeDocument/2006/relationships/image" Target="../media/image5.png"/><Relationship Id="rId4" Type="http://schemas.openxmlformats.org/officeDocument/2006/relationships/hyperlink" Target="https://journals.plos.org/plosone/article?id=10.1371/journal.pone.0285219" TargetMode="Externa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4662" y="11021042"/>
            <a:ext cx="13984365" cy="3285526"/>
          </a:xfrm>
        </p:spPr>
        <p:txBody>
          <a:bodyPr/>
          <a:lstStyle/>
          <a:p>
            <a:pPr marL="342900" indent="-342900">
              <a:buFont typeface="Arial" panose="020B0604020202020204" pitchFamily="34" charset="0"/>
              <a:buChar char="•"/>
            </a:pPr>
            <a:r>
              <a:rPr lang="en-US" sz="1800" b="0" i="0" dirty="0">
                <a:effectLst/>
              </a:rPr>
              <a:t>Develop a robust feature extraction pipeline from EHG signals to detect preterm birth, focusing on extracting relevant features from the signal's spectrogram, including sample entropy, and fractal dimensions.</a:t>
            </a:r>
          </a:p>
          <a:p>
            <a:pPr marL="342900" indent="-342900">
              <a:buFont typeface="Arial" panose="020B0604020202020204" pitchFamily="34" charset="0"/>
              <a:buChar char="•"/>
            </a:pPr>
            <a:r>
              <a:rPr lang="en-US" sz="1800" b="0" i="0" dirty="0">
                <a:effectLst/>
              </a:rPr>
              <a:t>Implement preprocessing techniques such as Butterworth filtering (0.5-4Hz) to enhance the signal quality and remove noise, ensuring the accuracy of subsequent analysis steps.</a:t>
            </a:r>
          </a:p>
          <a:p>
            <a:pPr marL="342900" indent="-342900">
              <a:buFont typeface="Arial" panose="020B0604020202020204" pitchFamily="34" charset="0"/>
              <a:buChar char="•"/>
            </a:pPr>
            <a:r>
              <a:rPr lang="en-US" sz="1800" b="0" i="0" dirty="0">
                <a:effectLst/>
              </a:rPr>
              <a:t>Utilize wavelet decomposition with biorthogonal wavelets to effectively capture both time and frequency domain features of the EHG signal, facilitating comprehensive feature extraction.</a:t>
            </a:r>
          </a:p>
          <a:p>
            <a:pPr marL="342900" indent="-342900">
              <a:buFont typeface="Arial" panose="020B0604020202020204" pitchFamily="34" charset="0"/>
              <a:buChar char="•"/>
            </a:pPr>
            <a:r>
              <a:rPr lang="en-US" sz="1800" dirty="0"/>
              <a:t>L</a:t>
            </a:r>
            <a:r>
              <a:rPr lang="en-US" sz="1800" b="0" i="0" dirty="0">
                <a:effectLst/>
              </a:rPr>
              <a:t>everaging the extracted features to accurately identify preterm births, particularly focusing on predicting births occurring before the 37th week of pregnancy.</a:t>
            </a:r>
          </a:p>
          <a:p>
            <a:pPr marL="342900" indent="-342900">
              <a:buFont typeface="Arial" panose="020B0604020202020204" pitchFamily="34" charset="0"/>
              <a:buChar char="•"/>
            </a:pPr>
            <a:r>
              <a:rPr lang="en-US" sz="1800" dirty="0">
                <a:effectLst/>
              </a:rPr>
              <a:t>Address the significant medical and economic challenges posed by preterm birth by providing effective methods for its detection or prediction, aiming to reduce its incidence and improve outcomes for both infants and families.</a:t>
            </a:r>
          </a:p>
          <a:p>
            <a:br>
              <a:rPr lang="en-US" dirty="0">
                <a:effectLst/>
              </a:rPr>
            </a:br>
            <a:endParaRPr lang="en-US" b="0" i="0" dirty="0">
              <a:effectLst/>
            </a:endParaRPr>
          </a:p>
          <a:p>
            <a:endParaRPr lang="en-IN" dirty="0"/>
          </a:p>
        </p:txBody>
      </p:sp>
      <p:sp>
        <p:nvSpPr>
          <p:cNvPr id="3" name="Text Placeholder 2"/>
          <p:cNvSpPr>
            <a:spLocks noGrp="1"/>
          </p:cNvSpPr>
          <p:nvPr>
            <p:ph type="body" sz="quarter" idx="11"/>
          </p:nvPr>
        </p:nvSpPr>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quarter" idx="20"/>
          </p:nvPr>
        </p:nvSpPr>
        <p:spPr>
          <a:xfrm>
            <a:off x="474661" y="14298825"/>
            <a:ext cx="13980886" cy="596909"/>
          </a:xfrm>
        </p:spPr>
        <p:txBody>
          <a:bodyPr/>
          <a:lstStyle/>
          <a:p>
            <a:r>
              <a:rPr lang="en-US" dirty="0">
                <a:latin typeface="Times New Roman" panose="02020603050405020304" pitchFamily="18" charset="0"/>
                <a:cs typeface="Times New Roman" panose="02020603050405020304" pitchFamily="18" charset="0"/>
              </a:rPr>
              <a:t>WORKFLOW(METHODOLOGY)</a:t>
            </a:r>
            <a:endParaRPr lang="en-IN"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22"/>
          </p:nvPr>
        </p:nvSpPr>
        <p:spPr/>
        <p:txBody>
          <a:bodyPr/>
          <a:lstStyle/>
          <a:p>
            <a:r>
              <a:rPr lang="en-US" dirty="0">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sz="quarter" idx="24"/>
          </p:nvPr>
        </p:nvSpPr>
        <p:spPr/>
        <p:txBody>
          <a:bodyPr/>
          <a:lstStyle/>
          <a:p>
            <a:r>
              <a:rPr lang="en-US" dirty="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sp>
        <p:nvSpPr>
          <p:cNvPr id="7" name="Text Placeholder 6"/>
          <p:cNvSpPr>
            <a:spLocks noGrp="1"/>
          </p:cNvSpPr>
          <p:nvPr>
            <p:ph type="body" sz="quarter" idx="25"/>
          </p:nvPr>
        </p:nvSpPr>
        <p:spPr>
          <a:xfrm>
            <a:off x="29375101" y="11579734"/>
            <a:ext cx="14087474" cy="589166"/>
          </a:xfrm>
        </p:spPr>
        <p:txBody>
          <a:bodyPr/>
          <a:lstStyle/>
          <a:p>
            <a:r>
              <a:rPr lang="en-US" dirty="0">
                <a:latin typeface="Times New Roman" panose="02020603050405020304" pitchFamily="18" charset="0"/>
                <a:cs typeface="Times New Roman" panose="02020603050405020304" pitchFamily="18" charset="0"/>
              </a:rPr>
              <a:t>CONCLUSIONS</a:t>
            </a:r>
            <a:endParaRPr lang="en-IN" dirty="0">
              <a:latin typeface="Times New Roman" panose="02020603050405020304" pitchFamily="18" charset="0"/>
              <a:cs typeface="Times New Roman" panose="02020603050405020304" pitchFamily="18" charset="0"/>
            </a:endParaRPr>
          </a:p>
        </p:txBody>
      </p:sp>
      <p:sp>
        <p:nvSpPr>
          <p:cNvPr id="8" name="Text Placeholder 7"/>
          <p:cNvSpPr>
            <a:spLocks noGrp="1"/>
          </p:cNvSpPr>
          <p:nvPr>
            <p:ph type="body" sz="quarter" idx="26"/>
          </p:nvPr>
        </p:nvSpPr>
        <p:spPr>
          <a:xfrm>
            <a:off x="29375101" y="12439531"/>
            <a:ext cx="14087474" cy="3816429"/>
          </a:xfrm>
        </p:spPr>
        <p:txBody>
          <a:bodyPr/>
          <a:lstStyle/>
          <a:p>
            <a:pPr marL="342900" indent="-342900">
              <a:buFont typeface="Arial" panose="020B0604020202020204" pitchFamily="34" charset="0"/>
              <a:buChar char="•"/>
            </a:pPr>
            <a:r>
              <a:rPr lang="en-US" dirty="0"/>
              <a:t>.</a:t>
            </a:r>
            <a:r>
              <a:rPr lang="en-IN" dirty="0"/>
              <a:t>Wavelet decomposition with biorthogonal wavelets offers improved time-frequency resolution, aiding in understanding the frequency components of non-stationary signals without phase distortion.</a:t>
            </a:r>
          </a:p>
          <a:p>
            <a:pPr marL="342900" indent="-342900">
              <a:buFont typeface="Arial" panose="020B0604020202020204" pitchFamily="34" charset="0"/>
              <a:buChar char="•"/>
            </a:pPr>
            <a:r>
              <a:rPr lang="en-IN" dirty="0"/>
              <a:t>Signal decomposition at two levels enhances spectral analysis, with higher spectral centroid values indicating frequency concentration at higher spectrum parts, and preterm signals displaying higher spectral flatness values, suggesting a more uniform spectrum.</a:t>
            </a:r>
          </a:p>
          <a:p>
            <a:pPr marL="342900" indent="-342900">
              <a:buFont typeface="Arial" panose="020B0604020202020204" pitchFamily="34" charset="0"/>
              <a:buChar char="•"/>
            </a:pPr>
            <a:r>
              <a:rPr lang="en-IN" dirty="0"/>
              <a:t>Analysis of roll-off frequencies reveals differences in energy concentration among classes, with preterm signals having lower energy in higher frequencies compared to term and normal signals.</a:t>
            </a:r>
          </a:p>
          <a:p>
            <a:pPr marL="342900" indent="-342900">
              <a:buFont typeface="Arial" panose="020B0604020202020204" pitchFamily="34" charset="0"/>
              <a:buChar char="•"/>
            </a:pPr>
            <a:r>
              <a:rPr lang="en-IN" dirty="0"/>
              <a:t>Features like sample entropy and fractal dimensions highlight complexity and randomness in EHG signals, with preterm signals showing higher complexity and variability in fractal dimension values compared to term and normal signals.</a:t>
            </a:r>
          </a:p>
          <a:p>
            <a:pPr marL="342900" indent="-342900">
              <a:buFont typeface="Arial" panose="020B0604020202020204" pitchFamily="34" charset="0"/>
              <a:buChar char="•"/>
            </a:pPr>
            <a:r>
              <a:rPr lang="en-IN" dirty="0"/>
              <a:t>Overall, these techniques enable partial detection of preterm births by uncovering underlying patterns and complexities in EHG signals associated with preterm labor.</a:t>
            </a:r>
          </a:p>
        </p:txBody>
      </p:sp>
      <p:sp>
        <p:nvSpPr>
          <p:cNvPr id="9" name="Text Placeholder 8"/>
          <p:cNvSpPr>
            <a:spLocks noGrp="1"/>
          </p:cNvSpPr>
          <p:nvPr>
            <p:ph type="body" sz="quarter" idx="27"/>
          </p:nvPr>
        </p:nvSpPr>
        <p:spPr/>
        <p:txBody>
          <a:bodyPr/>
          <a:lstStyle/>
          <a:p>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10" name="Text Placeholder 9"/>
          <p:cNvSpPr>
            <a:spLocks noGrp="1"/>
          </p:cNvSpPr>
          <p:nvPr>
            <p:ph type="body" sz="quarter" idx="28"/>
          </p:nvPr>
        </p:nvSpPr>
        <p:spPr>
          <a:xfrm>
            <a:off x="29375100" y="17562660"/>
            <a:ext cx="14087475" cy="2708434"/>
          </a:xfrm>
        </p:spPr>
        <p:txBody>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hlinkClick r:id="rId2"/>
              </a:rPr>
              <a:t>https://www.ncbi.nlm.nih.gov/pmc/articles/PMC6467380/#pone.0214712.e007</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hlinkClick r:id="rId3"/>
              </a:rPr>
              <a:t>https://journals.plos.org/plosone/article?id=10.1371/journal.pone.0077154</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hlinkClick r:id="rId4"/>
              </a:rPr>
              <a:t>https://journals.plos.org/plosone/article?id=10.1371/journal.pone.0285219</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0" i="0" u="none" strike="noStrike" dirty="0">
                <a:solidFill>
                  <a:srgbClr val="444444"/>
                </a:solidFill>
                <a:effectLst/>
                <a:latin typeface="Times New Roman" panose="02020603050405020304" pitchFamily="18" charset="0"/>
                <a:cs typeface="Times New Roman" panose="02020603050405020304" pitchFamily="18" charset="0"/>
                <a:hlinkClick r:id="rId5"/>
              </a:rPr>
              <a:t>https://www.sciencedirect.com/science/article/pii/S0031320301000954</a:t>
            </a:r>
            <a:endParaRPr lang="en-US" b="0" i="0" u="none" strike="noStrike" dirty="0">
              <a:solidFill>
                <a:srgbClr val="767676"/>
              </a:solidFill>
              <a:effectLst/>
              <a:latin typeface="Times New Roman" panose="02020603050405020304" pitchFamily="18" charset="0"/>
              <a:cs typeface="Times New Roman" panose="02020603050405020304" pitchFamily="18" charset="0"/>
              <a:hlinkClick r:id="rId5"/>
            </a:endParaRPr>
          </a:p>
          <a:p>
            <a:pPr>
              <a:buFont typeface="Wingdings" panose="05000000000000000000" pitchFamily="2" charset="2"/>
              <a:buChar char="Ø"/>
            </a:pPr>
            <a:r>
              <a:rPr lang="en-US" b="0" i="0" u="none" strike="noStrike" dirty="0">
                <a:solidFill>
                  <a:srgbClr val="444444"/>
                </a:solidFill>
                <a:effectLst/>
                <a:latin typeface="Times New Roman" panose="02020603050405020304" pitchFamily="18" charset="0"/>
                <a:cs typeface="Times New Roman" panose="02020603050405020304" pitchFamily="18" charset="0"/>
                <a:hlinkClick r:id="rId5"/>
              </a:rPr>
              <a:t>https://www.sciencedirect.com/science/article/abs/pii/S0167865501000034</a:t>
            </a:r>
          </a:p>
          <a:p>
            <a:pPr>
              <a:buFont typeface="Wingdings" panose="05000000000000000000" pitchFamily="2" charset="2"/>
              <a:buChar char="Ø"/>
            </a:pPr>
            <a:r>
              <a:rPr lang="en-IN" u="sng" dirty="0">
                <a:solidFill>
                  <a:schemeClr val="accent5"/>
                </a:solidFill>
                <a:latin typeface="Times New Roman" panose="02020603050405020304" pitchFamily="18" charset="0"/>
                <a:cs typeface="Times New Roman" panose="02020603050405020304" pitchFamily="18" charset="0"/>
              </a:rPr>
              <a:t>https://www.researchgate.net/publication/370402152_An_Introduction_to_Singular_Value_Decomposition</a:t>
            </a:r>
          </a:p>
          <a:p>
            <a:endParaRPr lang="en-IN" dirty="0"/>
          </a:p>
        </p:txBody>
      </p:sp>
      <p:sp>
        <p:nvSpPr>
          <p:cNvPr id="11" name="Text Placeholder 10"/>
          <p:cNvSpPr>
            <a:spLocks noGrp="1"/>
          </p:cNvSpPr>
          <p:nvPr>
            <p:ph type="body" sz="quarter" idx="96"/>
          </p:nvPr>
        </p:nvSpPr>
        <p:spPr>
          <a:xfrm>
            <a:off x="474661" y="14451737"/>
            <a:ext cx="13984365" cy="7140416"/>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
        <p:nvSpPr>
          <p:cNvPr id="12" name="Text Placeholder 11"/>
          <p:cNvSpPr>
            <a:spLocks noGrp="1"/>
          </p:cNvSpPr>
          <p:nvPr>
            <p:ph type="body" sz="quarter" idx="163"/>
          </p:nvPr>
        </p:nvSpPr>
        <p:spPr>
          <a:xfrm>
            <a:off x="14744700" y="4148807"/>
            <a:ext cx="14834890" cy="19697700"/>
          </a:xfrm>
        </p:spPr>
        <p:txBody>
          <a:bodyPr/>
          <a:lstStyle/>
          <a:p>
            <a:r>
              <a:rPr lang="en-US" sz="2400" dirty="0"/>
              <a:t>Filtered signals</a:t>
            </a:r>
          </a:p>
          <a:p>
            <a:endParaRPr lang="en-US" dirty="0"/>
          </a:p>
          <a:p>
            <a:endParaRPr lang="en-IN"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2400" dirty="0"/>
              <a:t>Wavelength Decomposition(Biorthogonal)</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2400" dirty="0"/>
              <a:t>Spectrogram</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3" name="Text Placeholder 12"/>
          <p:cNvSpPr>
            <a:spLocks noGrp="1"/>
          </p:cNvSpPr>
          <p:nvPr>
            <p:ph type="body" sz="quarter" idx="164"/>
          </p:nvPr>
        </p:nvSpPr>
        <p:spPr>
          <a:xfrm>
            <a:off x="474662" y="4148809"/>
            <a:ext cx="13984365" cy="6283067"/>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4" name="Text Placeholder 13"/>
          <p:cNvSpPr>
            <a:spLocks noGrp="1"/>
          </p:cNvSpPr>
          <p:nvPr>
            <p:ph type="body" sz="quarter" idx="165"/>
          </p:nvPr>
        </p:nvSpPr>
        <p:spPr/>
        <p:txBody>
          <a:bodyPr/>
          <a:lstStyle/>
          <a:p>
            <a:r>
              <a:rPr lang="en-US" dirty="0" err="1">
                <a:latin typeface="Times New Roman" panose="02020603050405020304" pitchFamily="18" charset="0"/>
                <a:cs typeface="Times New Roman" panose="02020603050405020304" pitchFamily="18" charset="0"/>
              </a:rPr>
              <a:t>Munagala</a:t>
            </a:r>
            <a:r>
              <a:rPr lang="en-US" dirty="0">
                <a:latin typeface="Times New Roman" panose="02020603050405020304" pitchFamily="18" charset="0"/>
                <a:cs typeface="Times New Roman" panose="02020603050405020304" pitchFamily="18" charset="0"/>
              </a:rPr>
              <a:t> Haritha Reddy (EC21B1091), </a:t>
            </a:r>
            <a:r>
              <a:rPr lang="en-US" dirty="0" err="1">
                <a:latin typeface="Times New Roman" panose="02020603050405020304" pitchFamily="18" charset="0"/>
                <a:cs typeface="Times New Roman" panose="02020603050405020304" pitchFamily="18" charset="0"/>
              </a:rPr>
              <a:t>Chundi</a:t>
            </a:r>
            <a:r>
              <a:rPr lang="en-US" dirty="0">
                <a:latin typeface="Times New Roman" panose="02020603050405020304" pitchFamily="18" charset="0"/>
                <a:cs typeface="Times New Roman" panose="02020603050405020304" pitchFamily="18" charset="0"/>
              </a:rPr>
              <a:t> Sahithi (EC21B1082)</a:t>
            </a:r>
            <a:endParaRPr lang="en-IN" dirty="0">
              <a:latin typeface="Times New Roman" panose="02020603050405020304" pitchFamily="18" charset="0"/>
              <a:cs typeface="Times New Roman" panose="02020603050405020304" pitchFamily="18" charset="0"/>
            </a:endParaRPr>
          </a:p>
        </p:txBody>
      </p:sp>
      <p:sp>
        <p:nvSpPr>
          <p:cNvPr id="15" name="Text Placeholder 14"/>
          <p:cNvSpPr>
            <a:spLocks noGrp="1"/>
          </p:cNvSpPr>
          <p:nvPr>
            <p:ph type="body" sz="quarter" idx="195"/>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Indian Institute of Information Technology, Design and Manufacturing (IIITDM), Kancheepuram</a:t>
            </a:r>
            <a:endParaRPr lang="en-IN" dirty="0">
              <a:latin typeface="Times New Roman" panose="02020603050405020304" pitchFamily="18" charset="0"/>
              <a:cs typeface="Times New Roman" panose="02020603050405020304" pitchFamily="18" charset="0"/>
            </a:endParaRPr>
          </a:p>
        </p:txBody>
      </p:sp>
      <p:sp>
        <p:nvSpPr>
          <p:cNvPr id="16" name="Text Placeholder 15"/>
          <p:cNvSpPr>
            <a:spLocks noGrp="1"/>
          </p:cNvSpPr>
          <p:nvPr>
            <p:ph type="body" sz="quarter" idx="196"/>
          </p:nvPr>
        </p:nvSpPr>
        <p:spPr>
          <a:xfrm>
            <a:off x="5196567" y="93311"/>
            <a:ext cx="33440914" cy="1284696"/>
          </a:xfrm>
        </p:spPr>
        <p:txBody>
          <a:bodyPr>
            <a:noAutofit/>
          </a:bodyPr>
          <a:lstStyle/>
          <a:p>
            <a:r>
              <a:rPr lang="en-US" sz="8800" i="0" dirty="0">
                <a:effectLst/>
                <a:latin typeface="Times New Roman" panose="02020603050405020304" pitchFamily="18" charset="0"/>
                <a:cs typeface="Times New Roman" panose="02020603050405020304" pitchFamily="18" charset="0"/>
              </a:rPr>
              <a:t>Identification of preterm birth using EHG (Feature extraction)</a:t>
            </a:r>
            <a:endParaRPr lang="en-IN" sz="8800" dirty="0">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24AAE9A8-12D0-4006-81A1-69E1014FF78A}"/>
              </a:ext>
            </a:extLst>
          </p:cNvPr>
          <p:cNvPicPr>
            <a:picLocks noChangeAspect="1"/>
          </p:cNvPicPr>
          <p:nvPr/>
        </p:nvPicPr>
        <p:blipFill>
          <a:blip r:embed="rId6"/>
          <a:stretch>
            <a:fillRect/>
          </a:stretch>
        </p:blipFill>
        <p:spPr>
          <a:xfrm>
            <a:off x="14901107" y="10630268"/>
            <a:ext cx="13320425" cy="3973492"/>
          </a:xfrm>
          <a:prstGeom prst="rect">
            <a:avLst/>
          </a:prstGeom>
        </p:spPr>
      </p:pic>
      <p:pic>
        <p:nvPicPr>
          <p:cNvPr id="21" name="Picture 20">
            <a:extLst>
              <a:ext uri="{FF2B5EF4-FFF2-40B4-BE49-F238E27FC236}">
                <a16:creationId xmlns:a16="http://schemas.microsoft.com/office/drawing/2014/main" id="{65EEB1F0-3E7D-49B8-B5A0-54357C3838DE}"/>
              </a:ext>
            </a:extLst>
          </p:cNvPr>
          <p:cNvPicPr>
            <a:picLocks noChangeAspect="1"/>
          </p:cNvPicPr>
          <p:nvPr/>
        </p:nvPicPr>
        <p:blipFill>
          <a:blip r:embed="rId7"/>
          <a:stretch>
            <a:fillRect/>
          </a:stretch>
        </p:blipFill>
        <p:spPr>
          <a:xfrm>
            <a:off x="14901108" y="4747067"/>
            <a:ext cx="12998823" cy="4983733"/>
          </a:xfrm>
          <a:prstGeom prst="rect">
            <a:avLst/>
          </a:prstGeom>
        </p:spPr>
      </p:pic>
      <p:sp>
        <p:nvSpPr>
          <p:cNvPr id="29" name="TextBox 28">
            <a:extLst>
              <a:ext uri="{FF2B5EF4-FFF2-40B4-BE49-F238E27FC236}">
                <a16:creationId xmlns:a16="http://schemas.microsoft.com/office/drawing/2014/main" id="{7D001339-A4ED-4785-A9BA-EE0378D4E2F6}"/>
              </a:ext>
            </a:extLst>
          </p:cNvPr>
          <p:cNvSpPr txBox="1"/>
          <p:nvPr/>
        </p:nvSpPr>
        <p:spPr>
          <a:xfrm>
            <a:off x="37503614" y="3575016"/>
            <a:ext cx="3066379" cy="1323439"/>
          </a:xfrm>
          <a:prstGeom prst="rect">
            <a:avLst/>
          </a:prstGeom>
          <a:noFill/>
        </p:spPr>
        <p:txBody>
          <a:bodyPr wrap="square" rtlCol="0">
            <a:spAutoFit/>
          </a:bodyPr>
          <a:lstStyle/>
          <a:p>
            <a:r>
              <a:rPr lang="en-US" sz="2400" b="1" dirty="0">
                <a:solidFill>
                  <a:schemeClr val="accent5">
                    <a:lumMod val="50000"/>
                  </a:schemeClr>
                </a:solidFill>
                <a:latin typeface="Times New Roman" panose="02020603050405020304" pitchFamily="18" charset="0"/>
                <a:cs typeface="Times New Roman" panose="02020603050405020304" pitchFamily="18" charset="0"/>
              </a:rPr>
              <a:t>Sample entropy                       </a:t>
            </a:r>
          </a:p>
          <a:p>
            <a:r>
              <a:rPr lang="en-US" sz="2000" b="1" dirty="0">
                <a:solidFill>
                  <a:schemeClr val="accent5">
                    <a:lumMod val="50000"/>
                  </a:schemeClr>
                </a:solidFill>
                <a:latin typeface="Times New Roman" panose="02020603050405020304" pitchFamily="18" charset="0"/>
                <a:cs typeface="Times New Roman" panose="02020603050405020304" pitchFamily="18" charset="0"/>
              </a:rPr>
              <a:t>                              </a:t>
            </a:r>
            <a:endParaRPr lang="en-US" sz="800" dirty="0"/>
          </a:p>
          <a:p>
            <a:endParaRPr lang="en-US" sz="800" dirty="0"/>
          </a:p>
          <a:p>
            <a:endParaRPr lang="en-US" sz="800" dirty="0"/>
          </a:p>
          <a:p>
            <a:pPr algn="ctr"/>
            <a:endParaRPr lang="en-US" sz="20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243CDC32-7779-4DA6-86AE-B485B84332D6}"/>
              </a:ext>
            </a:extLst>
          </p:cNvPr>
          <p:cNvPicPr>
            <a:picLocks noChangeAspect="1"/>
          </p:cNvPicPr>
          <p:nvPr/>
        </p:nvPicPr>
        <p:blipFill>
          <a:blip r:embed="rId8"/>
          <a:stretch>
            <a:fillRect/>
          </a:stretch>
        </p:blipFill>
        <p:spPr>
          <a:xfrm>
            <a:off x="15011972" y="15503228"/>
            <a:ext cx="12777093" cy="3973492"/>
          </a:xfrm>
          <a:prstGeom prst="rect">
            <a:avLst/>
          </a:prstGeom>
        </p:spPr>
      </p:pic>
      <p:pic>
        <p:nvPicPr>
          <p:cNvPr id="17" name="Picture 11">
            <a:extLst>
              <a:ext uri="{FF2B5EF4-FFF2-40B4-BE49-F238E27FC236}">
                <a16:creationId xmlns:a16="http://schemas.microsoft.com/office/drawing/2014/main" id="{CFA6903E-3294-4083-BB0A-FECE11D86D8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579590" y="5085324"/>
            <a:ext cx="5271839" cy="5472607"/>
          </a:xfrm>
          <a:prstGeom prst="rect">
            <a:avLst/>
          </a:prstGeom>
          <a:noFill/>
          <a:extLst>
            <a:ext uri="{909E8E84-426E-40DD-AFC4-6F175D3DCCD1}">
              <a14:hiddenFill xmlns:a14="http://schemas.microsoft.com/office/drawing/2010/main">
                <a:solidFill>
                  <a:srgbClr val="FFFFFF"/>
                </a:solidFill>
              </a14:hiddenFill>
            </a:ext>
          </a:extLst>
        </p:spPr>
      </p:pic>
      <p:pic>
        <p:nvPicPr>
          <p:cNvPr id="20" name="Content Placeholder 4">
            <a:extLst>
              <a:ext uri="{FF2B5EF4-FFF2-40B4-BE49-F238E27FC236}">
                <a16:creationId xmlns:a16="http://schemas.microsoft.com/office/drawing/2014/main" id="{3AF7AA8B-1B80-493E-A973-772D7587DB19}"/>
              </a:ext>
            </a:extLst>
          </p:cNvPr>
          <p:cNvPicPr>
            <a:picLocks noChangeAspect="1"/>
          </p:cNvPicPr>
          <p:nvPr/>
        </p:nvPicPr>
        <p:blipFill>
          <a:blip r:embed="rId10"/>
          <a:stretch>
            <a:fillRect/>
          </a:stretch>
        </p:blipFill>
        <p:spPr>
          <a:xfrm>
            <a:off x="36531088" y="4186192"/>
            <a:ext cx="5011433" cy="3217404"/>
          </a:xfrm>
          <a:prstGeom prst="rect">
            <a:avLst/>
          </a:prstGeom>
        </p:spPr>
      </p:pic>
      <p:pic>
        <p:nvPicPr>
          <p:cNvPr id="25" name="Picture 24">
            <a:extLst>
              <a:ext uri="{FF2B5EF4-FFF2-40B4-BE49-F238E27FC236}">
                <a16:creationId xmlns:a16="http://schemas.microsoft.com/office/drawing/2014/main" id="{7CF53B83-9FE4-487A-9E5F-4831CC7E4771}"/>
              </a:ext>
            </a:extLst>
          </p:cNvPr>
          <p:cNvPicPr>
            <a:picLocks noChangeAspect="1"/>
          </p:cNvPicPr>
          <p:nvPr/>
        </p:nvPicPr>
        <p:blipFill>
          <a:blip r:embed="rId11"/>
          <a:stretch>
            <a:fillRect/>
          </a:stretch>
        </p:blipFill>
        <p:spPr>
          <a:xfrm>
            <a:off x="35770210" y="7839740"/>
            <a:ext cx="6927112" cy="3217405"/>
          </a:xfrm>
          <a:prstGeom prst="rect">
            <a:avLst/>
          </a:prstGeom>
        </p:spPr>
      </p:pic>
      <p:sp>
        <p:nvSpPr>
          <p:cNvPr id="23" name="TextBox 22">
            <a:extLst>
              <a:ext uri="{FF2B5EF4-FFF2-40B4-BE49-F238E27FC236}">
                <a16:creationId xmlns:a16="http://schemas.microsoft.com/office/drawing/2014/main" id="{B141FCBA-DE96-4149-9A8C-2937798C57A1}"/>
              </a:ext>
            </a:extLst>
          </p:cNvPr>
          <p:cNvSpPr txBox="1"/>
          <p:nvPr/>
        </p:nvSpPr>
        <p:spPr>
          <a:xfrm>
            <a:off x="21030983" y="10897141"/>
            <a:ext cx="1828800" cy="1828800"/>
          </a:xfrm>
          <a:prstGeom prst="rect">
            <a:avLst/>
          </a:prstGeom>
          <a:noFill/>
        </p:spPr>
        <p:txBody>
          <a:bodyPr wrap="square" rtlCol="0">
            <a:spAutoFit/>
          </a:bodyPr>
          <a:lstStyle/>
          <a:p>
            <a:pPr algn="ctr"/>
            <a:endParaRPr lang="en-US" sz="20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DA295C08-387C-4749-AA00-8996269CDCE5}"/>
              </a:ext>
            </a:extLst>
          </p:cNvPr>
          <p:cNvSpPr txBox="1"/>
          <p:nvPr/>
        </p:nvSpPr>
        <p:spPr>
          <a:xfrm>
            <a:off x="21030983" y="10897141"/>
            <a:ext cx="1828800" cy="1828800"/>
          </a:xfrm>
          <a:prstGeom prst="rect">
            <a:avLst/>
          </a:prstGeom>
          <a:noFill/>
        </p:spPr>
        <p:txBody>
          <a:bodyPr wrap="square" rtlCol="0">
            <a:spAutoFit/>
          </a:bodyPr>
          <a:lstStyle/>
          <a:p>
            <a:pPr algn="ctr"/>
            <a:endParaRPr lang="en-US" sz="20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C9098257-C81F-43ED-8FF5-7A438425A676}"/>
              </a:ext>
            </a:extLst>
          </p:cNvPr>
          <p:cNvSpPr txBox="1"/>
          <p:nvPr/>
        </p:nvSpPr>
        <p:spPr>
          <a:xfrm>
            <a:off x="21030983" y="10897141"/>
            <a:ext cx="1828800" cy="1828800"/>
          </a:xfrm>
          <a:prstGeom prst="rect">
            <a:avLst/>
          </a:prstGeom>
          <a:noFill/>
        </p:spPr>
        <p:txBody>
          <a:bodyPr wrap="square" rtlCol="0">
            <a:spAutoFit/>
          </a:bodyPr>
          <a:lstStyle/>
          <a:p>
            <a:pPr algn="ctr"/>
            <a:endParaRPr lang="en-US" sz="200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D24D29BF-23A8-44E6-8526-0052F02314CD}"/>
              </a:ext>
            </a:extLst>
          </p:cNvPr>
          <p:cNvSpPr txBox="1"/>
          <p:nvPr/>
        </p:nvSpPr>
        <p:spPr>
          <a:xfrm>
            <a:off x="21030983" y="10897141"/>
            <a:ext cx="1828800" cy="1828800"/>
          </a:xfrm>
          <a:prstGeom prst="rect">
            <a:avLst/>
          </a:prstGeom>
          <a:noFill/>
        </p:spPr>
        <p:txBody>
          <a:bodyPr wrap="square" rtlCol="0">
            <a:spAutoFit/>
          </a:bodyPr>
          <a:lstStyle/>
          <a:p>
            <a:pPr algn="ctr"/>
            <a:endParaRPr lang="en-US" sz="200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95905BC0-A107-44C7-9986-198410DB33ED}"/>
              </a:ext>
            </a:extLst>
          </p:cNvPr>
          <p:cNvSpPr txBox="1"/>
          <p:nvPr/>
        </p:nvSpPr>
        <p:spPr>
          <a:xfrm>
            <a:off x="30834719" y="4205959"/>
            <a:ext cx="3639287" cy="1323439"/>
          </a:xfrm>
          <a:prstGeom prst="rect">
            <a:avLst/>
          </a:prstGeom>
          <a:noFill/>
        </p:spPr>
        <p:txBody>
          <a:bodyPr wrap="square" rtlCol="0">
            <a:spAutoFit/>
          </a:bodyPr>
          <a:lstStyle/>
          <a:p>
            <a:r>
              <a:rPr lang="en-US" sz="2400" b="1" dirty="0">
                <a:solidFill>
                  <a:schemeClr val="accent5">
                    <a:lumMod val="50000"/>
                  </a:schemeClr>
                </a:solidFill>
                <a:latin typeface="Times New Roman" panose="02020603050405020304" pitchFamily="18" charset="0"/>
                <a:cs typeface="Times New Roman" panose="02020603050405020304" pitchFamily="18" charset="0"/>
              </a:rPr>
              <a:t>Features of spectrogram                       </a:t>
            </a:r>
          </a:p>
          <a:p>
            <a:r>
              <a:rPr lang="en-US" sz="2000" b="1" dirty="0">
                <a:solidFill>
                  <a:schemeClr val="accent5">
                    <a:lumMod val="50000"/>
                  </a:schemeClr>
                </a:solidFill>
                <a:latin typeface="Times New Roman" panose="02020603050405020304" pitchFamily="18" charset="0"/>
                <a:cs typeface="Times New Roman" panose="02020603050405020304" pitchFamily="18" charset="0"/>
              </a:rPr>
              <a:t>                              </a:t>
            </a:r>
            <a:endParaRPr lang="en-US" sz="800" dirty="0"/>
          </a:p>
          <a:p>
            <a:endParaRPr lang="en-US" sz="800" dirty="0"/>
          </a:p>
          <a:p>
            <a:endParaRPr lang="en-US" sz="800" dirty="0"/>
          </a:p>
          <a:p>
            <a:pPr algn="ctr"/>
            <a:endParaRPr lang="en-US" sz="2000"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9E9BED61-78F6-44DF-89E8-14C400DB6841}"/>
              </a:ext>
            </a:extLst>
          </p:cNvPr>
          <p:cNvSpPr txBox="1"/>
          <p:nvPr/>
        </p:nvSpPr>
        <p:spPr>
          <a:xfrm>
            <a:off x="37975670" y="7526787"/>
            <a:ext cx="3066379" cy="1323439"/>
          </a:xfrm>
          <a:prstGeom prst="rect">
            <a:avLst/>
          </a:prstGeom>
          <a:noFill/>
        </p:spPr>
        <p:txBody>
          <a:bodyPr wrap="square" rtlCol="0">
            <a:spAutoFit/>
          </a:bodyPr>
          <a:lstStyle/>
          <a:p>
            <a:r>
              <a:rPr lang="en-US" sz="2400" b="1" dirty="0">
                <a:solidFill>
                  <a:schemeClr val="accent5">
                    <a:lumMod val="50000"/>
                  </a:schemeClr>
                </a:solidFill>
                <a:latin typeface="Times New Roman" panose="02020603050405020304" pitchFamily="18" charset="0"/>
                <a:cs typeface="Times New Roman" panose="02020603050405020304" pitchFamily="18" charset="0"/>
              </a:rPr>
              <a:t>Fractal Dimension                   </a:t>
            </a:r>
          </a:p>
          <a:p>
            <a:r>
              <a:rPr lang="en-US" sz="2000" b="1" dirty="0">
                <a:solidFill>
                  <a:schemeClr val="accent5">
                    <a:lumMod val="50000"/>
                  </a:schemeClr>
                </a:solidFill>
                <a:latin typeface="Times New Roman" panose="02020603050405020304" pitchFamily="18" charset="0"/>
                <a:cs typeface="Times New Roman" panose="02020603050405020304" pitchFamily="18" charset="0"/>
              </a:rPr>
              <a:t>                              </a:t>
            </a:r>
            <a:endParaRPr lang="en-US" sz="800" dirty="0"/>
          </a:p>
          <a:p>
            <a:endParaRPr lang="en-US" sz="800" dirty="0"/>
          </a:p>
          <a:p>
            <a:endParaRPr lang="en-US" sz="800" dirty="0"/>
          </a:p>
          <a:p>
            <a:pPr algn="ctr"/>
            <a:endParaRPr lang="en-US" sz="2000" dirty="0">
              <a:latin typeface="Times New Roman" panose="02020603050405020304" pitchFamily="18" charset="0"/>
              <a:cs typeface="Times New Roman" panose="02020603050405020304" pitchFamily="18" charset="0"/>
            </a:endParaRPr>
          </a:p>
        </p:txBody>
      </p:sp>
      <p:pic>
        <p:nvPicPr>
          <p:cNvPr id="31" name="Picture 30">
            <a:extLst>
              <a:ext uri="{FF2B5EF4-FFF2-40B4-BE49-F238E27FC236}">
                <a16:creationId xmlns:a16="http://schemas.microsoft.com/office/drawing/2014/main" id="{5319AA80-0626-47C0-B922-0D641BB283E8}"/>
              </a:ext>
            </a:extLst>
          </p:cNvPr>
          <p:cNvPicPr>
            <a:picLocks noChangeAspect="1"/>
          </p:cNvPicPr>
          <p:nvPr/>
        </p:nvPicPr>
        <p:blipFill>
          <a:blip r:embed="rId12"/>
          <a:stretch>
            <a:fillRect/>
          </a:stretch>
        </p:blipFill>
        <p:spPr>
          <a:xfrm>
            <a:off x="861714" y="15159208"/>
            <a:ext cx="13088498" cy="5580305"/>
          </a:xfrm>
          <a:prstGeom prst="rect">
            <a:avLst/>
          </a:prstGeom>
        </p:spPr>
      </p:pic>
      <p:pic>
        <p:nvPicPr>
          <p:cNvPr id="34" name="Picture 33">
            <a:extLst>
              <a:ext uri="{FF2B5EF4-FFF2-40B4-BE49-F238E27FC236}">
                <a16:creationId xmlns:a16="http://schemas.microsoft.com/office/drawing/2014/main" id="{DEEDD9DE-F15A-40BA-9C3E-27388419DA3E}"/>
              </a:ext>
            </a:extLst>
          </p:cNvPr>
          <p:cNvPicPr>
            <a:picLocks noChangeAspect="1"/>
          </p:cNvPicPr>
          <p:nvPr/>
        </p:nvPicPr>
        <p:blipFill>
          <a:blip r:embed="rId13"/>
          <a:stretch>
            <a:fillRect/>
          </a:stretch>
        </p:blipFill>
        <p:spPr>
          <a:xfrm>
            <a:off x="1525330" y="4469326"/>
            <a:ext cx="11825669" cy="5868540"/>
          </a:xfrm>
          <a:prstGeom prst="rect">
            <a:avLst/>
          </a:prstGeom>
        </p:spPr>
      </p:pic>
    </p:spTree>
    <p:extLst>
      <p:ext uri="{BB962C8B-B14F-4D97-AF65-F5344CB8AC3E}">
        <p14:creationId xmlns:p14="http://schemas.microsoft.com/office/powerpoint/2010/main" val="347350305"/>
      </p:ext>
    </p:extLst>
  </p:cSld>
  <p:clrMapOvr>
    <a:masterClrMapping/>
  </p:clrMapOvr>
</p:sld>
</file>

<file path=ppt/theme/theme1.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PosterPresentations.com-48x96-Template</Template>
  <TotalTime>115</TotalTime>
  <Words>0</Words>
  <Application>Microsoft Office PowerPoint</Application>
  <PresentationFormat>Custom</PresentationFormat>
  <Paragraphs>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1_Classic 3 Columns</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Haritha reddy Munagala</cp:lastModifiedBy>
  <cp:revision>62</cp:revision>
  <dcterms:created xsi:type="dcterms:W3CDTF">2012-02-09T21:25:37Z</dcterms:created>
  <dcterms:modified xsi:type="dcterms:W3CDTF">2024-05-18T18:07:53Z</dcterms:modified>
</cp:coreProperties>
</file>