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C320E9-4FC6-8745-A2E7-280451AB7594}">
          <p14:sldIdLst>
            <p14:sldId id="256"/>
            <p14:sldId id="257"/>
          </p14:sldIdLst>
        </p14:section>
        <p14:section name="IOS Jumphost fix" id="{8B1D5E68-D539-2845-B5C3-DECF80C78F44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96F-D6FC-EC44-93FC-B76E60E3DDCC}" type="datetimeFigureOut">
              <a:rPr lang="en-US" smtClean="0"/>
              <a:t>30/10/14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104-2603-E148-9B14-BC9F5761F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27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96F-D6FC-EC44-93FC-B76E60E3DDCC}" type="datetimeFigureOut">
              <a:rPr lang="en-US" smtClean="0"/>
              <a:t>30/10/14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104-2603-E148-9B14-BC9F5761F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2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96F-D6FC-EC44-93FC-B76E60E3DDCC}" type="datetimeFigureOut">
              <a:rPr lang="en-US" smtClean="0"/>
              <a:t>30/10/14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104-2603-E148-9B14-BC9F5761F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24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96F-D6FC-EC44-93FC-B76E60E3DDCC}" type="datetimeFigureOut">
              <a:rPr lang="en-US" smtClean="0"/>
              <a:t>30/10/14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104-2603-E148-9B14-BC9F5761F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81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96F-D6FC-EC44-93FC-B76E60E3DDCC}" type="datetimeFigureOut">
              <a:rPr lang="en-US" smtClean="0"/>
              <a:t>30/10/14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104-2603-E148-9B14-BC9F5761F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5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96F-D6FC-EC44-93FC-B76E60E3DDCC}" type="datetimeFigureOut">
              <a:rPr lang="en-US" smtClean="0"/>
              <a:t>30/10/14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104-2603-E148-9B14-BC9F5761F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20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96F-D6FC-EC44-93FC-B76E60E3DDCC}" type="datetimeFigureOut">
              <a:rPr lang="en-US" smtClean="0"/>
              <a:t>30/10/14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104-2603-E148-9B14-BC9F5761F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4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96F-D6FC-EC44-93FC-B76E60E3DDCC}" type="datetimeFigureOut">
              <a:rPr lang="en-US" smtClean="0"/>
              <a:t>30/10/14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104-2603-E148-9B14-BC9F5761F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7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96F-D6FC-EC44-93FC-B76E60E3DDCC}" type="datetimeFigureOut">
              <a:rPr lang="en-US" smtClean="0"/>
              <a:t>30/10/14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104-2603-E148-9B14-BC9F5761F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70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96F-D6FC-EC44-93FC-B76E60E3DDCC}" type="datetimeFigureOut">
              <a:rPr lang="en-US" smtClean="0"/>
              <a:t>30/10/14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104-2603-E148-9B14-BC9F5761F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89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96F-D6FC-EC44-93FC-B76E60E3DDCC}" type="datetimeFigureOut">
              <a:rPr lang="en-US" smtClean="0"/>
              <a:t>30/10/14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104-2603-E148-9B14-BC9F5761F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04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AB96F-D6FC-EC44-93FC-B76E60E3DDCC}" type="datetimeFigureOut">
              <a:rPr lang="en-US" smtClean="0"/>
              <a:t>30/10/14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E0104-2603-E148-9B14-BC9F5761F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93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270046"/>
              </p:ext>
            </p:extLst>
          </p:nvPr>
        </p:nvGraphicFramePr>
        <p:xfrm>
          <a:off x="5345174" y="91583"/>
          <a:ext cx="3723730" cy="1950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87400"/>
                <a:gridCol w="1098600"/>
                <a:gridCol w="2237730"/>
              </a:tblGrid>
              <a:tr h="0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EVENT</a:t>
                      </a:r>
                      <a:r>
                        <a:rPr lang="en-GB" sz="800" baseline="0" dirty="0" smtClean="0"/>
                        <a:t> 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NAME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REGEX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0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ESCAPE_CHAR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Escape character is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1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USERNAME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[</a:t>
                      </a:r>
                      <a:r>
                        <a:rPr lang="en-GB" sz="800" dirty="0" err="1" smtClean="0"/>
                        <a:t>U|u</a:t>
                      </a:r>
                      <a:r>
                        <a:rPr lang="en-GB" sz="800" dirty="0" smtClean="0"/>
                        <a:t>]</a:t>
                      </a:r>
                      <a:r>
                        <a:rPr lang="en-GB" sz="800" dirty="0" err="1" smtClean="0"/>
                        <a:t>sername</a:t>
                      </a:r>
                      <a:r>
                        <a:rPr lang="en-GB" sz="800" dirty="0" smtClean="0"/>
                        <a:t>:\s?|\</a:t>
                      </a:r>
                      <a:r>
                        <a:rPr lang="en-GB" sz="800" dirty="0" err="1" smtClean="0"/>
                        <a:t>nlogin</a:t>
                      </a:r>
                      <a:r>
                        <a:rPr lang="en-GB" sz="800" dirty="0" smtClean="0"/>
                        <a:t>:\s?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2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PASS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[</a:t>
                      </a:r>
                      <a:r>
                        <a:rPr lang="en-GB" sz="800" dirty="0" err="1" smtClean="0"/>
                        <a:t>P|p</a:t>
                      </a:r>
                      <a:r>
                        <a:rPr lang="en-GB" sz="800" dirty="0" smtClean="0"/>
                        <a:t>]</a:t>
                      </a:r>
                      <a:r>
                        <a:rPr lang="en-GB" sz="800" dirty="0" err="1" smtClean="0"/>
                        <a:t>assword</a:t>
                      </a:r>
                      <a:r>
                        <a:rPr lang="en-GB" sz="800" dirty="0" smtClean="0"/>
                        <a:t>:\s*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3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XR_PROMPT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pl-PL" sz="800" dirty="0" smtClean="0"/>
                        <a:t>\w+/\w+/\w+/\w+:.+#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4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SHELL_PROMPT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\$\s*|&gt;\s+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5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PRESS_RETURN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Press RETURN to get started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6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UNABLE_TO_CONNECT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nodename</a:t>
                      </a:r>
                      <a:r>
                        <a:rPr lang="en-GB" sz="800" dirty="0" smtClean="0"/>
                        <a:t> nor </a:t>
                      </a:r>
                      <a:r>
                        <a:rPr lang="en-GB" sz="800" dirty="0" err="1" smtClean="0"/>
                        <a:t>servname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dirty="0" smtClean="0"/>
                        <a:t>provided, or not </a:t>
                      </a:r>
                      <a:r>
                        <a:rPr lang="en-GB" sz="800" dirty="0" err="1" smtClean="0"/>
                        <a:t>known|Unknown</a:t>
                      </a:r>
                      <a:r>
                        <a:rPr lang="en-GB" sz="800" dirty="0" smtClean="0"/>
                        <a:t> host|[</a:t>
                      </a:r>
                      <a:r>
                        <a:rPr lang="en-GB" sz="800" dirty="0" err="1" smtClean="0"/>
                        <a:t>Operation|Connection</a:t>
                      </a:r>
                      <a:r>
                        <a:rPr lang="en-GB" sz="800" dirty="0" smtClean="0"/>
                        <a:t>] timed out</a:t>
                      </a:r>
                      <a:endParaRPr lang="en-GB" sz="800" strike="noStrike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7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CONNECTION_REFUSED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Connection refused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8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RESET_BY_PEER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reset by </a:t>
                      </a:r>
                      <a:r>
                        <a:rPr lang="en-GB" sz="800" dirty="0" err="1" smtClean="0"/>
                        <a:t>peer|closed</a:t>
                      </a:r>
                      <a:r>
                        <a:rPr lang="en-GB" sz="800" dirty="0" smtClean="0"/>
                        <a:t> by foreign host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9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PERMISSION_DENIED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.*</a:t>
                      </a:r>
                      <a:r>
                        <a:rPr lang="en-GB" sz="800" dirty="0" err="1" smtClean="0"/>
                        <a:t>enied</a:t>
                      </a:r>
                      <a:r>
                        <a:rPr lang="en-GB" sz="800" dirty="0" smtClean="0"/>
                        <a:t>|.*</a:t>
                      </a:r>
                      <a:r>
                        <a:rPr lang="en-GB" sz="800" dirty="0" err="1" smtClean="0"/>
                        <a:t>nvalid</a:t>
                      </a:r>
                      <a:r>
                        <a:rPr lang="en-GB" sz="800" dirty="0" smtClean="0"/>
                        <a:t>|.*ailed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10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AUTH_FAILED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Authentication </a:t>
                      </a:r>
                      <a:r>
                        <a:rPr lang="en-GB" sz="800" dirty="0" err="1" smtClean="0"/>
                        <a:t>failed|not</a:t>
                      </a:r>
                      <a:r>
                        <a:rPr lang="en-GB" sz="800" dirty="0" smtClean="0"/>
                        <a:t> </a:t>
                      </a:r>
                      <a:r>
                        <a:rPr lang="en-GB" sz="800" dirty="0" err="1" smtClean="0"/>
                        <a:t>authorized|Login</a:t>
                      </a:r>
                      <a:r>
                        <a:rPr lang="en-GB" sz="800" dirty="0" smtClean="0"/>
                        <a:t> incorrect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11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TIMEOUT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pexpect.TIMEOUT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12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EOF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pexpect.EOF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767916" y="1409481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1891391" y="2241652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cxnSp>
        <p:nvCxnSpPr>
          <p:cNvPr id="7" name="Curved Connector 6"/>
          <p:cNvCxnSpPr>
            <a:stCxn id="4" idx="6"/>
            <a:endCxn id="5" idx="0"/>
          </p:cNvCxnSpPr>
          <p:nvPr/>
        </p:nvCxnSpPr>
        <p:spPr>
          <a:xfrm>
            <a:off x="1614530" y="1644041"/>
            <a:ext cx="700168" cy="597611"/>
          </a:xfrm>
          <a:prstGeom prst="curvedConnector2">
            <a:avLst/>
          </a:prstGeom>
          <a:ln>
            <a:headEnd type="none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041983">
            <a:off x="1607362" y="1583160"/>
            <a:ext cx="9212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ESCAPE_CHAR (0)</a:t>
            </a:r>
            <a:endParaRPr lang="en-GB" sz="800" dirty="0"/>
          </a:p>
        </p:txBody>
      </p:sp>
      <p:sp>
        <p:nvSpPr>
          <p:cNvPr id="15" name="Oval 14"/>
          <p:cNvSpPr/>
          <p:nvPr/>
        </p:nvSpPr>
        <p:spPr>
          <a:xfrm>
            <a:off x="2840972" y="3394750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16" name="Curved Connector 15"/>
          <p:cNvCxnSpPr>
            <a:stCxn id="5" idx="4"/>
            <a:endCxn id="15" idx="2"/>
          </p:cNvCxnSpPr>
          <p:nvPr/>
        </p:nvCxnSpPr>
        <p:spPr>
          <a:xfrm rot="16200000" flipH="1">
            <a:off x="2118566" y="2906903"/>
            <a:ext cx="918539" cy="526274"/>
          </a:xfrm>
          <a:prstGeom prst="curvedConnector2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415693" y="2241652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cxnSp>
        <p:nvCxnSpPr>
          <p:cNvPr id="27" name="Curved Connector 26"/>
          <p:cNvCxnSpPr>
            <a:stCxn id="5" idx="6"/>
            <a:endCxn id="21" idx="2"/>
          </p:cNvCxnSpPr>
          <p:nvPr/>
        </p:nvCxnSpPr>
        <p:spPr>
          <a:xfrm>
            <a:off x="2738005" y="2476212"/>
            <a:ext cx="1677688" cy="12700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5" idx="6"/>
            <a:endCxn id="21" idx="3"/>
          </p:cNvCxnSpPr>
          <p:nvPr/>
        </p:nvCxnSpPr>
        <p:spPr>
          <a:xfrm flipV="1">
            <a:off x="3687586" y="2642070"/>
            <a:ext cx="852091" cy="987240"/>
          </a:xfrm>
          <a:prstGeom prst="curvedConnector2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991400" y="3503918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4" name="Curved Connector 33"/>
          <p:cNvCxnSpPr>
            <a:stCxn id="21" idx="6"/>
            <a:endCxn id="33" idx="0"/>
          </p:cNvCxnSpPr>
          <p:nvPr/>
        </p:nvCxnSpPr>
        <p:spPr>
          <a:xfrm>
            <a:off x="5262307" y="2476212"/>
            <a:ext cx="152400" cy="1027706"/>
          </a:xfrm>
          <a:prstGeom prst="curvedConnector2">
            <a:avLst/>
          </a:prstGeom>
          <a:ln>
            <a:headEnd type="none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5" idx="5"/>
            <a:endCxn id="33" idx="2"/>
          </p:cNvCxnSpPr>
          <p:nvPr/>
        </p:nvCxnSpPr>
        <p:spPr>
          <a:xfrm rot="5400000" flipH="1" flipV="1">
            <a:off x="4249156" y="3052924"/>
            <a:ext cx="56690" cy="1427798"/>
          </a:xfrm>
          <a:prstGeom prst="curvedConnector4">
            <a:avLst>
              <a:gd name="adj1" fmla="val -403246"/>
              <a:gd name="adj2" fmla="val 54342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5" idx="5"/>
            <a:endCxn id="33" idx="1"/>
          </p:cNvCxnSpPr>
          <p:nvPr/>
        </p:nvCxnSpPr>
        <p:spPr>
          <a:xfrm rot="16200000" flipH="1">
            <a:off x="3399428" y="1856662"/>
            <a:ext cx="930549" cy="2501363"/>
          </a:xfrm>
          <a:prstGeom prst="curvedConnector3">
            <a:avLst>
              <a:gd name="adj1" fmla="val 22949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69119" y="4838048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 rot="3423595">
            <a:off x="2261817" y="3114151"/>
            <a:ext cx="696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TIMEOUT(</a:t>
            </a:r>
            <a:r>
              <a:rPr lang="en-GB" sz="800" dirty="0"/>
              <a:t>7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2951729" y="3385162"/>
            <a:ext cx="647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send CR/LF</a:t>
            </a:r>
            <a:endParaRPr lang="en-GB" sz="800" dirty="0"/>
          </a:p>
        </p:txBody>
      </p:sp>
      <p:cxnSp>
        <p:nvCxnSpPr>
          <p:cNvPr id="51" name="Curved Connector 50"/>
          <p:cNvCxnSpPr>
            <a:stCxn id="33" idx="4"/>
            <a:endCxn id="48" idx="0"/>
          </p:cNvCxnSpPr>
          <p:nvPr/>
        </p:nvCxnSpPr>
        <p:spPr>
          <a:xfrm rot="5400000">
            <a:off x="4871062" y="4294402"/>
            <a:ext cx="865011" cy="222281"/>
          </a:xfrm>
          <a:prstGeom prst="curvedConnector3">
            <a:avLst>
              <a:gd name="adj1" fmla="val 50000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71866" y="5118685"/>
            <a:ext cx="67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timeout=10</a:t>
            </a:r>
            <a:endParaRPr lang="en-GB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4443294" y="2253094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send username</a:t>
            </a:r>
            <a:endParaRPr lang="en-GB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5021208" y="3521206"/>
            <a:ext cx="807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send password</a:t>
            </a:r>
            <a:endParaRPr lang="en-GB" sz="800" dirty="0"/>
          </a:p>
        </p:txBody>
      </p:sp>
      <p:sp>
        <p:nvSpPr>
          <p:cNvPr id="64" name="Rounded Rectangle 63"/>
          <p:cNvSpPr/>
          <p:nvPr/>
        </p:nvSpPr>
        <p:spPr>
          <a:xfrm>
            <a:off x="7771498" y="3874262"/>
            <a:ext cx="1037861" cy="4004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EXCEPTION:</a:t>
            </a:r>
          </a:p>
          <a:p>
            <a:pPr algn="ctr"/>
            <a:r>
              <a:rPr lang="en-GB" sz="1100" dirty="0" smtClean="0"/>
              <a:t>AUTH_ERROR</a:t>
            </a:r>
            <a:endParaRPr lang="en-GB" sz="1100" dirty="0"/>
          </a:p>
        </p:txBody>
      </p:sp>
      <p:cxnSp>
        <p:nvCxnSpPr>
          <p:cNvPr id="68" name="Curved Connector 67"/>
          <p:cNvCxnSpPr>
            <a:stCxn id="21" idx="1"/>
            <a:endCxn id="21" idx="7"/>
          </p:cNvCxnSpPr>
          <p:nvPr/>
        </p:nvCxnSpPr>
        <p:spPr>
          <a:xfrm rot="5400000" flipH="1" flipV="1">
            <a:off x="4839000" y="2011030"/>
            <a:ext cx="12700" cy="598646"/>
          </a:xfrm>
          <a:prstGeom prst="curvedConnector3">
            <a:avLst>
              <a:gd name="adj1" fmla="val 2340953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240470">
            <a:off x="2903164" y="2612133"/>
            <a:ext cx="7835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PASSWORD(2)</a:t>
            </a:r>
            <a:endParaRPr lang="en-GB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2715069" y="2280558"/>
            <a:ext cx="804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USERNAME (1)</a:t>
            </a:r>
            <a:endParaRPr lang="en-GB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1978558" y="2509398"/>
            <a:ext cx="67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timeout=20</a:t>
            </a:r>
            <a:endParaRPr lang="en-GB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4432863" y="1805204"/>
            <a:ext cx="804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USERNAME (1)</a:t>
            </a:r>
            <a:endParaRPr lang="en-GB" sz="800" dirty="0"/>
          </a:p>
        </p:txBody>
      </p:sp>
      <p:sp>
        <p:nvSpPr>
          <p:cNvPr id="78" name="TextBox 77"/>
          <p:cNvSpPr txBox="1"/>
          <p:nvPr/>
        </p:nvSpPr>
        <p:spPr>
          <a:xfrm rot="4870763">
            <a:off x="5072892" y="2686377"/>
            <a:ext cx="7835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PASSWORD(2)</a:t>
            </a:r>
            <a:endParaRPr lang="en-GB" sz="800" dirty="0"/>
          </a:p>
        </p:txBody>
      </p:sp>
      <p:sp>
        <p:nvSpPr>
          <p:cNvPr id="80" name="TextBox 79"/>
          <p:cNvSpPr txBox="1"/>
          <p:nvPr/>
        </p:nvSpPr>
        <p:spPr>
          <a:xfrm rot="20197033">
            <a:off x="3598158" y="3213579"/>
            <a:ext cx="804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USERNAME (1)</a:t>
            </a:r>
            <a:endParaRPr lang="en-GB" sz="800" dirty="0"/>
          </a:p>
        </p:txBody>
      </p:sp>
      <p:cxnSp>
        <p:nvCxnSpPr>
          <p:cNvPr id="81" name="Curved Connector 80"/>
          <p:cNvCxnSpPr>
            <a:stCxn id="5" idx="1"/>
            <a:endCxn id="5" idx="2"/>
          </p:cNvCxnSpPr>
          <p:nvPr/>
        </p:nvCxnSpPr>
        <p:spPr>
          <a:xfrm rot="16200000" flipH="1" flipV="1">
            <a:off x="1870453" y="2331290"/>
            <a:ext cx="165859" cy="123984"/>
          </a:xfrm>
          <a:prstGeom prst="curvedConnector4">
            <a:avLst>
              <a:gd name="adj1" fmla="val -179249"/>
              <a:gd name="adj2" fmla="val 284379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18471812">
            <a:off x="1062010" y="1979142"/>
            <a:ext cx="9697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PRESS_RETURN (5)</a:t>
            </a:r>
            <a:endParaRPr lang="en-GB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2968027" y="3650997"/>
            <a:ext cx="67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timeout=10</a:t>
            </a:r>
            <a:endParaRPr lang="en-GB" sz="800" dirty="0"/>
          </a:p>
        </p:txBody>
      </p:sp>
      <p:sp>
        <p:nvSpPr>
          <p:cNvPr id="88" name="TextBox 87"/>
          <p:cNvSpPr txBox="1"/>
          <p:nvPr/>
        </p:nvSpPr>
        <p:spPr>
          <a:xfrm rot="16808006">
            <a:off x="5136712" y="4153974"/>
            <a:ext cx="696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TIMEOUT(</a:t>
            </a:r>
            <a:r>
              <a:rPr lang="en-GB" sz="800" dirty="0"/>
              <a:t>7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4969254" y="4845722"/>
            <a:ext cx="5445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PS1=“…”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2522762" y="6094845"/>
            <a:ext cx="1037861" cy="4004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EXCEPTION:</a:t>
            </a:r>
          </a:p>
          <a:p>
            <a:pPr algn="ctr"/>
            <a:r>
              <a:rPr lang="en-GB" sz="1100" dirty="0" smtClean="0"/>
              <a:t>CONN_ERROR</a:t>
            </a:r>
            <a:endParaRPr lang="en-GB" sz="1100" dirty="0"/>
          </a:p>
        </p:txBody>
      </p:sp>
      <p:cxnSp>
        <p:nvCxnSpPr>
          <p:cNvPr id="99" name="Curved Connector 98"/>
          <p:cNvCxnSpPr>
            <a:stCxn id="48" idx="6"/>
            <a:endCxn id="102" idx="0"/>
          </p:cNvCxnSpPr>
          <p:nvPr/>
        </p:nvCxnSpPr>
        <p:spPr>
          <a:xfrm>
            <a:off x="5615733" y="5072608"/>
            <a:ext cx="1987899" cy="261522"/>
          </a:xfrm>
          <a:prstGeom prst="curvedConnector2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7004969" y="5334130"/>
            <a:ext cx="1197325" cy="54734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SUCCESS</a:t>
            </a:r>
          </a:p>
          <a:p>
            <a:pPr algn="ctr"/>
            <a:r>
              <a:rPr lang="en-GB" sz="1100" dirty="0" smtClean="0"/>
              <a:t>SHELL_PROMPT</a:t>
            </a:r>
          </a:p>
          <a:p>
            <a:pPr algn="ctr"/>
            <a:r>
              <a:rPr lang="en-GB" sz="1100" dirty="0" smtClean="0"/>
              <a:t>return True</a:t>
            </a:r>
            <a:endParaRPr lang="en-GB" sz="1100" dirty="0"/>
          </a:p>
        </p:txBody>
      </p:sp>
      <p:cxnSp>
        <p:nvCxnSpPr>
          <p:cNvPr id="104" name="Curved Connector 103"/>
          <p:cNvCxnSpPr>
            <a:stCxn id="145" idx="3"/>
            <a:endCxn id="102" idx="0"/>
          </p:cNvCxnSpPr>
          <p:nvPr/>
        </p:nvCxnSpPr>
        <p:spPr>
          <a:xfrm>
            <a:off x="5747222" y="3880668"/>
            <a:ext cx="1856410" cy="1453462"/>
          </a:xfrm>
          <a:prstGeom prst="curvedConnector2">
            <a:avLst/>
          </a:prstGeom>
          <a:ln>
            <a:headEnd type="none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2749466">
            <a:off x="6772165" y="4339162"/>
            <a:ext cx="98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SHELL_PROMPT (4)</a:t>
            </a:r>
            <a:endParaRPr lang="en-GB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537795" y="3739134"/>
            <a:ext cx="7835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PASSWORD(2)</a:t>
            </a:r>
            <a:endParaRPr lang="en-GB" sz="800" dirty="0"/>
          </a:p>
        </p:txBody>
      </p:sp>
      <p:cxnSp>
        <p:nvCxnSpPr>
          <p:cNvPr id="111" name="Straight Arrow Connector 110"/>
          <p:cNvCxnSpPr>
            <a:endCxn id="90" idx="1"/>
          </p:cNvCxnSpPr>
          <p:nvPr/>
        </p:nvCxnSpPr>
        <p:spPr>
          <a:xfrm>
            <a:off x="1039226" y="6295053"/>
            <a:ext cx="14835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75300" y="6284408"/>
            <a:ext cx="53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EOF (12)</a:t>
            </a:r>
            <a:endParaRPr lang="en-GB" sz="800" dirty="0"/>
          </a:p>
        </p:txBody>
      </p:sp>
      <p:cxnSp>
        <p:nvCxnSpPr>
          <p:cNvPr id="113" name="Curved Connector 112"/>
          <p:cNvCxnSpPr>
            <a:stCxn id="4" idx="2"/>
            <a:endCxn id="100" idx="0"/>
          </p:cNvCxnSpPr>
          <p:nvPr/>
        </p:nvCxnSpPr>
        <p:spPr>
          <a:xfrm rot="10800000" flipV="1">
            <a:off x="573404" y="1644040"/>
            <a:ext cx="194513" cy="1762205"/>
          </a:xfrm>
          <a:prstGeom prst="curvedConnector2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6578871">
            <a:off x="-68286" y="2056501"/>
            <a:ext cx="1163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UNABLE_CONNECT (</a:t>
            </a:r>
            <a:r>
              <a:rPr lang="en-GB" sz="800" dirty="0"/>
              <a:t>6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041693" y="963052"/>
            <a:ext cx="992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default timeout=60</a:t>
            </a:r>
            <a:endParaRPr lang="en-GB" sz="800" dirty="0"/>
          </a:p>
        </p:txBody>
      </p:sp>
      <p:sp>
        <p:nvSpPr>
          <p:cNvPr id="119" name="Rounded Rectangle 118"/>
          <p:cNvSpPr/>
          <p:nvPr/>
        </p:nvSpPr>
        <p:spPr>
          <a:xfrm>
            <a:off x="2370731" y="4876223"/>
            <a:ext cx="1037861" cy="66166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SUCCESS</a:t>
            </a:r>
          </a:p>
          <a:p>
            <a:pPr algn="ctr"/>
            <a:r>
              <a:rPr lang="en-GB" sz="1100" dirty="0" smtClean="0"/>
              <a:t>XR_PROMPT</a:t>
            </a:r>
          </a:p>
          <a:p>
            <a:pPr algn="ctr"/>
            <a:r>
              <a:rPr lang="en-GB" sz="1100" dirty="0" smtClean="0"/>
              <a:t>return True</a:t>
            </a:r>
            <a:endParaRPr lang="en-GB" sz="1100" dirty="0"/>
          </a:p>
        </p:txBody>
      </p:sp>
      <p:cxnSp>
        <p:nvCxnSpPr>
          <p:cNvPr id="126" name="Curved Connector 125"/>
          <p:cNvCxnSpPr>
            <a:stCxn id="5" idx="3"/>
            <a:endCxn id="119" idx="0"/>
          </p:cNvCxnSpPr>
          <p:nvPr/>
        </p:nvCxnSpPr>
        <p:spPr>
          <a:xfrm rot="16200000" flipH="1">
            <a:off x="1335442" y="3322002"/>
            <a:ext cx="2234153" cy="874287"/>
          </a:xfrm>
          <a:prstGeom prst="curvedConnector3">
            <a:avLst>
              <a:gd name="adj1" fmla="val 50000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15" idx="4"/>
            <a:endCxn id="119" idx="0"/>
          </p:cNvCxnSpPr>
          <p:nvPr/>
        </p:nvCxnSpPr>
        <p:spPr>
          <a:xfrm flipH="1">
            <a:off x="2889662" y="3863869"/>
            <a:ext cx="374617" cy="1012354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urved Connector 136"/>
          <p:cNvCxnSpPr>
            <a:stCxn id="33" idx="3"/>
            <a:endCxn id="119" idx="0"/>
          </p:cNvCxnSpPr>
          <p:nvPr/>
        </p:nvCxnSpPr>
        <p:spPr>
          <a:xfrm rot="5400000">
            <a:off x="3516580" y="3277418"/>
            <a:ext cx="971887" cy="2225722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 rot="15829865">
            <a:off x="1524647" y="2968195"/>
            <a:ext cx="849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XR_PROMPT (3)</a:t>
            </a:r>
            <a:endParaRPr lang="en-GB" sz="800" dirty="0"/>
          </a:p>
        </p:txBody>
      </p:sp>
      <p:sp>
        <p:nvSpPr>
          <p:cNvPr id="143" name="TextBox 142"/>
          <p:cNvSpPr txBox="1"/>
          <p:nvPr/>
        </p:nvSpPr>
        <p:spPr>
          <a:xfrm rot="17410722">
            <a:off x="2619131" y="4096751"/>
            <a:ext cx="849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XR_PROMPT (3)</a:t>
            </a:r>
            <a:endParaRPr lang="en-GB" sz="800" dirty="0"/>
          </a:p>
        </p:txBody>
      </p:sp>
      <p:sp>
        <p:nvSpPr>
          <p:cNvPr id="144" name="TextBox 143"/>
          <p:cNvSpPr txBox="1"/>
          <p:nvPr/>
        </p:nvSpPr>
        <p:spPr>
          <a:xfrm rot="19855199">
            <a:off x="4302302" y="4015367"/>
            <a:ext cx="849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XR_PROMPT (3)</a:t>
            </a:r>
            <a:endParaRPr lang="en-GB" sz="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74943" y="3772946"/>
            <a:ext cx="67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timeout=30</a:t>
            </a:r>
            <a:endParaRPr lang="en-GB" sz="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528236" y="2512035"/>
            <a:ext cx="67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timeout=10</a:t>
            </a:r>
            <a:endParaRPr lang="en-GB" sz="800" dirty="0"/>
          </a:p>
        </p:txBody>
      </p:sp>
      <p:cxnSp>
        <p:nvCxnSpPr>
          <p:cNvPr id="175" name="Curved Connector 174"/>
          <p:cNvCxnSpPr>
            <a:stCxn id="33" idx="6"/>
            <a:endCxn id="64" idx="1"/>
          </p:cNvCxnSpPr>
          <p:nvPr/>
        </p:nvCxnSpPr>
        <p:spPr>
          <a:xfrm>
            <a:off x="5838014" y="3738478"/>
            <a:ext cx="1933484" cy="335992"/>
          </a:xfrm>
          <a:prstGeom prst="curvedConnector3">
            <a:avLst>
              <a:gd name="adj1" fmla="val 50000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 rot="834976">
            <a:off x="5955345" y="3649138"/>
            <a:ext cx="1659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AUTH_FAILED (10) / USERNAME (1)</a:t>
            </a:r>
          </a:p>
          <a:p>
            <a:endParaRPr lang="en-GB" sz="8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051558" y="5883205"/>
            <a:ext cx="1322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CONNECTION_REFUSED (7)</a:t>
            </a:r>
            <a:endParaRPr lang="en-GB" sz="800" dirty="0"/>
          </a:p>
        </p:txBody>
      </p:sp>
      <p:sp>
        <p:nvSpPr>
          <p:cNvPr id="187" name="Rounded Rectangle 186"/>
          <p:cNvSpPr/>
          <p:nvPr/>
        </p:nvSpPr>
        <p:spPr>
          <a:xfrm>
            <a:off x="1365" y="5007778"/>
            <a:ext cx="1162875" cy="61020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RECOVERABLE</a:t>
            </a:r>
          </a:p>
          <a:p>
            <a:pPr algn="ctr"/>
            <a:r>
              <a:rPr lang="en-GB" sz="1100" dirty="0" smtClean="0"/>
              <a:t>ERROR</a:t>
            </a:r>
          </a:p>
          <a:p>
            <a:pPr algn="ctr"/>
            <a:r>
              <a:rPr lang="en-GB" sz="1100" dirty="0" smtClean="0"/>
              <a:t>return False</a:t>
            </a:r>
            <a:endParaRPr lang="en-GB" sz="1100" dirty="0"/>
          </a:p>
        </p:txBody>
      </p:sp>
      <p:cxnSp>
        <p:nvCxnSpPr>
          <p:cNvPr id="200" name="Straight Arrow Connector 199"/>
          <p:cNvCxnSpPr>
            <a:endCxn id="4" idx="0"/>
          </p:cNvCxnSpPr>
          <p:nvPr/>
        </p:nvCxnSpPr>
        <p:spPr>
          <a:xfrm>
            <a:off x="1191223" y="743729"/>
            <a:ext cx="0" cy="66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 rot="16200000">
            <a:off x="853176" y="85155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START</a:t>
            </a:r>
            <a:endParaRPr lang="en-GB" sz="800" dirty="0"/>
          </a:p>
        </p:txBody>
      </p:sp>
      <p:sp>
        <p:nvSpPr>
          <p:cNvPr id="213" name="TextBox 212"/>
          <p:cNvSpPr txBox="1"/>
          <p:nvPr/>
        </p:nvSpPr>
        <p:spPr>
          <a:xfrm>
            <a:off x="1073826" y="6465255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RESET_BY_PEER (8)</a:t>
            </a:r>
            <a:endParaRPr lang="en-GB" sz="800" dirty="0"/>
          </a:p>
        </p:txBody>
      </p:sp>
      <p:cxnSp>
        <p:nvCxnSpPr>
          <p:cNvPr id="219" name="Curved Connector 218"/>
          <p:cNvCxnSpPr>
            <a:stCxn id="15" idx="7"/>
            <a:endCxn id="15" idx="1"/>
          </p:cNvCxnSpPr>
          <p:nvPr/>
        </p:nvCxnSpPr>
        <p:spPr>
          <a:xfrm rot="16200000" flipV="1">
            <a:off x="3264279" y="3164128"/>
            <a:ext cx="12700" cy="598646"/>
          </a:xfrm>
          <a:prstGeom prst="curvedConnector3">
            <a:avLst>
              <a:gd name="adj1" fmla="val 2340953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2861666" y="3010420"/>
            <a:ext cx="9465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PRESS_RETURN(5)</a:t>
            </a:r>
            <a:endParaRPr lang="en-GB" sz="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91583"/>
            <a:ext cx="8229600" cy="366109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Telnet Connection FSM</a:t>
            </a:r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1205069" y="775436"/>
            <a:ext cx="724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timeout=300</a:t>
            </a:r>
            <a:endParaRPr lang="en-GB" sz="800" dirty="0"/>
          </a:p>
        </p:txBody>
      </p:sp>
      <p:sp>
        <p:nvSpPr>
          <p:cNvPr id="82" name="TextBox 81"/>
          <p:cNvSpPr txBox="1"/>
          <p:nvPr/>
        </p:nvSpPr>
        <p:spPr>
          <a:xfrm rot="214095">
            <a:off x="5639059" y="4883512"/>
            <a:ext cx="98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SHELL_PROMPT (4)</a:t>
            </a:r>
            <a:endParaRPr lang="en-GB" sz="800" dirty="0"/>
          </a:p>
        </p:txBody>
      </p:sp>
      <p:sp>
        <p:nvSpPr>
          <p:cNvPr id="83" name="Oval 82"/>
          <p:cNvSpPr/>
          <p:nvPr/>
        </p:nvSpPr>
        <p:spPr>
          <a:xfrm>
            <a:off x="5747222" y="6088259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cxnSp>
        <p:nvCxnSpPr>
          <p:cNvPr id="84" name="Curved Connector 83"/>
          <p:cNvCxnSpPr>
            <a:stCxn id="48" idx="5"/>
            <a:endCxn id="83" idx="0"/>
          </p:cNvCxnSpPr>
          <p:nvPr/>
        </p:nvCxnSpPr>
        <p:spPr>
          <a:xfrm rot="16200000" flipH="1">
            <a:off x="5406243" y="5323972"/>
            <a:ext cx="849793" cy="678780"/>
          </a:xfrm>
          <a:prstGeom prst="curvedConnector3">
            <a:avLst>
              <a:gd name="adj1" fmla="val 50000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3275375">
            <a:off x="5157003" y="5468719"/>
            <a:ext cx="696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TIMEOUT(</a:t>
            </a:r>
            <a:r>
              <a:rPr lang="en-GB" sz="800" dirty="0"/>
              <a:t>7</a:t>
            </a:r>
            <a:r>
              <a:rPr lang="en-GB" sz="800" dirty="0" smtClean="0"/>
              <a:t>)</a:t>
            </a:r>
            <a:endParaRPr lang="en-GB" sz="800" dirty="0"/>
          </a:p>
        </p:txBody>
      </p:sp>
      <p:cxnSp>
        <p:nvCxnSpPr>
          <p:cNvPr id="91" name="Curved Connector 90"/>
          <p:cNvCxnSpPr>
            <a:stCxn id="83" idx="6"/>
            <a:endCxn id="102" idx="2"/>
          </p:cNvCxnSpPr>
          <p:nvPr/>
        </p:nvCxnSpPr>
        <p:spPr>
          <a:xfrm flipV="1">
            <a:off x="6593836" y="5881472"/>
            <a:ext cx="1009796" cy="441347"/>
          </a:xfrm>
          <a:prstGeom prst="curvedConnector2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83" idx="2"/>
            <a:endCxn id="90" idx="3"/>
          </p:cNvCxnSpPr>
          <p:nvPr/>
        </p:nvCxnSpPr>
        <p:spPr>
          <a:xfrm flipH="1" flipV="1">
            <a:off x="3560623" y="6295053"/>
            <a:ext cx="2186599" cy="27766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774083" y="6073049"/>
            <a:ext cx="855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set prompt=“…”</a:t>
            </a:r>
            <a:endParaRPr lang="en-GB" sz="800" dirty="0"/>
          </a:p>
        </p:txBody>
      </p:sp>
      <p:sp>
        <p:nvSpPr>
          <p:cNvPr id="94" name="TextBox 93"/>
          <p:cNvSpPr txBox="1"/>
          <p:nvPr/>
        </p:nvSpPr>
        <p:spPr>
          <a:xfrm rot="20083228">
            <a:off x="6766348" y="6176686"/>
            <a:ext cx="98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SHELL_PROMPT (4)</a:t>
            </a:r>
            <a:endParaRPr lang="en-GB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4388915" y="6053791"/>
            <a:ext cx="696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TIMEOUT(</a:t>
            </a:r>
            <a:r>
              <a:rPr lang="en-GB" sz="800" dirty="0"/>
              <a:t>7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5838014" y="6364818"/>
            <a:ext cx="67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timeout=10</a:t>
            </a:r>
            <a:endParaRPr lang="en-GB" sz="800" dirty="0"/>
          </a:p>
        </p:txBody>
      </p:sp>
      <p:sp>
        <p:nvSpPr>
          <p:cNvPr id="100" name="Oval 99"/>
          <p:cNvSpPr/>
          <p:nvPr/>
        </p:nvSpPr>
        <p:spPr>
          <a:xfrm>
            <a:off x="150096" y="3406246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cxnSp>
        <p:nvCxnSpPr>
          <p:cNvPr id="105" name="Curved Connector 104"/>
          <p:cNvCxnSpPr>
            <a:stCxn id="100" idx="3"/>
            <a:endCxn id="187" idx="0"/>
          </p:cNvCxnSpPr>
          <p:nvPr/>
        </p:nvCxnSpPr>
        <p:spPr>
          <a:xfrm rot="16200000" flipH="1">
            <a:off x="-172116" y="4252859"/>
            <a:ext cx="1201114" cy="308723"/>
          </a:xfrm>
          <a:prstGeom prst="curvedConnector3">
            <a:avLst>
              <a:gd name="adj1" fmla="val 50000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100" idx="5"/>
            <a:endCxn id="187" idx="0"/>
          </p:cNvCxnSpPr>
          <p:nvPr/>
        </p:nvCxnSpPr>
        <p:spPr>
          <a:xfrm rot="5400000">
            <a:off x="127208" y="4262260"/>
            <a:ext cx="1201114" cy="289923"/>
          </a:xfrm>
          <a:prstGeom prst="curvedConnector3">
            <a:avLst>
              <a:gd name="adj1" fmla="val 50000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 rot="4702177">
            <a:off x="-219527" y="4260656"/>
            <a:ext cx="98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SHELL_PROMPT (4)</a:t>
            </a:r>
            <a:endParaRPr lang="en-GB" sz="800" dirty="0"/>
          </a:p>
        </p:txBody>
      </p:sp>
      <p:sp>
        <p:nvSpPr>
          <p:cNvPr id="114" name="TextBox 113"/>
          <p:cNvSpPr txBox="1"/>
          <p:nvPr/>
        </p:nvSpPr>
        <p:spPr>
          <a:xfrm rot="17109691">
            <a:off x="455727" y="4234734"/>
            <a:ext cx="849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XR_PROMPT (3)</a:t>
            </a:r>
            <a:endParaRPr lang="en-GB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32930" y="3665082"/>
            <a:ext cx="67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timeout=10</a:t>
            </a:r>
            <a:endParaRPr lang="en-GB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054599" y="6069170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TIMEOUT(11)</a:t>
            </a:r>
            <a:endParaRPr lang="en-GB" sz="800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338933" y="6176425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FROM ANY STATE </a:t>
            </a:r>
          </a:p>
          <a:p>
            <a:r>
              <a:rPr lang="en-GB" sz="800" dirty="0" smtClean="0"/>
              <a:t>IF NOT HANDLED</a:t>
            </a:r>
            <a:endParaRPr lang="en-GB" sz="800" dirty="0"/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7820732" y="3158592"/>
            <a:ext cx="11951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PERMISSION_DENIED(9)</a:t>
            </a:r>
            <a:endParaRPr lang="en-GB" sz="800" dirty="0"/>
          </a:p>
        </p:txBody>
      </p:sp>
      <p:cxnSp>
        <p:nvCxnSpPr>
          <p:cNvPr id="141" name="Straight Arrow Connector 347"/>
          <p:cNvCxnSpPr>
            <a:endCxn id="64" idx="0"/>
          </p:cNvCxnSpPr>
          <p:nvPr/>
        </p:nvCxnSpPr>
        <p:spPr>
          <a:xfrm>
            <a:off x="8290429" y="3010420"/>
            <a:ext cx="0" cy="863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880900" y="2477292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FROM ANY STATE</a:t>
            </a:r>
            <a:endParaRPr lang="en-GB" sz="8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065072" y="6617372"/>
            <a:ext cx="9212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ESCAPE_CHAR (0)</a:t>
            </a:r>
            <a:endParaRPr lang="en-GB" sz="800" dirty="0"/>
          </a:p>
        </p:txBody>
      </p:sp>
      <p:cxnSp>
        <p:nvCxnSpPr>
          <p:cNvPr id="149" name="Curved Connector 132"/>
          <p:cNvCxnSpPr>
            <a:stCxn id="100" idx="4"/>
            <a:endCxn id="187" idx="0"/>
          </p:cNvCxnSpPr>
          <p:nvPr/>
        </p:nvCxnSpPr>
        <p:spPr>
          <a:xfrm>
            <a:off x="573403" y="3875365"/>
            <a:ext cx="9400" cy="1132413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 rot="16200000">
            <a:off x="229703" y="3979437"/>
            <a:ext cx="53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EOF (12)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42512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11340"/>
              </p:ext>
            </p:extLst>
          </p:nvPr>
        </p:nvGraphicFramePr>
        <p:xfrm>
          <a:off x="5345174" y="91583"/>
          <a:ext cx="3723730" cy="2072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87400"/>
                <a:gridCol w="1189065"/>
                <a:gridCol w="2147265"/>
              </a:tblGrid>
              <a:tr h="0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EVENT</a:t>
                      </a:r>
                      <a:r>
                        <a:rPr lang="en-GB" sz="800" baseline="0" dirty="0" smtClean="0"/>
                        <a:t> 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NAME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REGEX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0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PASS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[</a:t>
                      </a:r>
                      <a:r>
                        <a:rPr lang="en-GB" sz="800" dirty="0" err="1" smtClean="0"/>
                        <a:t>P|p</a:t>
                      </a:r>
                      <a:r>
                        <a:rPr lang="en-GB" sz="800" dirty="0" smtClean="0"/>
                        <a:t>]</a:t>
                      </a:r>
                      <a:r>
                        <a:rPr lang="en-GB" sz="800" dirty="0" err="1" smtClean="0"/>
                        <a:t>assword</a:t>
                      </a:r>
                      <a:r>
                        <a:rPr lang="en-GB" sz="800" dirty="0" smtClean="0"/>
                        <a:t>:\s*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1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XR_PROMPT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pl-PL" sz="800" dirty="0" smtClean="0"/>
                        <a:t>\w+/\w+/\w+/\w+:.+#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2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SHELL_PROMPT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\$\s*|&gt;\s+|\r\</a:t>
                      </a:r>
                      <a:r>
                        <a:rPr lang="en-GB" sz="800" dirty="0" err="1" smtClean="0"/>
                        <a:t>nAU_PROMPT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3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NEWSSHKEY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fingerprint is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4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KNOWN_HOST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added.*to the list of known hosts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5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HOST_KEY_FAILED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key verification failed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6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CONNECTION_REFUSED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Connection refused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7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RESET_BY_PEER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reset by </a:t>
                      </a:r>
                      <a:r>
                        <a:rPr lang="en-GB" sz="800" dirty="0" err="1" smtClean="0"/>
                        <a:t>peer|closed</a:t>
                      </a:r>
                      <a:r>
                        <a:rPr lang="en-GB" sz="800" dirty="0" smtClean="0"/>
                        <a:t> by foreign host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8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PERMISSION_DENIED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.*</a:t>
                      </a:r>
                      <a:r>
                        <a:rPr lang="en-GB" sz="800" dirty="0" err="1" smtClean="0"/>
                        <a:t>enied</a:t>
                      </a:r>
                      <a:r>
                        <a:rPr lang="en-GB" sz="800" dirty="0" smtClean="0"/>
                        <a:t>|.*</a:t>
                      </a:r>
                      <a:r>
                        <a:rPr lang="en-GB" sz="800" dirty="0" err="1" smtClean="0"/>
                        <a:t>nvalid</a:t>
                      </a:r>
                      <a:r>
                        <a:rPr lang="en-GB" sz="800" dirty="0" smtClean="0"/>
                        <a:t>|.*ailed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9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MODULUS_TOO_SMALL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modulus too small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10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PROTOCOL_DIFFER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Protocol major versions differ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11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UNABLE_CONNECT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nodename</a:t>
                      </a:r>
                      <a:r>
                        <a:rPr lang="en-GB" sz="800" dirty="0" smtClean="0"/>
                        <a:t> nor </a:t>
                      </a:r>
                      <a:r>
                        <a:rPr lang="en-GB" sz="800" dirty="0" err="1" smtClean="0"/>
                        <a:t>servname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dirty="0" smtClean="0"/>
                        <a:t>provided, or not </a:t>
                      </a:r>
                      <a:r>
                        <a:rPr lang="en-GB" sz="800" dirty="0" err="1" smtClean="0"/>
                        <a:t>known|Unknown</a:t>
                      </a:r>
                      <a:r>
                        <a:rPr lang="en-GB" sz="800" dirty="0" smtClean="0"/>
                        <a:t> host|[</a:t>
                      </a:r>
                      <a:r>
                        <a:rPr lang="en-GB" sz="800" dirty="0" err="1" smtClean="0"/>
                        <a:t>Operation|Connection</a:t>
                      </a:r>
                      <a:r>
                        <a:rPr lang="en-GB" sz="800" dirty="0" smtClean="0"/>
                        <a:t>] timed out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12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TIMEOUT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pexpect.TIMEOUT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13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EOF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pexpect.EOF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008516" y="1817854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3243516" y="5614055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16" name="Curved Connector 15"/>
          <p:cNvCxnSpPr>
            <a:stCxn id="79" idx="3"/>
            <a:endCxn id="15" idx="7"/>
          </p:cNvCxnSpPr>
          <p:nvPr/>
        </p:nvCxnSpPr>
        <p:spPr>
          <a:xfrm flipH="1">
            <a:off x="3966146" y="2500002"/>
            <a:ext cx="496174" cy="3182754"/>
          </a:xfrm>
          <a:prstGeom prst="curvedConnector4">
            <a:avLst>
              <a:gd name="adj1" fmla="val -46073"/>
              <a:gd name="adj2" fmla="val 50613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161097" y="972847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0" name="Curved Connector 29"/>
          <p:cNvCxnSpPr>
            <a:stCxn id="4" idx="2"/>
            <a:endCxn id="4" idx="1"/>
          </p:cNvCxnSpPr>
          <p:nvPr/>
        </p:nvCxnSpPr>
        <p:spPr>
          <a:xfrm rot="10800000" flipH="1">
            <a:off x="2008516" y="1886556"/>
            <a:ext cx="123984" cy="165859"/>
          </a:xfrm>
          <a:prstGeom prst="curvedConnector4">
            <a:avLst>
              <a:gd name="adj1" fmla="val -184379"/>
              <a:gd name="adj2" fmla="val 279249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1" idx="4"/>
            <a:endCxn id="102" idx="0"/>
          </p:cNvCxnSpPr>
          <p:nvPr/>
        </p:nvCxnSpPr>
        <p:spPr>
          <a:xfrm rot="5400000">
            <a:off x="2928871" y="3024746"/>
            <a:ext cx="1614538" cy="768591"/>
          </a:xfrm>
          <a:prstGeom prst="curvedConnector3">
            <a:avLst>
              <a:gd name="adj1" fmla="val 87560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4" idx="7"/>
            <a:endCxn id="21" idx="2"/>
          </p:cNvCxnSpPr>
          <p:nvPr/>
        </p:nvCxnSpPr>
        <p:spPr>
          <a:xfrm rot="5400000" flipH="1" flipV="1">
            <a:off x="2606547" y="1332006"/>
            <a:ext cx="679148" cy="429951"/>
          </a:xfrm>
          <a:prstGeom prst="curvedConnector2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395444" y="5162295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 rot="4602105">
            <a:off x="4150129" y="2788188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TIMEOUT(12)</a:t>
            </a:r>
            <a:endParaRPr lang="en-GB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3303445" y="967822"/>
            <a:ext cx="5444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send yes</a:t>
            </a:r>
            <a:endParaRPr lang="en-GB" sz="800" dirty="0"/>
          </a:p>
        </p:txBody>
      </p:sp>
      <p:sp>
        <p:nvSpPr>
          <p:cNvPr id="64" name="Rounded Rectangle 63"/>
          <p:cNvSpPr/>
          <p:nvPr/>
        </p:nvSpPr>
        <p:spPr>
          <a:xfrm>
            <a:off x="5204993" y="3142764"/>
            <a:ext cx="1037861" cy="4004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EXCEPTION:</a:t>
            </a:r>
          </a:p>
          <a:p>
            <a:pPr algn="ctr"/>
            <a:r>
              <a:rPr lang="en-GB" sz="1100" dirty="0" smtClean="0"/>
              <a:t>AUTH_ERROR</a:t>
            </a:r>
            <a:endParaRPr lang="en-GB" sz="1100" dirty="0"/>
          </a:p>
        </p:txBody>
      </p:sp>
      <p:cxnSp>
        <p:nvCxnSpPr>
          <p:cNvPr id="68" name="Curved Connector 67"/>
          <p:cNvCxnSpPr>
            <a:stCxn id="4" idx="5"/>
            <a:endCxn id="102" idx="0"/>
          </p:cNvCxnSpPr>
          <p:nvPr/>
        </p:nvCxnSpPr>
        <p:spPr>
          <a:xfrm rot="16200000" flipH="1">
            <a:off x="2042476" y="2906942"/>
            <a:ext cx="1998038" cy="620698"/>
          </a:xfrm>
          <a:prstGeom prst="curvedConnector3">
            <a:avLst>
              <a:gd name="adj1" fmla="val 88941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72165" y="1877864"/>
            <a:ext cx="7835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PASSWORD(0)</a:t>
            </a:r>
            <a:endParaRPr lang="en-GB" sz="800" dirty="0"/>
          </a:p>
        </p:txBody>
      </p:sp>
      <p:sp>
        <p:nvSpPr>
          <p:cNvPr id="77" name="TextBox 76"/>
          <p:cNvSpPr txBox="1"/>
          <p:nvPr/>
        </p:nvSpPr>
        <p:spPr>
          <a:xfrm rot="17154495">
            <a:off x="5126371" y="3965734"/>
            <a:ext cx="11951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PERMISSION_DENIED(8)</a:t>
            </a:r>
            <a:endParaRPr lang="en-GB" sz="800" dirty="0"/>
          </a:p>
        </p:txBody>
      </p:sp>
      <p:sp>
        <p:nvSpPr>
          <p:cNvPr id="78" name="TextBox 77"/>
          <p:cNvSpPr txBox="1"/>
          <p:nvPr/>
        </p:nvSpPr>
        <p:spPr>
          <a:xfrm rot="18103613">
            <a:off x="2362919" y="1296483"/>
            <a:ext cx="8412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NEWSSHKEY (3)</a:t>
            </a:r>
            <a:endParaRPr lang="en-GB" sz="800" dirty="0"/>
          </a:p>
        </p:txBody>
      </p:sp>
      <p:sp>
        <p:nvSpPr>
          <p:cNvPr id="88" name="TextBox 87"/>
          <p:cNvSpPr txBox="1"/>
          <p:nvPr/>
        </p:nvSpPr>
        <p:spPr>
          <a:xfrm rot="18584972">
            <a:off x="1003131" y="1285239"/>
            <a:ext cx="124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 smtClean="0"/>
              <a:t>PROTOCOL_DIFFER(10)</a:t>
            </a:r>
          </a:p>
          <a:p>
            <a:pPr algn="ctr"/>
            <a:r>
              <a:rPr lang="en-GB" sz="800" dirty="0" smtClean="0"/>
              <a:t>MODULUS_TO_SMALL(9)</a:t>
            </a:r>
          </a:p>
          <a:p>
            <a:pPr algn="ctr"/>
            <a:r>
              <a:rPr lang="en-GB" sz="800" dirty="0" smtClean="0"/>
              <a:t>(restart version 1)</a:t>
            </a:r>
            <a:endParaRPr lang="en-GB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3394554" y="5627646"/>
            <a:ext cx="5445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PS1=“…”</a:t>
            </a:r>
            <a:endParaRPr lang="en-GB" sz="800" dirty="0"/>
          </a:p>
        </p:txBody>
      </p:sp>
      <p:sp>
        <p:nvSpPr>
          <p:cNvPr id="90" name="Rounded Rectangle 89"/>
          <p:cNvSpPr/>
          <p:nvPr/>
        </p:nvSpPr>
        <p:spPr>
          <a:xfrm>
            <a:off x="2718229" y="6395976"/>
            <a:ext cx="1037861" cy="4004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EXCEPTION:</a:t>
            </a:r>
          </a:p>
          <a:p>
            <a:pPr algn="ctr"/>
            <a:r>
              <a:rPr lang="en-GB" sz="1100" dirty="0" smtClean="0"/>
              <a:t>CONN_ERROR</a:t>
            </a:r>
            <a:endParaRPr lang="en-GB" sz="1100" dirty="0"/>
          </a:p>
        </p:txBody>
      </p:sp>
      <p:sp>
        <p:nvSpPr>
          <p:cNvPr id="102" name="Rounded Rectangle 101"/>
          <p:cNvSpPr/>
          <p:nvPr/>
        </p:nvSpPr>
        <p:spPr>
          <a:xfrm>
            <a:off x="2753181" y="4216310"/>
            <a:ext cx="1197325" cy="58947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SUCCESS</a:t>
            </a:r>
          </a:p>
          <a:p>
            <a:pPr algn="ctr"/>
            <a:r>
              <a:rPr lang="en-GB" sz="1100" dirty="0" smtClean="0"/>
              <a:t>SHELL_PROMPT</a:t>
            </a:r>
          </a:p>
          <a:p>
            <a:pPr algn="ctr"/>
            <a:r>
              <a:rPr lang="en-GB" sz="1100" dirty="0" smtClean="0"/>
              <a:t>return True</a:t>
            </a:r>
            <a:endParaRPr lang="en-GB" sz="1100" dirty="0"/>
          </a:p>
        </p:txBody>
      </p:sp>
      <p:sp>
        <p:nvSpPr>
          <p:cNvPr id="103" name="TextBox 102"/>
          <p:cNvSpPr txBox="1"/>
          <p:nvPr/>
        </p:nvSpPr>
        <p:spPr>
          <a:xfrm rot="5181379">
            <a:off x="2201921" y="2633126"/>
            <a:ext cx="9647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SHELL_PROMPT(2)</a:t>
            </a:r>
            <a:endParaRPr lang="en-GB" sz="800" dirty="0"/>
          </a:p>
        </p:txBody>
      </p:sp>
      <p:sp>
        <p:nvSpPr>
          <p:cNvPr id="108" name="TextBox 107"/>
          <p:cNvSpPr txBox="1"/>
          <p:nvPr/>
        </p:nvSpPr>
        <p:spPr>
          <a:xfrm rot="5764268">
            <a:off x="3675668" y="2955997"/>
            <a:ext cx="98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SHELL_PROMPT (2)</a:t>
            </a:r>
            <a:endParaRPr lang="en-GB" sz="800" dirty="0"/>
          </a:p>
        </p:txBody>
      </p:sp>
      <p:cxnSp>
        <p:nvCxnSpPr>
          <p:cNvPr id="113" name="Curved Connector 112"/>
          <p:cNvCxnSpPr>
            <a:stCxn id="4" idx="2"/>
            <a:endCxn id="256" idx="0"/>
          </p:cNvCxnSpPr>
          <p:nvPr/>
        </p:nvCxnSpPr>
        <p:spPr>
          <a:xfrm rot="10800000" flipV="1">
            <a:off x="1099382" y="2052413"/>
            <a:ext cx="909135" cy="933119"/>
          </a:xfrm>
          <a:prstGeom prst="curvedConnector2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8625309">
            <a:off x="977750" y="2383407"/>
            <a:ext cx="117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UNABLE_CONNECT (11)</a:t>
            </a:r>
            <a:endParaRPr lang="en-GB" sz="800" dirty="0"/>
          </a:p>
        </p:txBody>
      </p:sp>
      <p:sp>
        <p:nvSpPr>
          <p:cNvPr id="119" name="Rounded Rectangle 118"/>
          <p:cNvSpPr/>
          <p:nvPr/>
        </p:nvSpPr>
        <p:spPr>
          <a:xfrm>
            <a:off x="2912645" y="3186934"/>
            <a:ext cx="1037861" cy="50880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SUCCESS</a:t>
            </a:r>
          </a:p>
          <a:p>
            <a:pPr algn="ctr"/>
            <a:r>
              <a:rPr lang="en-GB" sz="1100" dirty="0" smtClean="0"/>
              <a:t>XR_PROMPT</a:t>
            </a:r>
          </a:p>
          <a:p>
            <a:pPr algn="ctr"/>
            <a:r>
              <a:rPr lang="en-GB" sz="1100" dirty="0" smtClean="0"/>
              <a:t>return True</a:t>
            </a:r>
            <a:endParaRPr lang="en-GB" sz="1100" dirty="0"/>
          </a:p>
        </p:txBody>
      </p:sp>
      <p:cxnSp>
        <p:nvCxnSpPr>
          <p:cNvPr id="126" name="Curved Connector 125"/>
          <p:cNvCxnSpPr>
            <a:stCxn id="71" idx="3"/>
            <a:endCxn id="119" idx="0"/>
          </p:cNvCxnSpPr>
          <p:nvPr/>
        </p:nvCxnSpPr>
        <p:spPr>
          <a:xfrm flipH="1">
            <a:off x="3431576" y="2533071"/>
            <a:ext cx="389536" cy="653863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15" idx="0"/>
            <a:endCxn id="102" idx="2"/>
          </p:cNvCxnSpPr>
          <p:nvPr/>
        </p:nvCxnSpPr>
        <p:spPr>
          <a:xfrm flipH="1" flipV="1">
            <a:off x="3351844" y="4805788"/>
            <a:ext cx="314979" cy="808267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 rot="17901275">
            <a:off x="3302222" y="2756799"/>
            <a:ext cx="849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XR_PROMPT (1)</a:t>
            </a:r>
            <a:endParaRPr lang="en-GB" sz="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321736" y="5879932"/>
            <a:ext cx="67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timeout=10</a:t>
            </a:r>
            <a:endParaRPr lang="en-GB" sz="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89920" y="5991638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TIMEOUT(12)</a:t>
            </a:r>
            <a:endParaRPr lang="en-GB" sz="800" dirty="0"/>
          </a:p>
        </p:txBody>
      </p:sp>
      <p:cxnSp>
        <p:nvCxnSpPr>
          <p:cNvPr id="175" name="Curved Connector 174"/>
          <p:cNvCxnSpPr>
            <a:stCxn id="21" idx="4"/>
            <a:endCxn id="4" idx="7"/>
          </p:cNvCxnSpPr>
          <p:nvPr/>
        </p:nvCxnSpPr>
        <p:spPr>
          <a:xfrm rot="5400000">
            <a:off x="2935481" y="1237631"/>
            <a:ext cx="444589" cy="853258"/>
          </a:xfrm>
          <a:prstGeom prst="curvedConnector3">
            <a:avLst>
              <a:gd name="adj1" fmla="val 50000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 rot="5400000">
            <a:off x="1498829" y="2734495"/>
            <a:ext cx="1098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HOST_KEY_FAILED(5)</a:t>
            </a:r>
            <a:endParaRPr lang="en-GB" sz="800" dirty="0"/>
          </a:p>
        </p:txBody>
      </p:sp>
      <p:sp>
        <p:nvSpPr>
          <p:cNvPr id="181" name="TextBox 180"/>
          <p:cNvSpPr txBox="1"/>
          <p:nvPr/>
        </p:nvSpPr>
        <p:spPr>
          <a:xfrm>
            <a:off x="982770" y="6195503"/>
            <a:ext cx="1322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CONNECTION_REFUSED (6)</a:t>
            </a:r>
            <a:endParaRPr lang="en-GB" sz="800" dirty="0"/>
          </a:p>
        </p:txBody>
      </p:sp>
      <p:sp>
        <p:nvSpPr>
          <p:cNvPr id="187" name="Rounded Rectangle 186"/>
          <p:cNvSpPr/>
          <p:nvPr/>
        </p:nvSpPr>
        <p:spPr>
          <a:xfrm>
            <a:off x="510305" y="4416517"/>
            <a:ext cx="1160769" cy="5492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RECOVERABLE</a:t>
            </a:r>
          </a:p>
          <a:p>
            <a:pPr algn="ctr"/>
            <a:r>
              <a:rPr lang="en-GB" sz="1100" dirty="0" smtClean="0"/>
              <a:t>ERROR</a:t>
            </a:r>
          </a:p>
          <a:p>
            <a:pPr algn="ctr"/>
            <a:r>
              <a:rPr lang="en-GB" sz="1100" dirty="0" smtClean="0"/>
              <a:t>return False</a:t>
            </a:r>
            <a:endParaRPr lang="en-GB" sz="1100" dirty="0"/>
          </a:p>
        </p:txBody>
      </p:sp>
      <p:cxnSp>
        <p:nvCxnSpPr>
          <p:cNvPr id="190" name="Curved Connector 189"/>
          <p:cNvCxnSpPr>
            <a:stCxn id="4" idx="3"/>
            <a:endCxn id="90" idx="1"/>
          </p:cNvCxnSpPr>
          <p:nvPr/>
        </p:nvCxnSpPr>
        <p:spPr>
          <a:xfrm rot="16200000" flipH="1">
            <a:off x="236408" y="4114363"/>
            <a:ext cx="4377912" cy="585729"/>
          </a:xfrm>
          <a:prstGeom prst="curvedConnector2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endCxn id="4" idx="0"/>
          </p:cNvCxnSpPr>
          <p:nvPr/>
        </p:nvCxnSpPr>
        <p:spPr>
          <a:xfrm>
            <a:off x="2428483" y="744417"/>
            <a:ext cx="3340" cy="1073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 rot="16200000">
            <a:off x="2093776" y="833614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START</a:t>
            </a:r>
            <a:endParaRPr lang="en-GB" sz="800" dirty="0"/>
          </a:p>
        </p:txBody>
      </p:sp>
      <p:cxnSp>
        <p:nvCxnSpPr>
          <p:cNvPr id="209" name="Straight Arrow Connector 208"/>
          <p:cNvCxnSpPr>
            <a:stCxn id="15" idx="6"/>
            <a:endCxn id="48" idx="2"/>
          </p:cNvCxnSpPr>
          <p:nvPr/>
        </p:nvCxnSpPr>
        <p:spPr>
          <a:xfrm flipV="1">
            <a:off x="4090130" y="5396855"/>
            <a:ext cx="305314" cy="4517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71" idx="6"/>
            <a:endCxn id="64" idx="0"/>
          </p:cNvCxnSpPr>
          <p:nvPr/>
        </p:nvCxnSpPr>
        <p:spPr>
          <a:xfrm>
            <a:off x="4543742" y="2367213"/>
            <a:ext cx="1180182" cy="775551"/>
          </a:xfrm>
          <a:prstGeom prst="curvedConnector2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91583"/>
            <a:ext cx="8229600" cy="366109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SSH Connection FSM</a:t>
            </a:r>
            <a:endParaRPr lang="en-GB" dirty="0"/>
          </a:p>
        </p:txBody>
      </p:sp>
      <p:sp>
        <p:nvSpPr>
          <p:cNvPr id="71" name="Oval 70"/>
          <p:cNvSpPr/>
          <p:nvPr/>
        </p:nvSpPr>
        <p:spPr>
          <a:xfrm>
            <a:off x="3697128" y="2132653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72" name="Curved Connector 71"/>
          <p:cNvCxnSpPr>
            <a:stCxn id="4" idx="6"/>
            <a:endCxn id="71" idx="0"/>
          </p:cNvCxnSpPr>
          <p:nvPr/>
        </p:nvCxnSpPr>
        <p:spPr>
          <a:xfrm>
            <a:off x="2855130" y="2052414"/>
            <a:ext cx="1265305" cy="80239"/>
          </a:xfrm>
          <a:prstGeom prst="curvedConnector2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23734" y="2151769"/>
            <a:ext cx="807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send password</a:t>
            </a:r>
            <a:endParaRPr lang="en-GB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3790041" y="2392280"/>
            <a:ext cx="67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timeout=30</a:t>
            </a:r>
            <a:endParaRPr lang="en-GB" sz="800" dirty="0"/>
          </a:p>
        </p:txBody>
      </p:sp>
      <p:cxnSp>
        <p:nvCxnSpPr>
          <p:cNvPr id="85" name="Curved Connector 125"/>
          <p:cNvCxnSpPr>
            <a:stCxn id="256" idx="3"/>
            <a:endCxn id="187" idx="0"/>
          </p:cNvCxnSpPr>
          <p:nvPr/>
        </p:nvCxnSpPr>
        <p:spPr>
          <a:xfrm rot="16200000" flipH="1">
            <a:off x="430091" y="3755918"/>
            <a:ext cx="1030566" cy="290632"/>
          </a:xfrm>
          <a:prstGeom prst="curvedConnector3">
            <a:avLst>
              <a:gd name="adj1" fmla="val 50000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 rot="20211616">
            <a:off x="2955727" y="1567741"/>
            <a:ext cx="971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KNOWN_HOSTS(4)</a:t>
            </a:r>
            <a:endParaRPr lang="en-GB" sz="800" dirty="0"/>
          </a:p>
        </p:txBody>
      </p:sp>
      <p:sp>
        <p:nvSpPr>
          <p:cNvPr id="218" name="TextBox 217"/>
          <p:cNvSpPr txBox="1"/>
          <p:nvPr/>
        </p:nvSpPr>
        <p:spPr>
          <a:xfrm rot="4702177">
            <a:off x="240036" y="3734544"/>
            <a:ext cx="98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SHELL_PROMPT (2)</a:t>
            </a:r>
            <a:endParaRPr lang="en-GB" sz="800" dirty="0"/>
          </a:p>
        </p:txBody>
      </p:sp>
      <p:sp>
        <p:nvSpPr>
          <p:cNvPr id="256" name="Oval 255"/>
          <p:cNvSpPr/>
          <p:nvPr/>
        </p:nvSpPr>
        <p:spPr>
          <a:xfrm>
            <a:off x="676074" y="2985533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57" name="TextBox 256"/>
          <p:cNvSpPr txBox="1"/>
          <p:nvPr/>
        </p:nvSpPr>
        <p:spPr>
          <a:xfrm rot="998954">
            <a:off x="4653478" y="2268035"/>
            <a:ext cx="7835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PASSWORD(0)</a:t>
            </a:r>
            <a:endParaRPr lang="en-GB" sz="800" dirty="0"/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240293" y="622669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FROM ANY STATE </a:t>
            </a:r>
          </a:p>
          <a:p>
            <a:r>
              <a:rPr lang="en-GB" sz="800" dirty="0" smtClean="0"/>
              <a:t>IF NOT HANDLED</a:t>
            </a:r>
            <a:endParaRPr lang="en-GB" sz="800" dirty="0"/>
          </a:p>
        </p:txBody>
      </p:sp>
      <p:sp>
        <p:nvSpPr>
          <p:cNvPr id="284" name="TextBox 283"/>
          <p:cNvSpPr txBox="1"/>
          <p:nvPr/>
        </p:nvSpPr>
        <p:spPr>
          <a:xfrm rot="18295322">
            <a:off x="3917372" y="5669274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TIMEOUT(12)</a:t>
            </a:r>
            <a:endParaRPr lang="en-GB" sz="8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401122" y="5178888"/>
            <a:ext cx="855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set prompt=“…”</a:t>
            </a:r>
            <a:endParaRPr lang="en-GB" sz="800" dirty="0"/>
          </a:p>
        </p:txBody>
      </p:sp>
      <p:cxnSp>
        <p:nvCxnSpPr>
          <p:cNvPr id="288" name="Straight Arrow Connector 208"/>
          <p:cNvCxnSpPr>
            <a:stCxn id="48" idx="0"/>
            <a:endCxn id="102" idx="3"/>
          </p:cNvCxnSpPr>
          <p:nvPr/>
        </p:nvCxnSpPr>
        <p:spPr>
          <a:xfrm rot="16200000" flipV="1">
            <a:off x="4059006" y="4402549"/>
            <a:ext cx="651246" cy="86824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4484352" y="5422816"/>
            <a:ext cx="67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timeout=10</a:t>
            </a:r>
            <a:endParaRPr lang="en-GB" sz="800" dirty="0"/>
          </a:p>
        </p:txBody>
      </p:sp>
      <p:cxnSp>
        <p:nvCxnSpPr>
          <p:cNvPr id="292" name="Straight Arrow Connector 208"/>
          <p:cNvCxnSpPr>
            <a:stCxn id="291" idx="2"/>
            <a:endCxn id="90" idx="3"/>
          </p:cNvCxnSpPr>
          <p:nvPr/>
        </p:nvCxnSpPr>
        <p:spPr>
          <a:xfrm rot="5400000">
            <a:off x="3809329" y="5585021"/>
            <a:ext cx="957924" cy="106440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 rot="3554680">
            <a:off x="4325621" y="4673059"/>
            <a:ext cx="9647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SHELL_PROMPT(2)</a:t>
            </a:r>
            <a:endParaRPr lang="en-GB" sz="800" dirty="0"/>
          </a:p>
        </p:txBody>
      </p:sp>
      <p:sp>
        <p:nvSpPr>
          <p:cNvPr id="298" name="TextBox 297"/>
          <p:cNvSpPr txBox="1"/>
          <p:nvPr/>
        </p:nvSpPr>
        <p:spPr>
          <a:xfrm rot="18203490">
            <a:off x="4201590" y="5856948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TIMEOUT(12)</a:t>
            </a:r>
            <a:endParaRPr lang="en-GB" sz="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55156" y="811114"/>
            <a:ext cx="992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default timeout=60</a:t>
            </a:r>
            <a:endParaRPr lang="en-GB" sz="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2492991" y="756551"/>
            <a:ext cx="724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timeout=180</a:t>
            </a:r>
            <a:endParaRPr lang="en-GB" sz="800" dirty="0"/>
          </a:p>
        </p:txBody>
      </p:sp>
      <p:cxnSp>
        <p:nvCxnSpPr>
          <p:cNvPr id="310" name="Curved Connector 125"/>
          <p:cNvCxnSpPr>
            <a:stCxn id="4" idx="5"/>
            <a:endCxn id="119" idx="0"/>
          </p:cNvCxnSpPr>
          <p:nvPr/>
        </p:nvCxnSpPr>
        <p:spPr>
          <a:xfrm>
            <a:off x="2731146" y="2218272"/>
            <a:ext cx="700430" cy="968662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 rot="3217701">
            <a:off x="2612273" y="2392279"/>
            <a:ext cx="849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XR_PROMPT (1)</a:t>
            </a:r>
            <a:endParaRPr lang="en-GB" sz="800" dirty="0"/>
          </a:p>
        </p:txBody>
      </p:sp>
      <p:sp>
        <p:nvSpPr>
          <p:cNvPr id="323" name="TextBox 322"/>
          <p:cNvSpPr txBox="1"/>
          <p:nvPr/>
        </p:nvSpPr>
        <p:spPr>
          <a:xfrm rot="4141254">
            <a:off x="2943208" y="5120542"/>
            <a:ext cx="9647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SHELL_PROMPT(2)</a:t>
            </a:r>
            <a:endParaRPr lang="en-GB" sz="800" dirty="0"/>
          </a:p>
        </p:txBody>
      </p:sp>
      <p:cxnSp>
        <p:nvCxnSpPr>
          <p:cNvPr id="325" name="Curved Connector 125"/>
          <p:cNvCxnSpPr>
            <a:stCxn id="256" idx="5"/>
            <a:endCxn id="187" idx="0"/>
          </p:cNvCxnSpPr>
          <p:nvPr/>
        </p:nvCxnSpPr>
        <p:spPr>
          <a:xfrm rot="5400000">
            <a:off x="729414" y="3747227"/>
            <a:ext cx="1030566" cy="308014"/>
          </a:xfrm>
          <a:prstGeom prst="curvedConnector3">
            <a:avLst>
              <a:gd name="adj1" fmla="val 50000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 rot="17109691">
            <a:off x="1019845" y="3638414"/>
            <a:ext cx="849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XR_PROMPT (1)</a:t>
            </a:r>
            <a:endParaRPr lang="en-GB" sz="8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63241" y="3266025"/>
            <a:ext cx="67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timeout=10</a:t>
            </a:r>
            <a:endParaRPr lang="en-GB" sz="800" dirty="0"/>
          </a:p>
        </p:txBody>
      </p:sp>
      <p:sp>
        <p:nvSpPr>
          <p:cNvPr id="342" name="TextBox 341"/>
          <p:cNvSpPr txBox="1"/>
          <p:nvPr/>
        </p:nvSpPr>
        <p:spPr>
          <a:xfrm>
            <a:off x="3234971" y="1225345"/>
            <a:ext cx="67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timeout=10</a:t>
            </a:r>
            <a:endParaRPr lang="en-GB" sz="800" dirty="0"/>
          </a:p>
        </p:txBody>
      </p:sp>
      <p:cxnSp>
        <p:nvCxnSpPr>
          <p:cNvPr id="343" name="Straight Arrow Connector 342"/>
          <p:cNvCxnSpPr>
            <a:endCxn id="90" idx="1"/>
          </p:cNvCxnSpPr>
          <p:nvPr/>
        </p:nvCxnSpPr>
        <p:spPr>
          <a:xfrm>
            <a:off x="955327" y="6596184"/>
            <a:ext cx="17629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984971" y="6380740"/>
            <a:ext cx="968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RESET_BY_PEER(7)</a:t>
            </a:r>
            <a:endParaRPr lang="en-GB" sz="800" dirty="0"/>
          </a:p>
        </p:txBody>
      </p:sp>
      <p:cxnSp>
        <p:nvCxnSpPr>
          <p:cNvPr id="355" name="Straight Arrow Connector 347"/>
          <p:cNvCxnSpPr>
            <a:endCxn id="64" idx="2"/>
          </p:cNvCxnSpPr>
          <p:nvPr/>
        </p:nvCxnSpPr>
        <p:spPr>
          <a:xfrm rot="5400000" flipH="1" flipV="1">
            <a:off x="5194682" y="3781929"/>
            <a:ext cx="767991" cy="29049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TextBox 359"/>
          <p:cNvSpPr txBox="1"/>
          <p:nvPr/>
        </p:nvSpPr>
        <p:spPr>
          <a:xfrm>
            <a:off x="973308" y="6592390"/>
            <a:ext cx="5160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EOF(13)</a:t>
            </a:r>
            <a:endParaRPr lang="en-GB" sz="800" dirty="0"/>
          </a:p>
        </p:txBody>
      </p:sp>
      <p:sp>
        <p:nvSpPr>
          <p:cNvPr id="361" name="TextBox 360"/>
          <p:cNvSpPr txBox="1"/>
          <p:nvPr/>
        </p:nvSpPr>
        <p:spPr>
          <a:xfrm>
            <a:off x="5147225" y="4590344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FROM ANY STATE</a:t>
            </a:r>
            <a:endParaRPr lang="en-GB" sz="800" dirty="0"/>
          </a:p>
        </p:txBody>
      </p:sp>
      <p:cxnSp>
        <p:nvCxnSpPr>
          <p:cNvPr id="378" name="Curved Connector 132"/>
          <p:cNvCxnSpPr>
            <a:stCxn id="339" idx="2"/>
            <a:endCxn id="187" idx="0"/>
          </p:cNvCxnSpPr>
          <p:nvPr/>
        </p:nvCxnSpPr>
        <p:spPr>
          <a:xfrm flipH="1">
            <a:off x="1090690" y="3481469"/>
            <a:ext cx="8691" cy="935048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" name="TextBox 378"/>
          <p:cNvSpPr txBox="1"/>
          <p:nvPr/>
        </p:nvSpPr>
        <p:spPr>
          <a:xfrm rot="16200000">
            <a:off x="756736" y="3588017"/>
            <a:ext cx="53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EOF (12)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90830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40972"/>
              </p:ext>
            </p:extLst>
          </p:nvPr>
        </p:nvGraphicFramePr>
        <p:xfrm>
          <a:off x="5345174" y="91583"/>
          <a:ext cx="3723730" cy="1950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87400"/>
                <a:gridCol w="1098600"/>
                <a:gridCol w="2237730"/>
              </a:tblGrid>
              <a:tr h="0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EVENT</a:t>
                      </a:r>
                      <a:r>
                        <a:rPr lang="en-GB" sz="800" baseline="0" dirty="0" smtClean="0"/>
                        <a:t> 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NAME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REGEX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0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ESCAPE_CHAR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Escape character is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1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USERNAME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[</a:t>
                      </a:r>
                      <a:r>
                        <a:rPr lang="en-GB" sz="800" dirty="0" err="1" smtClean="0"/>
                        <a:t>U|u</a:t>
                      </a:r>
                      <a:r>
                        <a:rPr lang="en-GB" sz="800" dirty="0" smtClean="0"/>
                        <a:t>]</a:t>
                      </a:r>
                      <a:r>
                        <a:rPr lang="en-GB" sz="800" dirty="0" err="1" smtClean="0"/>
                        <a:t>sername</a:t>
                      </a:r>
                      <a:r>
                        <a:rPr lang="en-GB" sz="800" dirty="0" smtClean="0"/>
                        <a:t>:\s?|\</a:t>
                      </a:r>
                      <a:r>
                        <a:rPr lang="en-GB" sz="800" dirty="0" err="1" smtClean="0"/>
                        <a:t>nlogin</a:t>
                      </a:r>
                      <a:r>
                        <a:rPr lang="en-GB" sz="800" dirty="0" smtClean="0"/>
                        <a:t>:\s?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2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PASS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[</a:t>
                      </a:r>
                      <a:r>
                        <a:rPr lang="en-GB" sz="800" dirty="0" err="1" smtClean="0"/>
                        <a:t>P|p</a:t>
                      </a:r>
                      <a:r>
                        <a:rPr lang="en-GB" sz="800" dirty="0" smtClean="0"/>
                        <a:t>]</a:t>
                      </a:r>
                      <a:r>
                        <a:rPr lang="en-GB" sz="800" dirty="0" err="1" smtClean="0"/>
                        <a:t>assword</a:t>
                      </a:r>
                      <a:r>
                        <a:rPr lang="en-GB" sz="800" dirty="0" smtClean="0"/>
                        <a:t>:\s*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3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XR_PROMPT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pl-PL" sz="800" dirty="0" smtClean="0"/>
                        <a:t>\w+/\w+/\w+/\w+:.+#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4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SHELL_PROMPT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\$\s?$|&gt;\s?$|#\s?$|\r\</a:t>
                      </a:r>
                      <a:r>
                        <a:rPr lang="en-GB" sz="800" dirty="0" err="1" smtClean="0"/>
                        <a:t>nAU_PROMPT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5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PRESS_RETURN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Press RETURN to get started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6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UNABLE_TO_CONNECT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nodename</a:t>
                      </a:r>
                      <a:r>
                        <a:rPr lang="en-GB" sz="800" dirty="0" smtClean="0"/>
                        <a:t> nor </a:t>
                      </a:r>
                      <a:r>
                        <a:rPr lang="en-GB" sz="800" dirty="0" err="1" smtClean="0"/>
                        <a:t>servname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dirty="0" smtClean="0"/>
                        <a:t>provided, or not </a:t>
                      </a:r>
                      <a:r>
                        <a:rPr lang="en-GB" sz="800" dirty="0" err="1" smtClean="0"/>
                        <a:t>known|Unknown</a:t>
                      </a:r>
                      <a:r>
                        <a:rPr lang="en-GB" sz="800" dirty="0" smtClean="0"/>
                        <a:t> host|[</a:t>
                      </a:r>
                      <a:r>
                        <a:rPr lang="en-GB" sz="800" dirty="0" err="1" smtClean="0"/>
                        <a:t>Operation|Connection</a:t>
                      </a:r>
                      <a:r>
                        <a:rPr lang="en-GB" sz="800" dirty="0" smtClean="0"/>
                        <a:t>] timed out</a:t>
                      </a:r>
                      <a:endParaRPr lang="en-GB" sz="800" strike="noStrike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7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CONNECTION_REFUSED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Connection refused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8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RESET_BY_PEER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reset by </a:t>
                      </a:r>
                      <a:r>
                        <a:rPr lang="en-GB" sz="800" dirty="0" err="1" smtClean="0"/>
                        <a:t>peer|closed</a:t>
                      </a:r>
                      <a:r>
                        <a:rPr lang="en-GB" sz="800" dirty="0" smtClean="0"/>
                        <a:t> by foreign host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9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PERMISSION_DENIED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.*</a:t>
                      </a:r>
                      <a:r>
                        <a:rPr lang="en-GB" sz="800" dirty="0" err="1" smtClean="0"/>
                        <a:t>enied</a:t>
                      </a:r>
                      <a:r>
                        <a:rPr lang="en-GB" sz="800" dirty="0" smtClean="0"/>
                        <a:t>|.*</a:t>
                      </a:r>
                      <a:r>
                        <a:rPr lang="en-GB" sz="800" dirty="0" err="1" smtClean="0"/>
                        <a:t>nvalid</a:t>
                      </a:r>
                      <a:r>
                        <a:rPr lang="en-GB" sz="800" dirty="0" smtClean="0"/>
                        <a:t>|.*ailed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10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AUTH_FAILED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Authentication </a:t>
                      </a:r>
                      <a:r>
                        <a:rPr lang="en-GB" sz="800" dirty="0" err="1" smtClean="0"/>
                        <a:t>failed|not</a:t>
                      </a:r>
                      <a:r>
                        <a:rPr lang="en-GB" sz="800" dirty="0" smtClean="0"/>
                        <a:t> </a:t>
                      </a:r>
                      <a:r>
                        <a:rPr lang="en-GB" sz="800" dirty="0" err="1" smtClean="0"/>
                        <a:t>authorized|Login</a:t>
                      </a:r>
                      <a:r>
                        <a:rPr lang="en-GB" sz="800" dirty="0" smtClean="0"/>
                        <a:t> incorrect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11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TIMEOUT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pexpect.TIMEOUT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12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EOF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pexpect.EOF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767916" y="1409481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1891391" y="2241652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cxnSp>
        <p:nvCxnSpPr>
          <p:cNvPr id="7" name="Curved Connector 6"/>
          <p:cNvCxnSpPr>
            <a:stCxn id="4" idx="6"/>
            <a:endCxn id="5" idx="0"/>
          </p:cNvCxnSpPr>
          <p:nvPr/>
        </p:nvCxnSpPr>
        <p:spPr>
          <a:xfrm>
            <a:off x="1614530" y="1644041"/>
            <a:ext cx="700168" cy="597611"/>
          </a:xfrm>
          <a:prstGeom prst="curvedConnector2">
            <a:avLst/>
          </a:prstGeom>
          <a:ln>
            <a:headEnd type="none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041983">
            <a:off x="1607362" y="1583160"/>
            <a:ext cx="9212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ESCAPE_CHAR (0)</a:t>
            </a:r>
            <a:endParaRPr lang="en-GB" sz="800" dirty="0"/>
          </a:p>
        </p:txBody>
      </p:sp>
      <p:sp>
        <p:nvSpPr>
          <p:cNvPr id="15" name="Oval 14"/>
          <p:cNvSpPr/>
          <p:nvPr/>
        </p:nvSpPr>
        <p:spPr>
          <a:xfrm>
            <a:off x="2840972" y="3394750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16" name="Curved Connector 15"/>
          <p:cNvCxnSpPr>
            <a:stCxn id="5" idx="4"/>
            <a:endCxn id="15" idx="2"/>
          </p:cNvCxnSpPr>
          <p:nvPr/>
        </p:nvCxnSpPr>
        <p:spPr>
          <a:xfrm rot="16200000" flipH="1">
            <a:off x="2118566" y="2906903"/>
            <a:ext cx="918539" cy="526274"/>
          </a:xfrm>
          <a:prstGeom prst="curvedConnector2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415693" y="2241652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cxnSp>
        <p:nvCxnSpPr>
          <p:cNvPr id="27" name="Curved Connector 26"/>
          <p:cNvCxnSpPr>
            <a:stCxn id="5" idx="6"/>
            <a:endCxn id="21" idx="2"/>
          </p:cNvCxnSpPr>
          <p:nvPr/>
        </p:nvCxnSpPr>
        <p:spPr>
          <a:xfrm>
            <a:off x="2738005" y="2476212"/>
            <a:ext cx="1677688" cy="12700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5" idx="6"/>
            <a:endCxn id="21" idx="3"/>
          </p:cNvCxnSpPr>
          <p:nvPr/>
        </p:nvCxnSpPr>
        <p:spPr>
          <a:xfrm flipV="1">
            <a:off x="3687586" y="2642070"/>
            <a:ext cx="852091" cy="987240"/>
          </a:xfrm>
          <a:prstGeom prst="curvedConnector2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991400" y="3503918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4" name="Curved Connector 33"/>
          <p:cNvCxnSpPr>
            <a:stCxn id="21" idx="6"/>
            <a:endCxn id="33" idx="0"/>
          </p:cNvCxnSpPr>
          <p:nvPr/>
        </p:nvCxnSpPr>
        <p:spPr>
          <a:xfrm>
            <a:off x="5262307" y="2476212"/>
            <a:ext cx="152400" cy="1027706"/>
          </a:xfrm>
          <a:prstGeom prst="curvedConnector2">
            <a:avLst/>
          </a:prstGeom>
          <a:ln>
            <a:headEnd type="none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5" idx="5"/>
            <a:endCxn id="33" idx="2"/>
          </p:cNvCxnSpPr>
          <p:nvPr/>
        </p:nvCxnSpPr>
        <p:spPr>
          <a:xfrm rot="5400000" flipH="1" flipV="1">
            <a:off x="4249156" y="3052924"/>
            <a:ext cx="56690" cy="1427798"/>
          </a:xfrm>
          <a:prstGeom prst="curvedConnector4">
            <a:avLst>
              <a:gd name="adj1" fmla="val -403246"/>
              <a:gd name="adj2" fmla="val 54342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5" idx="5"/>
            <a:endCxn id="33" idx="1"/>
          </p:cNvCxnSpPr>
          <p:nvPr/>
        </p:nvCxnSpPr>
        <p:spPr>
          <a:xfrm rot="16200000" flipH="1">
            <a:off x="3399428" y="1856662"/>
            <a:ext cx="930549" cy="2501363"/>
          </a:xfrm>
          <a:prstGeom prst="curvedConnector3">
            <a:avLst>
              <a:gd name="adj1" fmla="val 22949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69119" y="4838048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 rot="3423595">
            <a:off x="2261817" y="3114151"/>
            <a:ext cx="696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TIMEOUT(</a:t>
            </a:r>
            <a:r>
              <a:rPr lang="en-GB" sz="800" dirty="0"/>
              <a:t>7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2951729" y="3385162"/>
            <a:ext cx="647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send CR/LF</a:t>
            </a:r>
            <a:endParaRPr lang="en-GB" sz="800" dirty="0"/>
          </a:p>
        </p:txBody>
      </p:sp>
      <p:cxnSp>
        <p:nvCxnSpPr>
          <p:cNvPr id="51" name="Curved Connector 50"/>
          <p:cNvCxnSpPr>
            <a:stCxn id="33" idx="4"/>
            <a:endCxn id="48" idx="0"/>
          </p:cNvCxnSpPr>
          <p:nvPr/>
        </p:nvCxnSpPr>
        <p:spPr>
          <a:xfrm rot="5400000">
            <a:off x="4871062" y="4294402"/>
            <a:ext cx="865011" cy="222281"/>
          </a:xfrm>
          <a:prstGeom prst="curvedConnector3">
            <a:avLst>
              <a:gd name="adj1" fmla="val 50000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71866" y="5118685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</a:t>
            </a:r>
            <a:r>
              <a:rPr lang="en-GB" sz="800" dirty="0"/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43294" y="2253094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send username</a:t>
            </a:r>
            <a:endParaRPr lang="en-GB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5021208" y="3521206"/>
            <a:ext cx="807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send password</a:t>
            </a:r>
            <a:endParaRPr lang="en-GB" sz="800" dirty="0"/>
          </a:p>
        </p:txBody>
      </p:sp>
      <p:sp>
        <p:nvSpPr>
          <p:cNvPr id="64" name="Rounded Rectangle 63"/>
          <p:cNvSpPr/>
          <p:nvPr/>
        </p:nvSpPr>
        <p:spPr>
          <a:xfrm>
            <a:off x="7771498" y="3874262"/>
            <a:ext cx="1037861" cy="4004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EXCEPTION:</a:t>
            </a:r>
          </a:p>
          <a:p>
            <a:pPr algn="ctr"/>
            <a:r>
              <a:rPr lang="en-GB" sz="1100" dirty="0" smtClean="0"/>
              <a:t>AUTH_ERROR</a:t>
            </a:r>
            <a:endParaRPr lang="en-GB" sz="1100" dirty="0"/>
          </a:p>
        </p:txBody>
      </p:sp>
      <p:cxnSp>
        <p:nvCxnSpPr>
          <p:cNvPr id="68" name="Curved Connector 67"/>
          <p:cNvCxnSpPr>
            <a:stCxn id="21" idx="1"/>
            <a:endCxn id="21" idx="7"/>
          </p:cNvCxnSpPr>
          <p:nvPr/>
        </p:nvCxnSpPr>
        <p:spPr>
          <a:xfrm rot="5400000" flipH="1" flipV="1">
            <a:off x="4839000" y="2011030"/>
            <a:ext cx="12700" cy="598646"/>
          </a:xfrm>
          <a:prstGeom prst="curvedConnector3">
            <a:avLst>
              <a:gd name="adj1" fmla="val 2340953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240470">
            <a:off x="2903164" y="2612133"/>
            <a:ext cx="7835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PASSWORD(2)</a:t>
            </a:r>
            <a:endParaRPr lang="en-GB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2715069" y="2280558"/>
            <a:ext cx="804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USERNAME (1)</a:t>
            </a:r>
            <a:endParaRPr lang="en-GB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1978558" y="2509398"/>
            <a:ext cx="67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timeout=20</a:t>
            </a:r>
            <a:endParaRPr lang="en-GB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4432863" y="1805204"/>
            <a:ext cx="804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USERNAME (1)</a:t>
            </a:r>
            <a:endParaRPr lang="en-GB" sz="800" dirty="0"/>
          </a:p>
        </p:txBody>
      </p:sp>
      <p:sp>
        <p:nvSpPr>
          <p:cNvPr id="78" name="TextBox 77"/>
          <p:cNvSpPr txBox="1"/>
          <p:nvPr/>
        </p:nvSpPr>
        <p:spPr>
          <a:xfrm rot="4870763">
            <a:off x="5072892" y="2686377"/>
            <a:ext cx="7835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PASSWORD(2)</a:t>
            </a:r>
            <a:endParaRPr lang="en-GB" sz="800" dirty="0"/>
          </a:p>
        </p:txBody>
      </p:sp>
      <p:sp>
        <p:nvSpPr>
          <p:cNvPr id="80" name="TextBox 79"/>
          <p:cNvSpPr txBox="1"/>
          <p:nvPr/>
        </p:nvSpPr>
        <p:spPr>
          <a:xfrm rot="20197033">
            <a:off x="3598158" y="3213579"/>
            <a:ext cx="804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USERNAME (1)</a:t>
            </a:r>
            <a:endParaRPr lang="en-GB" sz="800" dirty="0"/>
          </a:p>
        </p:txBody>
      </p:sp>
      <p:cxnSp>
        <p:nvCxnSpPr>
          <p:cNvPr id="81" name="Curved Connector 80"/>
          <p:cNvCxnSpPr>
            <a:stCxn id="5" idx="1"/>
            <a:endCxn id="5" idx="2"/>
          </p:cNvCxnSpPr>
          <p:nvPr/>
        </p:nvCxnSpPr>
        <p:spPr>
          <a:xfrm rot="16200000" flipH="1" flipV="1">
            <a:off x="1870453" y="2331290"/>
            <a:ext cx="165859" cy="123984"/>
          </a:xfrm>
          <a:prstGeom prst="curvedConnector4">
            <a:avLst>
              <a:gd name="adj1" fmla="val -179249"/>
              <a:gd name="adj2" fmla="val 284379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18471812">
            <a:off x="1062010" y="1979142"/>
            <a:ext cx="9697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PRESS_RETURN (5)</a:t>
            </a:r>
            <a:endParaRPr lang="en-GB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2968027" y="3650997"/>
            <a:ext cx="67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timeout=10</a:t>
            </a:r>
            <a:endParaRPr lang="en-GB" sz="800" dirty="0"/>
          </a:p>
        </p:txBody>
      </p:sp>
      <p:sp>
        <p:nvSpPr>
          <p:cNvPr id="88" name="TextBox 87"/>
          <p:cNvSpPr txBox="1"/>
          <p:nvPr/>
        </p:nvSpPr>
        <p:spPr>
          <a:xfrm rot="16808006">
            <a:off x="5136712" y="4153974"/>
            <a:ext cx="696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TIMEOUT(</a:t>
            </a:r>
            <a:r>
              <a:rPr lang="en-GB" sz="800" dirty="0"/>
              <a:t>7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4969254" y="4845722"/>
            <a:ext cx="5445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PS1=“…”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2522762" y="6094845"/>
            <a:ext cx="1037861" cy="4004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EXCEPTION:</a:t>
            </a:r>
          </a:p>
          <a:p>
            <a:pPr algn="ctr"/>
            <a:r>
              <a:rPr lang="en-GB" sz="1100" dirty="0" smtClean="0"/>
              <a:t>CONN_ERROR</a:t>
            </a:r>
            <a:endParaRPr lang="en-GB" sz="1100" dirty="0"/>
          </a:p>
        </p:txBody>
      </p:sp>
      <p:cxnSp>
        <p:nvCxnSpPr>
          <p:cNvPr id="99" name="Curved Connector 98"/>
          <p:cNvCxnSpPr>
            <a:stCxn id="48" idx="6"/>
            <a:endCxn id="102" idx="0"/>
          </p:cNvCxnSpPr>
          <p:nvPr/>
        </p:nvCxnSpPr>
        <p:spPr>
          <a:xfrm>
            <a:off x="5615733" y="5072608"/>
            <a:ext cx="1987899" cy="261522"/>
          </a:xfrm>
          <a:prstGeom prst="curvedConnector2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7004969" y="5334130"/>
            <a:ext cx="1197325" cy="54734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SUCCESS</a:t>
            </a:r>
          </a:p>
          <a:p>
            <a:pPr algn="ctr"/>
            <a:r>
              <a:rPr lang="en-GB" sz="1100" dirty="0" smtClean="0"/>
              <a:t>SHELL_PROMPT</a:t>
            </a:r>
          </a:p>
          <a:p>
            <a:pPr algn="ctr"/>
            <a:r>
              <a:rPr lang="en-GB" sz="1100" dirty="0" smtClean="0"/>
              <a:t>return True</a:t>
            </a:r>
            <a:endParaRPr lang="en-GB" sz="1100" dirty="0"/>
          </a:p>
        </p:txBody>
      </p:sp>
      <p:cxnSp>
        <p:nvCxnSpPr>
          <p:cNvPr id="104" name="Curved Connector 103"/>
          <p:cNvCxnSpPr>
            <a:stCxn id="145" idx="3"/>
            <a:endCxn id="102" idx="0"/>
          </p:cNvCxnSpPr>
          <p:nvPr/>
        </p:nvCxnSpPr>
        <p:spPr>
          <a:xfrm>
            <a:off x="5747222" y="3880668"/>
            <a:ext cx="1856410" cy="1453462"/>
          </a:xfrm>
          <a:prstGeom prst="curvedConnector2">
            <a:avLst/>
          </a:prstGeom>
          <a:ln>
            <a:headEnd type="none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2749466">
            <a:off x="6772165" y="4339162"/>
            <a:ext cx="98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SHELL_PROMPT (4)</a:t>
            </a:r>
            <a:endParaRPr lang="en-GB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537795" y="3739134"/>
            <a:ext cx="7835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PASSWORD(2)</a:t>
            </a:r>
            <a:endParaRPr lang="en-GB" sz="800" dirty="0"/>
          </a:p>
        </p:txBody>
      </p:sp>
      <p:cxnSp>
        <p:nvCxnSpPr>
          <p:cNvPr id="111" name="Straight Arrow Connector 110"/>
          <p:cNvCxnSpPr>
            <a:endCxn id="90" idx="1"/>
          </p:cNvCxnSpPr>
          <p:nvPr/>
        </p:nvCxnSpPr>
        <p:spPr>
          <a:xfrm>
            <a:off x="1039226" y="6295053"/>
            <a:ext cx="14835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75300" y="6284408"/>
            <a:ext cx="53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EOF (12)</a:t>
            </a:r>
            <a:endParaRPr lang="en-GB" sz="800" dirty="0"/>
          </a:p>
        </p:txBody>
      </p:sp>
      <p:cxnSp>
        <p:nvCxnSpPr>
          <p:cNvPr id="113" name="Curved Connector 112"/>
          <p:cNvCxnSpPr>
            <a:stCxn id="4" idx="2"/>
            <a:endCxn id="100" idx="0"/>
          </p:cNvCxnSpPr>
          <p:nvPr/>
        </p:nvCxnSpPr>
        <p:spPr>
          <a:xfrm rot="10800000" flipV="1">
            <a:off x="573404" y="1644040"/>
            <a:ext cx="194513" cy="1762205"/>
          </a:xfrm>
          <a:prstGeom prst="curvedConnector2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6578871">
            <a:off x="-68286" y="2056501"/>
            <a:ext cx="1163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UNABLE_CONNECT (</a:t>
            </a:r>
            <a:r>
              <a:rPr lang="en-GB" sz="800" dirty="0"/>
              <a:t>6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041693" y="963052"/>
            <a:ext cx="992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default timeout=60</a:t>
            </a:r>
            <a:endParaRPr lang="en-GB" sz="800" dirty="0"/>
          </a:p>
        </p:txBody>
      </p:sp>
      <p:sp>
        <p:nvSpPr>
          <p:cNvPr id="119" name="Rounded Rectangle 118"/>
          <p:cNvSpPr/>
          <p:nvPr/>
        </p:nvSpPr>
        <p:spPr>
          <a:xfrm>
            <a:off x="2370731" y="4876223"/>
            <a:ext cx="1037861" cy="66166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SUCCESS</a:t>
            </a:r>
          </a:p>
          <a:p>
            <a:pPr algn="ctr"/>
            <a:r>
              <a:rPr lang="en-GB" sz="1100" dirty="0" smtClean="0"/>
              <a:t>XR_PROMPT</a:t>
            </a:r>
          </a:p>
          <a:p>
            <a:pPr algn="ctr"/>
            <a:r>
              <a:rPr lang="en-GB" sz="1100" dirty="0" smtClean="0"/>
              <a:t>return True</a:t>
            </a:r>
            <a:endParaRPr lang="en-GB" sz="1100" dirty="0"/>
          </a:p>
        </p:txBody>
      </p:sp>
      <p:cxnSp>
        <p:nvCxnSpPr>
          <p:cNvPr id="126" name="Curved Connector 125"/>
          <p:cNvCxnSpPr>
            <a:stCxn id="5" idx="3"/>
            <a:endCxn id="119" idx="0"/>
          </p:cNvCxnSpPr>
          <p:nvPr/>
        </p:nvCxnSpPr>
        <p:spPr>
          <a:xfrm rot="16200000" flipH="1">
            <a:off x="1335442" y="3322002"/>
            <a:ext cx="2234153" cy="874287"/>
          </a:xfrm>
          <a:prstGeom prst="curvedConnector3">
            <a:avLst>
              <a:gd name="adj1" fmla="val 50000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15" idx="4"/>
            <a:endCxn id="119" idx="0"/>
          </p:cNvCxnSpPr>
          <p:nvPr/>
        </p:nvCxnSpPr>
        <p:spPr>
          <a:xfrm flipH="1">
            <a:off x="2889662" y="3863869"/>
            <a:ext cx="374617" cy="1012354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urved Connector 136"/>
          <p:cNvCxnSpPr>
            <a:stCxn id="33" idx="3"/>
            <a:endCxn id="119" idx="0"/>
          </p:cNvCxnSpPr>
          <p:nvPr/>
        </p:nvCxnSpPr>
        <p:spPr>
          <a:xfrm rot="5400000">
            <a:off x="3516580" y="3277418"/>
            <a:ext cx="971887" cy="2225722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 rot="15829865">
            <a:off x="1524647" y="2968195"/>
            <a:ext cx="849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XR_PROMPT (3)</a:t>
            </a:r>
            <a:endParaRPr lang="en-GB" sz="800" dirty="0"/>
          </a:p>
        </p:txBody>
      </p:sp>
      <p:sp>
        <p:nvSpPr>
          <p:cNvPr id="143" name="TextBox 142"/>
          <p:cNvSpPr txBox="1"/>
          <p:nvPr/>
        </p:nvSpPr>
        <p:spPr>
          <a:xfrm rot="17410722">
            <a:off x="2619131" y="4096751"/>
            <a:ext cx="849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XR_PROMPT (3)</a:t>
            </a:r>
            <a:endParaRPr lang="en-GB" sz="800" dirty="0"/>
          </a:p>
        </p:txBody>
      </p:sp>
      <p:sp>
        <p:nvSpPr>
          <p:cNvPr id="144" name="TextBox 143"/>
          <p:cNvSpPr txBox="1"/>
          <p:nvPr/>
        </p:nvSpPr>
        <p:spPr>
          <a:xfrm rot="19855199">
            <a:off x="4302302" y="4015367"/>
            <a:ext cx="849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XR_PROMPT (3)</a:t>
            </a:r>
            <a:endParaRPr lang="en-GB" sz="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74943" y="3772946"/>
            <a:ext cx="67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timeout=30</a:t>
            </a:r>
            <a:endParaRPr lang="en-GB" sz="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528236" y="2512035"/>
            <a:ext cx="67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timeout=10</a:t>
            </a:r>
            <a:endParaRPr lang="en-GB" sz="800" dirty="0"/>
          </a:p>
        </p:txBody>
      </p:sp>
      <p:cxnSp>
        <p:nvCxnSpPr>
          <p:cNvPr id="175" name="Curved Connector 174"/>
          <p:cNvCxnSpPr>
            <a:stCxn id="33" idx="6"/>
            <a:endCxn id="64" idx="1"/>
          </p:cNvCxnSpPr>
          <p:nvPr/>
        </p:nvCxnSpPr>
        <p:spPr>
          <a:xfrm>
            <a:off x="5838014" y="3738478"/>
            <a:ext cx="1933484" cy="335992"/>
          </a:xfrm>
          <a:prstGeom prst="curvedConnector3">
            <a:avLst>
              <a:gd name="adj1" fmla="val 50000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 rot="834976">
            <a:off x="5955345" y="3649138"/>
            <a:ext cx="1659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AUTH_FAILED (10) / USERNAME (1)</a:t>
            </a:r>
          </a:p>
          <a:p>
            <a:endParaRPr lang="en-GB" sz="8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051558" y="5883205"/>
            <a:ext cx="1322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CONNECTION_REFUSED (7)</a:t>
            </a:r>
            <a:endParaRPr lang="en-GB" sz="800" dirty="0"/>
          </a:p>
        </p:txBody>
      </p:sp>
      <p:sp>
        <p:nvSpPr>
          <p:cNvPr id="187" name="Rounded Rectangle 186"/>
          <p:cNvSpPr/>
          <p:nvPr/>
        </p:nvSpPr>
        <p:spPr>
          <a:xfrm>
            <a:off x="1365" y="5007778"/>
            <a:ext cx="1162875" cy="61020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RECOVERABLE</a:t>
            </a:r>
          </a:p>
          <a:p>
            <a:pPr algn="ctr"/>
            <a:r>
              <a:rPr lang="en-GB" sz="1100" dirty="0" smtClean="0"/>
              <a:t>ERROR</a:t>
            </a:r>
          </a:p>
          <a:p>
            <a:pPr algn="ctr"/>
            <a:r>
              <a:rPr lang="en-GB" sz="1100" dirty="0" smtClean="0"/>
              <a:t>return False</a:t>
            </a:r>
            <a:endParaRPr lang="en-GB" sz="1100" dirty="0"/>
          </a:p>
        </p:txBody>
      </p:sp>
      <p:cxnSp>
        <p:nvCxnSpPr>
          <p:cNvPr id="200" name="Straight Arrow Connector 199"/>
          <p:cNvCxnSpPr>
            <a:endCxn id="4" idx="0"/>
          </p:cNvCxnSpPr>
          <p:nvPr/>
        </p:nvCxnSpPr>
        <p:spPr>
          <a:xfrm>
            <a:off x="1191223" y="743729"/>
            <a:ext cx="0" cy="66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 rot="16200000">
            <a:off x="853176" y="85155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START</a:t>
            </a:r>
            <a:endParaRPr lang="en-GB" sz="800" dirty="0"/>
          </a:p>
        </p:txBody>
      </p:sp>
      <p:sp>
        <p:nvSpPr>
          <p:cNvPr id="213" name="TextBox 212"/>
          <p:cNvSpPr txBox="1"/>
          <p:nvPr/>
        </p:nvSpPr>
        <p:spPr>
          <a:xfrm>
            <a:off x="1073826" y="6465255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RESET_BY_PEER (8)</a:t>
            </a:r>
            <a:endParaRPr lang="en-GB" sz="800" dirty="0"/>
          </a:p>
        </p:txBody>
      </p:sp>
      <p:cxnSp>
        <p:nvCxnSpPr>
          <p:cNvPr id="219" name="Curved Connector 218"/>
          <p:cNvCxnSpPr>
            <a:stCxn id="15" idx="7"/>
            <a:endCxn id="15" idx="1"/>
          </p:cNvCxnSpPr>
          <p:nvPr/>
        </p:nvCxnSpPr>
        <p:spPr>
          <a:xfrm rot="16200000" flipV="1">
            <a:off x="3264279" y="3164128"/>
            <a:ext cx="12700" cy="598646"/>
          </a:xfrm>
          <a:prstGeom prst="curvedConnector3">
            <a:avLst>
              <a:gd name="adj1" fmla="val 2340953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2861666" y="3010420"/>
            <a:ext cx="9465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PRESS_RETURN(5)</a:t>
            </a:r>
            <a:endParaRPr lang="en-GB" sz="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91583"/>
            <a:ext cx="8229600" cy="366109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Telnet Connection FSM</a:t>
            </a:r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1205069" y="775436"/>
            <a:ext cx="724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timeout=300</a:t>
            </a:r>
            <a:endParaRPr lang="en-GB" sz="800" dirty="0"/>
          </a:p>
        </p:txBody>
      </p:sp>
      <p:sp>
        <p:nvSpPr>
          <p:cNvPr id="82" name="TextBox 81"/>
          <p:cNvSpPr txBox="1"/>
          <p:nvPr/>
        </p:nvSpPr>
        <p:spPr>
          <a:xfrm rot="214095">
            <a:off x="5639059" y="4883512"/>
            <a:ext cx="98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SHELL_PROMPT (4)</a:t>
            </a:r>
            <a:endParaRPr lang="en-GB" sz="800" dirty="0"/>
          </a:p>
        </p:txBody>
      </p:sp>
      <p:sp>
        <p:nvSpPr>
          <p:cNvPr id="83" name="Oval 82"/>
          <p:cNvSpPr/>
          <p:nvPr/>
        </p:nvSpPr>
        <p:spPr>
          <a:xfrm>
            <a:off x="5747222" y="6088259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cxnSp>
        <p:nvCxnSpPr>
          <p:cNvPr id="84" name="Curved Connector 83"/>
          <p:cNvCxnSpPr>
            <a:stCxn id="48" idx="5"/>
            <a:endCxn id="83" idx="0"/>
          </p:cNvCxnSpPr>
          <p:nvPr/>
        </p:nvCxnSpPr>
        <p:spPr>
          <a:xfrm rot="16200000" flipH="1">
            <a:off x="5406243" y="5323972"/>
            <a:ext cx="849793" cy="678780"/>
          </a:xfrm>
          <a:prstGeom prst="curvedConnector3">
            <a:avLst>
              <a:gd name="adj1" fmla="val 50000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3275375">
            <a:off x="5157003" y="5468719"/>
            <a:ext cx="696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TIMEOUT(</a:t>
            </a:r>
            <a:r>
              <a:rPr lang="en-GB" sz="800" dirty="0"/>
              <a:t>7</a:t>
            </a:r>
            <a:r>
              <a:rPr lang="en-GB" sz="800" dirty="0" smtClean="0"/>
              <a:t>)</a:t>
            </a:r>
            <a:endParaRPr lang="en-GB" sz="800" dirty="0"/>
          </a:p>
        </p:txBody>
      </p:sp>
      <p:cxnSp>
        <p:nvCxnSpPr>
          <p:cNvPr id="91" name="Curved Connector 90"/>
          <p:cNvCxnSpPr>
            <a:stCxn id="83" idx="6"/>
            <a:endCxn id="102" idx="2"/>
          </p:cNvCxnSpPr>
          <p:nvPr/>
        </p:nvCxnSpPr>
        <p:spPr>
          <a:xfrm flipV="1">
            <a:off x="6593836" y="5881472"/>
            <a:ext cx="1009796" cy="441347"/>
          </a:xfrm>
          <a:prstGeom prst="curvedConnector2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83" idx="2"/>
            <a:endCxn id="90" idx="3"/>
          </p:cNvCxnSpPr>
          <p:nvPr/>
        </p:nvCxnSpPr>
        <p:spPr>
          <a:xfrm flipH="1" flipV="1">
            <a:off x="3560623" y="6295053"/>
            <a:ext cx="2186599" cy="27766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774083" y="6073049"/>
            <a:ext cx="855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set prompt=“…”</a:t>
            </a:r>
            <a:endParaRPr lang="en-GB" sz="800" dirty="0"/>
          </a:p>
        </p:txBody>
      </p:sp>
      <p:sp>
        <p:nvSpPr>
          <p:cNvPr id="94" name="TextBox 93"/>
          <p:cNvSpPr txBox="1"/>
          <p:nvPr/>
        </p:nvSpPr>
        <p:spPr>
          <a:xfrm rot="20083228">
            <a:off x="6766348" y="6176686"/>
            <a:ext cx="98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SHELL_PROMPT (4)</a:t>
            </a:r>
            <a:endParaRPr lang="en-GB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4388915" y="6053791"/>
            <a:ext cx="696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TIMEOUT(</a:t>
            </a:r>
            <a:r>
              <a:rPr lang="en-GB" sz="800" dirty="0"/>
              <a:t>7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5838014" y="6364818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</a:t>
            </a:r>
            <a:r>
              <a:rPr lang="en-GB" sz="800" dirty="0"/>
              <a:t>5</a:t>
            </a:r>
          </a:p>
        </p:txBody>
      </p:sp>
      <p:sp>
        <p:nvSpPr>
          <p:cNvPr id="100" name="Oval 99"/>
          <p:cNvSpPr/>
          <p:nvPr/>
        </p:nvSpPr>
        <p:spPr>
          <a:xfrm>
            <a:off x="150096" y="3406246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cxnSp>
        <p:nvCxnSpPr>
          <p:cNvPr id="105" name="Curved Connector 104"/>
          <p:cNvCxnSpPr>
            <a:stCxn id="100" idx="3"/>
            <a:endCxn id="187" idx="0"/>
          </p:cNvCxnSpPr>
          <p:nvPr/>
        </p:nvCxnSpPr>
        <p:spPr>
          <a:xfrm rot="16200000" flipH="1">
            <a:off x="-172116" y="4252859"/>
            <a:ext cx="1201114" cy="308723"/>
          </a:xfrm>
          <a:prstGeom prst="curvedConnector3">
            <a:avLst>
              <a:gd name="adj1" fmla="val 50000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100" idx="5"/>
            <a:endCxn id="187" idx="0"/>
          </p:cNvCxnSpPr>
          <p:nvPr/>
        </p:nvCxnSpPr>
        <p:spPr>
          <a:xfrm rot="5400000">
            <a:off x="127208" y="4262260"/>
            <a:ext cx="1201114" cy="289923"/>
          </a:xfrm>
          <a:prstGeom prst="curvedConnector3">
            <a:avLst>
              <a:gd name="adj1" fmla="val 50000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 rot="4702177">
            <a:off x="-219527" y="4260656"/>
            <a:ext cx="98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SHELL_PROMPT (4)</a:t>
            </a:r>
            <a:endParaRPr lang="en-GB" sz="800" dirty="0"/>
          </a:p>
        </p:txBody>
      </p:sp>
      <p:sp>
        <p:nvSpPr>
          <p:cNvPr id="114" name="TextBox 113"/>
          <p:cNvSpPr txBox="1"/>
          <p:nvPr/>
        </p:nvSpPr>
        <p:spPr>
          <a:xfrm rot="17109691">
            <a:off x="455727" y="4234734"/>
            <a:ext cx="849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XR_PROMPT (3)</a:t>
            </a:r>
            <a:endParaRPr lang="en-GB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32930" y="3665082"/>
            <a:ext cx="67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timeout=10</a:t>
            </a:r>
            <a:endParaRPr lang="en-GB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054599" y="6069170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TIMEOUT(11)</a:t>
            </a:r>
            <a:endParaRPr lang="en-GB" sz="800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338933" y="6176425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FROM ANY STATE </a:t>
            </a:r>
          </a:p>
          <a:p>
            <a:r>
              <a:rPr lang="en-GB" sz="800" dirty="0" smtClean="0"/>
              <a:t>IF NOT HANDLED</a:t>
            </a:r>
            <a:endParaRPr lang="en-GB" sz="800" dirty="0"/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7820732" y="3158592"/>
            <a:ext cx="11951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PERMISSION_DENIED(9)</a:t>
            </a:r>
            <a:endParaRPr lang="en-GB" sz="800" dirty="0"/>
          </a:p>
        </p:txBody>
      </p:sp>
      <p:cxnSp>
        <p:nvCxnSpPr>
          <p:cNvPr id="141" name="Straight Arrow Connector 347"/>
          <p:cNvCxnSpPr>
            <a:endCxn id="64" idx="0"/>
          </p:cNvCxnSpPr>
          <p:nvPr/>
        </p:nvCxnSpPr>
        <p:spPr>
          <a:xfrm>
            <a:off x="8290429" y="3010420"/>
            <a:ext cx="0" cy="863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880900" y="2477292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FROM ANY STATE</a:t>
            </a:r>
            <a:endParaRPr lang="en-GB" sz="8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065072" y="6617372"/>
            <a:ext cx="9212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ESCAPE_CHAR (0)</a:t>
            </a:r>
            <a:endParaRPr lang="en-GB" sz="800" dirty="0"/>
          </a:p>
        </p:txBody>
      </p:sp>
      <p:cxnSp>
        <p:nvCxnSpPr>
          <p:cNvPr id="149" name="Curved Connector 132"/>
          <p:cNvCxnSpPr>
            <a:stCxn id="100" idx="4"/>
            <a:endCxn id="187" idx="0"/>
          </p:cNvCxnSpPr>
          <p:nvPr/>
        </p:nvCxnSpPr>
        <p:spPr>
          <a:xfrm>
            <a:off x="573403" y="3875365"/>
            <a:ext cx="9400" cy="1132413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 rot="16200000">
            <a:off x="229703" y="3979437"/>
            <a:ext cx="53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EOF (12)</a:t>
            </a:r>
            <a:endParaRPr lang="en-GB" sz="800" dirty="0"/>
          </a:p>
        </p:txBody>
      </p:sp>
      <p:cxnSp>
        <p:nvCxnSpPr>
          <p:cNvPr id="97" name="Curved Connector 96"/>
          <p:cNvCxnSpPr>
            <a:stCxn id="4" idx="7"/>
            <a:endCxn id="21" idx="2"/>
          </p:cNvCxnSpPr>
          <p:nvPr/>
        </p:nvCxnSpPr>
        <p:spPr>
          <a:xfrm rot="16200000" flipH="1">
            <a:off x="2454104" y="514624"/>
            <a:ext cx="998030" cy="2925147"/>
          </a:xfrm>
          <a:prstGeom prst="curvedConnector4">
            <a:avLst>
              <a:gd name="adj1" fmla="val -22905"/>
              <a:gd name="adj2" fmla="val 52119"/>
            </a:avLst>
          </a:prstGeom>
          <a:ln>
            <a:headEnd type="none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2029190">
            <a:off x="2365620" y="1223015"/>
            <a:ext cx="804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USERNAME (1)</a:t>
            </a:r>
            <a:endParaRPr lang="en-GB" sz="800" dirty="0"/>
          </a:p>
        </p:txBody>
      </p:sp>
      <p:cxnSp>
        <p:nvCxnSpPr>
          <p:cNvPr id="101" name="Curved Connector 100"/>
          <p:cNvCxnSpPr>
            <a:stCxn id="5" idx="7"/>
            <a:endCxn id="102" idx="0"/>
          </p:cNvCxnSpPr>
          <p:nvPr/>
        </p:nvCxnSpPr>
        <p:spPr>
          <a:xfrm rot="16200000" flipH="1">
            <a:off x="3596937" y="1327436"/>
            <a:ext cx="3023777" cy="4989611"/>
          </a:xfrm>
          <a:prstGeom prst="curvedConnector3">
            <a:avLst>
              <a:gd name="adj1" fmla="val -22868"/>
            </a:avLst>
          </a:prstGeom>
          <a:ln>
            <a:headEnd type="none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0986168">
            <a:off x="3388045" y="1537162"/>
            <a:ext cx="98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SHELL_PROMPT (4)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23839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81622"/>
              </p:ext>
            </p:extLst>
          </p:nvPr>
        </p:nvGraphicFramePr>
        <p:xfrm>
          <a:off x="5345174" y="91583"/>
          <a:ext cx="3723730" cy="2072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87400"/>
                <a:gridCol w="1189065"/>
                <a:gridCol w="2147265"/>
              </a:tblGrid>
              <a:tr h="0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EVENT</a:t>
                      </a:r>
                      <a:r>
                        <a:rPr lang="en-GB" sz="800" baseline="0" dirty="0" smtClean="0"/>
                        <a:t> 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NAME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REGEX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0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PASS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[</a:t>
                      </a:r>
                      <a:r>
                        <a:rPr lang="en-GB" sz="800" dirty="0" err="1" smtClean="0"/>
                        <a:t>P|p</a:t>
                      </a:r>
                      <a:r>
                        <a:rPr lang="en-GB" sz="800" dirty="0" smtClean="0"/>
                        <a:t>]</a:t>
                      </a:r>
                      <a:r>
                        <a:rPr lang="en-GB" sz="800" dirty="0" err="1" smtClean="0"/>
                        <a:t>assword</a:t>
                      </a:r>
                      <a:r>
                        <a:rPr lang="en-GB" sz="800" dirty="0" smtClean="0"/>
                        <a:t>:\s*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1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XR_PROMPT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pl-PL" sz="800" dirty="0" smtClean="0"/>
                        <a:t>\w+/\w+/\w+/\w+:.+#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2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SHELL_PROMPT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\$\s?$|&gt;\s?$|#\s?$|\r\</a:t>
                      </a:r>
                      <a:r>
                        <a:rPr lang="en-GB" sz="800" smtClean="0"/>
                        <a:t>nAU_PROMPT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3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NEWSSHKEY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fingerprint is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4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KNOWN_HOST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added.*to the list of known hosts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5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HOST_KEY_FAILED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key verification failed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6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CONNECTION_REFUSED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Connection refused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7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RESET_BY_PEER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reset by </a:t>
                      </a:r>
                      <a:r>
                        <a:rPr lang="en-GB" sz="800" dirty="0" err="1" smtClean="0"/>
                        <a:t>peer|closed</a:t>
                      </a:r>
                      <a:r>
                        <a:rPr lang="en-GB" sz="800" dirty="0" smtClean="0"/>
                        <a:t> by foreign host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8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PERMISSION_DENIED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.*</a:t>
                      </a:r>
                      <a:r>
                        <a:rPr lang="en-GB" sz="800" dirty="0" err="1" smtClean="0"/>
                        <a:t>enied</a:t>
                      </a:r>
                      <a:r>
                        <a:rPr lang="en-GB" sz="800" dirty="0" smtClean="0"/>
                        <a:t>|.*</a:t>
                      </a:r>
                      <a:r>
                        <a:rPr lang="en-GB" sz="800" dirty="0" err="1" smtClean="0"/>
                        <a:t>nvalid</a:t>
                      </a:r>
                      <a:r>
                        <a:rPr lang="en-GB" sz="800" dirty="0" smtClean="0"/>
                        <a:t>|.*ailed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9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MODULUS_TOO_SMALL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modulus too small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10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PROTOCOL_DIFFER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Protocol major versions differ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11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UNABLE_CONNECT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nodename</a:t>
                      </a:r>
                      <a:r>
                        <a:rPr lang="en-GB" sz="800" dirty="0" smtClean="0"/>
                        <a:t> nor </a:t>
                      </a:r>
                      <a:r>
                        <a:rPr lang="en-GB" sz="800" dirty="0" err="1" smtClean="0"/>
                        <a:t>servname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dirty="0" smtClean="0"/>
                        <a:t>provided, or not </a:t>
                      </a:r>
                      <a:r>
                        <a:rPr lang="en-GB" sz="800" dirty="0" err="1" smtClean="0"/>
                        <a:t>known|Unknown</a:t>
                      </a:r>
                      <a:r>
                        <a:rPr lang="en-GB" sz="800" dirty="0" smtClean="0"/>
                        <a:t> host|[</a:t>
                      </a:r>
                      <a:r>
                        <a:rPr lang="en-GB" sz="800" dirty="0" err="1" smtClean="0"/>
                        <a:t>Operation|Connection</a:t>
                      </a:r>
                      <a:r>
                        <a:rPr lang="en-GB" sz="800" dirty="0" smtClean="0"/>
                        <a:t>] timed out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12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TIMEOUT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pexpect.TIMEOUT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800" dirty="0" smtClean="0"/>
                        <a:t>13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EOF</a:t>
                      </a:r>
                      <a:endParaRPr lang="en-GB" sz="800" dirty="0"/>
                    </a:p>
                  </a:txBody>
                  <a:tcPr marL="36000" marR="72000" marT="0" marB="0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pexpect.EOF</a:t>
                      </a:r>
                      <a:endParaRPr lang="en-GB" sz="800" dirty="0"/>
                    </a:p>
                  </a:txBody>
                  <a:tcPr marL="36000" marR="72000" marT="0" marB="0"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008516" y="1817854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3243516" y="5614055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16" name="Curved Connector 15"/>
          <p:cNvCxnSpPr>
            <a:stCxn id="79" idx="3"/>
            <a:endCxn id="15" idx="7"/>
          </p:cNvCxnSpPr>
          <p:nvPr/>
        </p:nvCxnSpPr>
        <p:spPr>
          <a:xfrm flipH="1">
            <a:off x="3966146" y="2500002"/>
            <a:ext cx="496174" cy="3182754"/>
          </a:xfrm>
          <a:prstGeom prst="curvedConnector4">
            <a:avLst>
              <a:gd name="adj1" fmla="val -46073"/>
              <a:gd name="adj2" fmla="val 50613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161097" y="972847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0" name="Curved Connector 29"/>
          <p:cNvCxnSpPr>
            <a:stCxn id="4" idx="2"/>
            <a:endCxn id="4" idx="1"/>
          </p:cNvCxnSpPr>
          <p:nvPr/>
        </p:nvCxnSpPr>
        <p:spPr>
          <a:xfrm rot="10800000" flipH="1">
            <a:off x="2008516" y="1886556"/>
            <a:ext cx="123984" cy="165859"/>
          </a:xfrm>
          <a:prstGeom prst="curvedConnector4">
            <a:avLst>
              <a:gd name="adj1" fmla="val -184379"/>
              <a:gd name="adj2" fmla="val 279249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1" idx="4"/>
            <a:endCxn id="102" idx="0"/>
          </p:cNvCxnSpPr>
          <p:nvPr/>
        </p:nvCxnSpPr>
        <p:spPr>
          <a:xfrm rot="5400000">
            <a:off x="2928871" y="3024746"/>
            <a:ext cx="1614538" cy="768591"/>
          </a:xfrm>
          <a:prstGeom prst="curvedConnector3">
            <a:avLst>
              <a:gd name="adj1" fmla="val 87560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4" idx="7"/>
            <a:endCxn id="21" idx="2"/>
          </p:cNvCxnSpPr>
          <p:nvPr/>
        </p:nvCxnSpPr>
        <p:spPr>
          <a:xfrm rot="5400000" flipH="1" flipV="1">
            <a:off x="2606547" y="1332006"/>
            <a:ext cx="679148" cy="429951"/>
          </a:xfrm>
          <a:prstGeom prst="curvedConnector2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395444" y="5162295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 rot="4602105">
            <a:off x="4150129" y="2788188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TIMEOUT(12)</a:t>
            </a:r>
            <a:endParaRPr lang="en-GB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3303445" y="967822"/>
            <a:ext cx="5444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send yes</a:t>
            </a:r>
            <a:endParaRPr lang="en-GB" sz="800" dirty="0"/>
          </a:p>
        </p:txBody>
      </p:sp>
      <p:sp>
        <p:nvSpPr>
          <p:cNvPr id="64" name="Rounded Rectangle 63"/>
          <p:cNvSpPr/>
          <p:nvPr/>
        </p:nvSpPr>
        <p:spPr>
          <a:xfrm>
            <a:off x="5204993" y="3142764"/>
            <a:ext cx="1037861" cy="4004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EXCEPTION:</a:t>
            </a:r>
          </a:p>
          <a:p>
            <a:pPr algn="ctr"/>
            <a:r>
              <a:rPr lang="en-GB" sz="1100" dirty="0" smtClean="0"/>
              <a:t>AUTH_ERROR</a:t>
            </a:r>
            <a:endParaRPr lang="en-GB" sz="1100" dirty="0"/>
          </a:p>
        </p:txBody>
      </p:sp>
      <p:cxnSp>
        <p:nvCxnSpPr>
          <p:cNvPr id="68" name="Curved Connector 67"/>
          <p:cNvCxnSpPr>
            <a:stCxn id="4" idx="5"/>
            <a:endCxn id="102" idx="0"/>
          </p:cNvCxnSpPr>
          <p:nvPr/>
        </p:nvCxnSpPr>
        <p:spPr>
          <a:xfrm rot="16200000" flipH="1">
            <a:off x="2042476" y="2906942"/>
            <a:ext cx="1998038" cy="620698"/>
          </a:xfrm>
          <a:prstGeom prst="curvedConnector3">
            <a:avLst>
              <a:gd name="adj1" fmla="val 88941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72165" y="1877864"/>
            <a:ext cx="7835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PASSWORD(0)</a:t>
            </a:r>
            <a:endParaRPr lang="en-GB" sz="800" dirty="0"/>
          </a:p>
        </p:txBody>
      </p:sp>
      <p:sp>
        <p:nvSpPr>
          <p:cNvPr id="77" name="TextBox 76"/>
          <p:cNvSpPr txBox="1"/>
          <p:nvPr/>
        </p:nvSpPr>
        <p:spPr>
          <a:xfrm rot="17154495">
            <a:off x="5126371" y="3965734"/>
            <a:ext cx="11951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PERMISSION_DENIED(8)</a:t>
            </a:r>
            <a:endParaRPr lang="en-GB" sz="800" dirty="0"/>
          </a:p>
        </p:txBody>
      </p:sp>
      <p:sp>
        <p:nvSpPr>
          <p:cNvPr id="78" name="TextBox 77"/>
          <p:cNvSpPr txBox="1"/>
          <p:nvPr/>
        </p:nvSpPr>
        <p:spPr>
          <a:xfrm rot="18103613">
            <a:off x="2362919" y="1296483"/>
            <a:ext cx="8412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NEWSSHKEY (3)</a:t>
            </a:r>
            <a:endParaRPr lang="en-GB" sz="800" dirty="0"/>
          </a:p>
        </p:txBody>
      </p:sp>
      <p:sp>
        <p:nvSpPr>
          <p:cNvPr id="88" name="TextBox 87"/>
          <p:cNvSpPr txBox="1"/>
          <p:nvPr/>
        </p:nvSpPr>
        <p:spPr>
          <a:xfrm rot="18584972">
            <a:off x="1003131" y="1285239"/>
            <a:ext cx="124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 smtClean="0"/>
              <a:t>PROTOCOL_DIFFER(10)</a:t>
            </a:r>
          </a:p>
          <a:p>
            <a:pPr algn="ctr"/>
            <a:r>
              <a:rPr lang="en-GB" sz="800" dirty="0" smtClean="0"/>
              <a:t>MODULUS_TO_SMALL(9)</a:t>
            </a:r>
          </a:p>
          <a:p>
            <a:pPr algn="ctr"/>
            <a:r>
              <a:rPr lang="en-GB" sz="800" dirty="0" smtClean="0"/>
              <a:t>(restart version 1)</a:t>
            </a:r>
            <a:endParaRPr lang="en-GB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3394554" y="5627646"/>
            <a:ext cx="5445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PS1=“…”</a:t>
            </a:r>
            <a:endParaRPr lang="en-GB" sz="800" dirty="0"/>
          </a:p>
        </p:txBody>
      </p:sp>
      <p:sp>
        <p:nvSpPr>
          <p:cNvPr id="90" name="Rounded Rectangle 89"/>
          <p:cNvSpPr/>
          <p:nvPr/>
        </p:nvSpPr>
        <p:spPr>
          <a:xfrm>
            <a:off x="2718229" y="6395976"/>
            <a:ext cx="1037861" cy="4004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EXCEPTION:</a:t>
            </a:r>
          </a:p>
          <a:p>
            <a:pPr algn="ctr"/>
            <a:r>
              <a:rPr lang="en-GB" sz="1100" dirty="0" smtClean="0"/>
              <a:t>CONN_ERROR</a:t>
            </a:r>
            <a:endParaRPr lang="en-GB" sz="1100" dirty="0"/>
          </a:p>
        </p:txBody>
      </p:sp>
      <p:sp>
        <p:nvSpPr>
          <p:cNvPr id="102" name="Rounded Rectangle 101"/>
          <p:cNvSpPr/>
          <p:nvPr/>
        </p:nvSpPr>
        <p:spPr>
          <a:xfrm>
            <a:off x="2753181" y="4216310"/>
            <a:ext cx="1197325" cy="58947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SUCCESS</a:t>
            </a:r>
          </a:p>
          <a:p>
            <a:pPr algn="ctr"/>
            <a:r>
              <a:rPr lang="en-GB" sz="1100" dirty="0" smtClean="0"/>
              <a:t>SHELL_PROMPT</a:t>
            </a:r>
          </a:p>
          <a:p>
            <a:pPr algn="ctr"/>
            <a:r>
              <a:rPr lang="en-GB" sz="1100" dirty="0" smtClean="0"/>
              <a:t>return True</a:t>
            </a:r>
            <a:endParaRPr lang="en-GB" sz="1100" dirty="0"/>
          </a:p>
        </p:txBody>
      </p:sp>
      <p:sp>
        <p:nvSpPr>
          <p:cNvPr id="103" name="TextBox 102"/>
          <p:cNvSpPr txBox="1"/>
          <p:nvPr/>
        </p:nvSpPr>
        <p:spPr>
          <a:xfrm rot="5181379">
            <a:off x="2201921" y="2633126"/>
            <a:ext cx="9647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SHELL_PROMPT(2)</a:t>
            </a:r>
            <a:endParaRPr lang="en-GB" sz="800" dirty="0"/>
          </a:p>
        </p:txBody>
      </p:sp>
      <p:sp>
        <p:nvSpPr>
          <p:cNvPr id="108" name="TextBox 107"/>
          <p:cNvSpPr txBox="1"/>
          <p:nvPr/>
        </p:nvSpPr>
        <p:spPr>
          <a:xfrm rot="5764268">
            <a:off x="3675668" y="2955997"/>
            <a:ext cx="98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SHELL_PROMPT (2)</a:t>
            </a:r>
            <a:endParaRPr lang="en-GB" sz="800" dirty="0"/>
          </a:p>
        </p:txBody>
      </p:sp>
      <p:cxnSp>
        <p:nvCxnSpPr>
          <p:cNvPr id="113" name="Curved Connector 112"/>
          <p:cNvCxnSpPr>
            <a:stCxn id="4" idx="2"/>
            <a:endCxn id="256" idx="0"/>
          </p:cNvCxnSpPr>
          <p:nvPr/>
        </p:nvCxnSpPr>
        <p:spPr>
          <a:xfrm rot="10800000" flipV="1">
            <a:off x="1099382" y="2052413"/>
            <a:ext cx="909135" cy="933119"/>
          </a:xfrm>
          <a:prstGeom prst="curvedConnector2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8625309">
            <a:off x="977750" y="2383407"/>
            <a:ext cx="117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UNABLE_CONNECT (11)</a:t>
            </a:r>
            <a:endParaRPr lang="en-GB" sz="800" dirty="0"/>
          </a:p>
        </p:txBody>
      </p:sp>
      <p:sp>
        <p:nvSpPr>
          <p:cNvPr id="119" name="Rounded Rectangle 118"/>
          <p:cNvSpPr/>
          <p:nvPr/>
        </p:nvSpPr>
        <p:spPr>
          <a:xfrm>
            <a:off x="2912645" y="3186934"/>
            <a:ext cx="1037861" cy="50880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SUCCESS</a:t>
            </a:r>
          </a:p>
          <a:p>
            <a:pPr algn="ctr"/>
            <a:r>
              <a:rPr lang="en-GB" sz="1100" dirty="0" smtClean="0"/>
              <a:t>XR_PROMPT</a:t>
            </a:r>
          </a:p>
          <a:p>
            <a:pPr algn="ctr"/>
            <a:r>
              <a:rPr lang="en-GB" sz="1100" dirty="0" smtClean="0"/>
              <a:t>return True</a:t>
            </a:r>
            <a:endParaRPr lang="en-GB" sz="1100" dirty="0"/>
          </a:p>
        </p:txBody>
      </p:sp>
      <p:cxnSp>
        <p:nvCxnSpPr>
          <p:cNvPr id="126" name="Curved Connector 125"/>
          <p:cNvCxnSpPr>
            <a:stCxn id="71" idx="3"/>
            <a:endCxn id="119" idx="0"/>
          </p:cNvCxnSpPr>
          <p:nvPr/>
        </p:nvCxnSpPr>
        <p:spPr>
          <a:xfrm flipH="1">
            <a:off x="3431576" y="2533071"/>
            <a:ext cx="389536" cy="653863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15" idx="0"/>
            <a:endCxn id="102" idx="2"/>
          </p:cNvCxnSpPr>
          <p:nvPr/>
        </p:nvCxnSpPr>
        <p:spPr>
          <a:xfrm flipH="1" flipV="1">
            <a:off x="3351844" y="4805788"/>
            <a:ext cx="314979" cy="808267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 rot="17901275">
            <a:off x="3302222" y="2756799"/>
            <a:ext cx="849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XR_PROMPT (1)</a:t>
            </a:r>
            <a:endParaRPr lang="en-GB" sz="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321736" y="5879932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</a:t>
            </a:r>
            <a:r>
              <a:rPr lang="en-GB" sz="800" dirty="0"/>
              <a:t>5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989920" y="5991638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TIMEOUT(12)</a:t>
            </a:r>
            <a:endParaRPr lang="en-GB" sz="800" dirty="0"/>
          </a:p>
        </p:txBody>
      </p:sp>
      <p:cxnSp>
        <p:nvCxnSpPr>
          <p:cNvPr id="175" name="Curved Connector 174"/>
          <p:cNvCxnSpPr>
            <a:stCxn id="21" idx="4"/>
            <a:endCxn id="4" idx="7"/>
          </p:cNvCxnSpPr>
          <p:nvPr/>
        </p:nvCxnSpPr>
        <p:spPr>
          <a:xfrm rot="5400000">
            <a:off x="2935481" y="1237631"/>
            <a:ext cx="444589" cy="853258"/>
          </a:xfrm>
          <a:prstGeom prst="curvedConnector3">
            <a:avLst>
              <a:gd name="adj1" fmla="val 50000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 rot="5400000">
            <a:off x="1498829" y="2734495"/>
            <a:ext cx="1098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HOST_KEY_FAILED(5)</a:t>
            </a:r>
            <a:endParaRPr lang="en-GB" sz="800" dirty="0"/>
          </a:p>
        </p:txBody>
      </p:sp>
      <p:sp>
        <p:nvSpPr>
          <p:cNvPr id="181" name="TextBox 180"/>
          <p:cNvSpPr txBox="1"/>
          <p:nvPr/>
        </p:nvSpPr>
        <p:spPr>
          <a:xfrm>
            <a:off x="982770" y="6195503"/>
            <a:ext cx="1322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CONNECTION_REFUSED (6)</a:t>
            </a:r>
            <a:endParaRPr lang="en-GB" sz="800" dirty="0"/>
          </a:p>
        </p:txBody>
      </p:sp>
      <p:sp>
        <p:nvSpPr>
          <p:cNvPr id="187" name="Rounded Rectangle 186"/>
          <p:cNvSpPr/>
          <p:nvPr/>
        </p:nvSpPr>
        <p:spPr>
          <a:xfrm>
            <a:off x="510305" y="4416517"/>
            <a:ext cx="1160769" cy="5492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RECOVERABLE</a:t>
            </a:r>
          </a:p>
          <a:p>
            <a:pPr algn="ctr"/>
            <a:r>
              <a:rPr lang="en-GB" sz="1100" dirty="0" smtClean="0"/>
              <a:t>ERROR</a:t>
            </a:r>
          </a:p>
          <a:p>
            <a:pPr algn="ctr"/>
            <a:r>
              <a:rPr lang="en-GB" sz="1100" dirty="0" smtClean="0"/>
              <a:t>return False</a:t>
            </a:r>
            <a:endParaRPr lang="en-GB" sz="1100" dirty="0"/>
          </a:p>
        </p:txBody>
      </p:sp>
      <p:cxnSp>
        <p:nvCxnSpPr>
          <p:cNvPr id="190" name="Curved Connector 189"/>
          <p:cNvCxnSpPr>
            <a:stCxn id="4" idx="3"/>
            <a:endCxn id="90" idx="1"/>
          </p:cNvCxnSpPr>
          <p:nvPr/>
        </p:nvCxnSpPr>
        <p:spPr>
          <a:xfrm rot="16200000" flipH="1">
            <a:off x="236408" y="4114363"/>
            <a:ext cx="4377912" cy="585729"/>
          </a:xfrm>
          <a:prstGeom prst="curvedConnector2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endCxn id="4" idx="0"/>
          </p:cNvCxnSpPr>
          <p:nvPr/>
        </p:nvCxnSpPr>
        <p:spPr>
          <a:xfrm>
            <a:off x="2428483" y="744417"/>
            <a:ext cx="3340" cy="1073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 rot="16200000">
            <a:off x="2093776" y="833614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START</a:t>
            </a:r>
            <a:endParaRPr lang="en-GB" sz="800" dirty="0"/>
          </a:p>
        </p:txBody>
      </p:sp>
      <p:cxnSp>
        <p:nvCxnSpPr>
          <p:cNvPr id="209" name="Straight Arrow Connector 208"/>
          <p:cNvCxnSpPr>
            <a:stCxn id="15" idx="6"/>
            <a:endCxn id="48" idx="2"/>
          </p:cNvCxnSpPr>
          <p:nvPr/>
        </p:nvCxnSpPr>
        <p:spPr>
          <a:xfrm flipV="1">
            <a:off x="4090130" y="5396855"/>
            <a:ext cx="305314" cy="4517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71" idx="6"/>
            <a:endCxn id="64" idx="0"/>
          </p:cNvCxnSpPr>
          <p:nvPr/>
        </p:nvCxnSpPr>
        <p:spPr>
          <a:xfrm>
            <a:off x="4543742" y="2367213"/>
            <a:ext cx="1180182" cy="775551"/>
          </a:xfrm>
          <a:prstGeom prst="curvedConnector2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91583"/>
            <a:ext cx="8229600" cy="366109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SSH Connection FSM</a:t>
            </a:r>
            <a:endParaRPr lang="en-GB" dirty="0"/>
          </a:p>
        </p:txBody>
      </p:sp>
      <p:sp>
        <p:nvSpPr>
          <p:cNvPr id="71" name="Oval 70"/>
          <p:cNvSpPr/>
          <p:nvPr/>
        </p:nvSpPr>
        <p:spPr>
          <a:xfrm>
            <a:off x="3697128" y="2132653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72" name="Curved Connector 71"/>
          <p:cNvCxnSpPr>
            <a:stCxn id="4" idx="6"/>
            <a:endCxn id="71" idx="0"/>
          </p:cNvCxnSpPr>
          <p:nvPr/>
        </p:nvCxnSpPr>
        <p:spPr>
          <a:xfrm>
            <a:off x="2855130" y="2052414"/>
            <a:ext cx="1265305" cy="80239"/>
          </a:xfrm>
          <a:prstGeom prst="curvedConnector2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23734" y="2151769"/>
            <a:ext cx="807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send password</a:t>
            </a:r>
            <a:endParaRPr lang="en-GB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3790041" y="2392280"/>
            <a:ext cx="67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timeout=30</a:t>
            </a:r>
            <a:endParaRPr lang="en-GB" sz="800" dirty="0"/>
          </a:p>
        </p:txBody>
      </p:sp>
      <p:cxnSp>
        <p:nvCxnSpPr>
          <p:cNvPr id="85" name="Curved Connector 125"/>
          <p:cNvCxnSpPr>
            <a:stCxn id="256" idx="3"/>
            <a:endCxn id="187" idx="0"/>
          </p:cNvCxnSpPr>
          <p:nvPr/>
        </p:nvCxnSpPr>
        <p:spPr>
          <a:xfrm rot="16200000" flipH="1">
            <a:off x="430091" y="3755918"/>
            <a:ext cx="1030566" cy="290632"/>
          </a:xfrm>
          <a:prstGeom prst="curvedConnector3">
            <a:avLst>
              <a:gd name="adj1" fmla="val 50000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 rot="20211616">
            <a:off x="2955727" y="1567741"/>
            <a:ext cx="971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KNOWN_HOSTS(4)</a:t>
            </a:r>
            <a:endParaRPr lang="en-GB" sz="800" dirty="0"/>
          </a:p>
        </p:txBody>
      </p:sp>
      <p:sp>
        <p:nvSpPr>
          <p:cNvPr id="218" name="TextBox 217"/>
          <p:cNvSpPr txBox="1"/>
          <p:nvPr/>
        </p:nvSpPr>
        <p:spPr>
          <a:xfrm rot="4702177">
            <a:off x="240036" y="3734544"/>
            <a:ext cx="98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SHELL_PROMPT (2)</a:t>
            </a:r>
            <a:endParaRPr lang="en-GB" sz="800" dirty="0"/>
          </a:p>
        </p:txBody>
      </p:sp>
      <p:sp>
        <p:nvSpPr>
          <p:cNvPr id="256" name="Oval 255"/>
          <p:cNvSpPr/>
          <p:nvPr/>
        </p:nvSpPr>
        <p:spPr>
          <a:xfrm>
            <a:off x="676074" y="2985533"/>
            <a:ext cx="846614" cy="4691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57" name="TextBox 256"/>
          <p:cNvSpPr txBox="1"/>
          <p:nvPr/>
        </p:nvSpPr>
        <p:spPr>
          <a:xfrm rot="998954">
            <a:off x="4653478" y="2268035"/>
            <a:ext cx="7835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PASSWORD(0)</a:t>
            </a:r>
            <a:endParaRPr lang="en-GB" sz="800" dirty="0"/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240293" y="622669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FROM ANY STATE </a:t>
            </a:r>
          </a:p>
          <a:p>
            <a:r>
              <a:rPr lang="en-GB" sz="800" dirty="0" smtClean="0"/>
              <a:t>IF NOT HANDLED</a:t>
            </a:r>
            <a:endParaRPr lang="en-GB" sz="800" dirty="0"/>
          </a:p>
        </p:txBody>
      </p:sp>
      <p:sp>
        <p:nvSpPr>
          <p:cNvPr id="284" name="TextBox 283"/>
          <p:cNvSpPr txBox="1"/>
          <p:nvPr/>
        </p:nvSpPr>
        <p:spPr>
          <a:xfrm rot="18295322">
            <a:off x="3917372" y="5669274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TIMEOUT(12)</a:t>
            </a:r>
            <a:endParaRPr lang="en-GB" sz="8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401122" y="5178888"/>
            <a:ext cx="855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set prompt=“…”</a:t>
            </a:r>
            <a:endParaRPr lang="en-GB" sz="800" dirty="0"/>
          </a:p>
        </p:txBody>
      </p:sp>
      <p:cxnSp>
        <p:nvCxnSpPr>
          <p:cNvPr id="288" name="Straight Arrow Connector 208"/>
          <p:cNvCxnSpPr>
            <a:stCxn id="48" idx="0"/>
            <a:endCxn id="102" idx="3"/>
          </p:cNvCxnSpPr>
          <p:nvPr/>
        </p:nvCxnSpPr>
        <p:spPr>
          <a:xfrm rot="16200000" flipV="1">
            <a:off x="4059006" y="4402549"/>
            <a:ext cx="651246" cy="86824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4484352" y="5422816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</a:t>
            </a:r>
            <a:r>
              <a:rPr lang="en-GB" sz="800" dirty="0"/>
              <a:t>5</a:t>
            </a:r>
          </a:p>
        </p:txBody>
      </p:sp>
      <p:cxnSp>
        <p:nvCxnSpPr>
          <p:cNvPr id="292" name="Straight Arrow Connector 208"/>
          <p:cNvCxnSpPr>
            <a:stCxn id="291" idx="2"/>
            <a:endCxn id="90" idx="3"/>
          </p:cNvCxnSpPr>
          <p:nvPr/>
        </p:nvCxnSpPr>
        <p:spPr>
          <a:xfrm rot="5400000">
            <a:off x="3796430" y="5597920"/>
            <a:ext cx="957924" cy="103860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 rot="3554680">
            <a:off x="4325621" y="4673059"/>
            <a:ext cx="9647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SHELL_PROMPT(2)</a:t>
            </a:r>
            <a:endParaRPr lang="en-GB" sz="800" dirty="0"/>
          </a:p>
        </p:txBody>
      </p:sp>
      <p:sp>
        <p:nvSpPr>
          <p:cNvPr id="298" name="TextBox 297"/>
          <p:cNvSpPr txBox="1"/>
          <p:nvPr/>
        </p:nvSpPr>
        <p:spPr>
          <a:xfrm rot="18203490">
            <a:off x="4201590" y="5856948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TIMEOUT(12)</a:t>
            </a:r>
            <a:endParaRPr lang="en-GB" sz="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55156" y="811114"/>
            <a:ext cx="992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default timeout=60</a:t>
            </a:r>
            <a:endParaRPr lang="en-GB" sz="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2492991" y="756551"/>
            <a:ext cx="724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timeout=180</a:t>
            </a:r>
            <a:endParaRPr lang="en-GB" sz="800" dirty="0"/>
          </a:p>
        </p:txBody>
      </p:sp>
      <p:cxnSp>
        <p:nvCxnSpPr>
          <p:cNvPr id="310" name="Curved Connector 125"/>
          <p:cNvCxnSpPr>
            <a:stCxn id="4" idx="5"/>
            <a:endCxn id="119" idx="0"/>
          </p:cNvCxnSpPr>
          <p:nvPr/>
        </p:nvCxnSpPr>
        <p:spPr>
          <a:xfrm>
            <a:off x="2731146" y="2218272"/>
            <a:ext cx="700430" cy="968662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 rot="3217701">
            <a:off x="2612273" y="2392279"/>
            <a:ext cx="849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XR_PROMPT (1)</a:t>
            </a:r>
            <a:endParaRPr lang="en-GB" sz="800" dirty="0"/>
          </a:p>
        </p:txBody>
      </p:sp>
      <p:sp>
        <p:nvSpPr>
          <p:cNvPr id="323" name="TextBox 322"/>
          <p:cNvSpPr txBox="1"/>
          <p:nvPr/>
        </p:nvSpPr>
        <p:spPr>
          <a:xfrm rot="4141254">
            <a:off x="2943208" y="5120542"/>
            <a:ext cx="9647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SHELL_PROMPT(2)</a:t>
            </a:r>
            <a:endParaRPr lang="en-GB" sz="800" dirty="0"/>
          </a:p>
        </p:txBody>
      </p:sp>
      <p:cxnSp>
        <p:nvCxnSpPr>
          <p:cNvPr id="325" name="Curved Connector 125"/>
          <p:cNvCxnSpPr>
            <a:stCxn id="256" idx="5"/>
            <a:endCxn id="187" idx="0"/>
          </p:cNvCxnSpPr>
          <p:nvPr/>
        </p:nvCxnSpPr>
        <p:spPr>
          <a:xfrm rot="5400000">
            <a:off x="729414" y="3747227"/>
            <a:ext cx="1030566" cy="308014"/>
          </a:xfrm>
          <a:prstGeom prst="curvedConnector3">
            <a:avLst>
              <a:gd name="adj1" fmla="val 50000"/>
            </a:avLst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 rot="17109691">
            <a:off x="1019845" y="3638414"/>
            <a:ext cx="849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XR_PROMPT (1)</a:t>
            </a:r>
            <a:endParaRPr lang="en-GB" sz="8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63241" y="3266025"/>
            <a:ext cx="67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timeout=10</a:t>
            </a:r>
            <a:endParaRPr lang="en-GB" sz="800" dirty="0"/>
          </a:p>
        </p:txBody>
      </p:sp>
      <p:sp>
        <p:nvSpPr>
          <p:cNvPr id="342" name="TextBox 341"/>
          <p:cNvSpPr txBox="1"/>
          <p:nvPr/>
        </p:nvSpPr>
        <p:spPr>
          <a:xfrm>
            <a:off x="3234971" y="1225345"/>
            <a:ext cx="67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timeout=10</a:t>
            </a:r>
            <a:endParaRPr lang="en-GB" sz="800" dirty="0"/>
          </a:p>
        </p:txBody>
      </p:sp>
      <p:cxnSp>
        <p:nvCxnSpPr>
          <p:cNvPr id="343" name="Straight Arrow Connector 342"/>
          <p:cNvCxnSpPr>
            <a:endCxn id="90" idx="1"/>
          </p:cNvCxnSpPr>
          <p:nvPr/>
        </p:nvCxnSpPr>
        <p:spPr>
          <a:xfrm>
            <a:off x="955327" y="6596184"/>
            <a:ext cx="17629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984971" y="6380740"/>
            <a:ext cx="968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RESET_BY_PEER(7)</a:t>
            </a:r>
            <a:endParaRPr lang="en-GB" sz="800" dirty="0"/>
          </a:p>
        </p:txBody>
      </p:sp>
      <p:cxnSp>
        <p:nvCxnSpPr>
          <p:cNvPr id="355" name="Straight Arrow Connector 347"/>
          <p:cNvCxnSpPr>
            <a:endCxn id="64" idx="2"/>
          </p:cNvCxnSpPr>
          <p:nvPr/>
        </p:nvCxnSpPr>
        <p:spPr>
          <a:xfrm rot="5400000" flipH="1" flipV="1">
            <a:off x="5194682" y="3781929"/>
            <a:ext cx="767991" cy="29049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TextBox 359"/>
          <p:cNvSpPr txBox="1"/>
          <p:nvPr/>
        </p:nvSpPr>
        <p:spPr>
          <a:xfrm>
            <a:off x="973308" y="6592390"/>
            <a:ext cx="5160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EOF(13)</a:t>
            </a:r>
            <a:endParaRPr lang="en-GB" sz="800" dirty="0"/>
          </a:p>
        </p:txBody>
      </p:sp>
      <p:sp>
        <p:nvSpPr>
          <p:cNvPr id="361" name="TextBox 360"/>
          <p:cNvSpPr txBox="1"/>
          <p:nvPr/>
        </p:nvSpPr>
        <p:spPr>
          <a:xfrm>
            <a:off x="5147225" y="4590344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FROM ANY STATE</a:t>
            </a:r>
            <a:endParaRPr lang="en-GB" sz="800" dirty="0"/>
          </a:p>
        </p:txBody>
      </p:sp>
      <p:cxnSp>
        <p:nvCxnSpPr>
          <p:cNvPr id="378" name="Curved Connector 132"/>
          <p:cNvCxnSpPr>
            <a:stCxn id="339" idx="2"/>
            <a:endCxn id="187" idx="0"/>
          </p:cNvCxnSpPr>
          <p:nvPr/>
        </p:nvCxnSpPr>
        <p:spPr>
          <a:xfrm flipH="1">
            <a:off x="1090690" y="3481469"/>
            <a:ext cx="8691" cy="935048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" name="TextBox 378"/>
          <p:cNvSpPr txBox="1"/>
          <p:nvPr/>
        </p:nvSpPr>
        <p:spPr>
          <a:xfrm rot="16200000">
            <a:off x="756736" y="3588017"/>
            <a:ext cx="53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EOF (12)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35065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6792</TotalTime>
  <Words>1371</Words>
  <Application>Microsoft Macintosh PowerPoint</Application>
  <PresentationFormat>On-screen Show (4:3)</PresentationFormat>
  <Paragraphs>438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Telnet Connection FSM</vt:lpstr>
      <vt:lpstr>SSH Connection FSM</vt:lpstr>
      <vt:lpstr>Telnet Connection FSM</vt:lpstr>
      <vt:lpstr>SSH Connection FSM</vt:lpstr>
    </vt:vector>
  </TitlesOfParts>
  <Company>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Klaudiusz Staniek</dc:creator>
  <cp:lastModifiedBy>Klaudiusz Staniek</cp:lastModifiedBy>
  <cp:revision>69</cp:revision>
  <dcterms:created xsi:type="dcterms:W3CDTF">2014-04-19T20:33:24Z</dcterms:created>
  <dcterms:modified xsi:type="dcterms:W3CDTF">2014-10-31T22:24:39Z</dcterms:modified>
</cp:coreProperties>
</file>