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949"/>
    <a:srgbClr val="232B38"/>
    <a:srgbClr val="535B6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0" d="100"/>
          <a:sy n="80" d="100"/>
        </p:scale>
        <p:origin x="40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D00-79A9-4855-9E51-55D25229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945D7-0291-4CC3-8BFB-E6C1B9B9C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9A17-574F-4BEB-A24D-0B20793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2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6C4-6A09-499F-AF9B-A5F152E9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2C66-A3A3-4E60-AA07-A721902C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7668-A9DF-4435-835C-34E9291F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FF44-3D95-486C-B507-460B115B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E373-6C8B-4D72-B8A7-5A4E2105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CBFDA-D6D4-4DB3-9CB9-AD19EAF7C3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2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BC16D-8F2C-4BD5-ABBF-011A6C9B0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CBC6-2762-4CFD-ACB5-FDAFF3695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4CEB-680D-41E8-BAD9-9E12EFCD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A793-E871-4E8E-B914-D1D6715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5FA8-23FA-4BCA-A301-4509539A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CBFDA-D6D4-4DB3-9CB9-AD19EAF7C3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3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D56A-7075-4BA5-A1B0-395E8F64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2E1F-15DA-41B1-A911-D639F89B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6C25-0BD0-4D93-ADD0-143C6A1E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50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B20-C6CB-4197-8086-D1B12618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D7D7-CEE6-49FE-886E-01EF97F8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68BF-7D9B-41F3-8F5E-7F8552E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6C7A-5493-4BC0-A2FD-A38D7CF3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71CD-9132-404C-93D1-9FD103D3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CBFDA-D6D4-4DB3-9CB9-AD19EAF7C3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3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31DC-9597-446B-83C5-4EC7200F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D823-3574-4141-B9FE-3ACF3E2C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1A8E-32F9-46F7-B02D-6670D75A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D5922-1817-4668-9D1B-CA7FCAB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496F9-6F00-4EE8-A73D-8A9F964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6202-7AD1-44CB-8F43-DC803E0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CBFDA-D6D4-4DB3-9CB9-AD19EAF7C3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70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D688-0A2C-46A2-83D8-B55FE398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  <a:solidFill>
            <a:srgbClr val="535B67"/>
          </a:solidFill>
        </p:spPr>
        <p:txBody>
          <a:bodyPr/>
          <a:lstStyle>
            <a:lvl1pPr algn="ctr">
              <a:defRPr b="1" cap="none" spc="50">
                <a:ln w="0"/>
                <a:solidFill>
                  <a:schemeClr val="bg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76E7-F808-44DA-AD7B-53D8958D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9531"/>
            <a:ext cx="6096000" cy="82391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17FC2-F04E-428C-B291-F41C0408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464A-4C68-4D8F-B182-E7A4AB3A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31118"/>
            <a:ext cx="6096000" cy="82391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93263-DA1D-46B4-95D4-127786BC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9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B97-776D-4A97-92B5-737C364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35B67"/>
          </a:solidFill>
        </p:spPr>
        <p:txBody>
          <a:bodyPr/>
          <a:lstStyle>
            <a:lvl1pPr algn="ctr"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74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DDDF23-703E-4180-9823-0D77144C54BF}"/>
              </a:ext>
            </a:extLst>
          </p:cNvPr>
          <p:cNvGrpSpPr/>
          <p:nvPr userDrawn="1"/>
        </p:nvGrpSpPr>
        <p:grpSpPr>
          <a:xfrm>
            <a:off x="0" y="1406524"/>
            <a:ext cx="2654296" cy="5438776"/>
            <a:chOff x="4018802" y="1060344"/>
            <a:chExt cx="2654389" cy="54393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241B2D-6808-40AD-AE95-BE55CDBE0FAD}"/>
                </a:ext>
              </a:extLst>
            </p:cNvPr>
            <p:cNvGrpSpPr/>
            <p:nvPr userDrawn="1"/>
          </p:nvGrpSpPr>
          <p:grpSpPr>
            <a:xfrm>
              <a:off x="4018802" y="1060344"/>
              <a:ext cx="2654389" cy="5439311"/>
              <a:chOff x="80644" y="4211812"/>
              <a:chExt cx="1306271" cy="31210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C6A377-143B-494D-80E8-1745C7C568F3}"/>
                  </a:ext>
                </a:extLst>
              </p:cNvPr>
              <p:cNvSpPr/>
              <p:nvPr userDrawn="1"/>
            </p:nvSpPr>
            <p:spPr>
              <a:xfrm>
                <a:off x="80645" y="4211812"/>
                <a:ext cx="1306250" cy="312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Microsoft Sans Serif" panose="020B0604020202020204" pitchFamily="34" charset="0"/>
                    <a:ea typeface="Microsoft Sans Serif" panose="020B0604020202020204" pitchFamily="34" charset="0"/>
                    <a:cs typeface="Times New Roman" panose="02020603050405020304" pitchFamily="18" charset="0"/>
                  </a:rPr>
                  <a:t> </a:t>
                </a:r>
                <a:endParaRPr lang="en-CA" sz="1200">
                  <a:effectLst/>
                  <a:latin typeface="Microsoft Sans Serif" panose="020B0604020202020204" pitchFamily="34" charset="0"/>
                  <a:ea typeface="Microsoft Sans Serif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72ED5AA-505C-4B29-9EFA-2FD9069C5C6F}"/>
                  </a:ext>
                </a:extLst>
              </p:cNvPr>
              <p:cNvGrpSpPr/>
              <p:nvPr userDrawn="1"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F410136-A6E1-4465-B261-1FAA6CB23998}"/>
                    </a:ext>
                  </a:extLst>
                </p:cNvPr>
                <p:cNvSpPr/>
                <p:nvPr userDrawn="1"/>
              </p:nvSpPr>
              <p:spPr>
                <a:xfrm>
                  <a:off x="369662" y="6216825"/>
                  <a:ext cx="193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440" extrusionOk="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ADE45D7C-CC28-4132-858D-2A47A97FA883}"/>
                    </a:ext>
                  </a:extLst>
                </p:cNvPr>
                <p:cNvSpPr/>
                <p:nvPr userDrawn="1"/>
              </p:nvSpPr>
              <p:spPr>
                <a:xfrm>
                  <a:off x="572862" y="6905800"/>
                  <a:ext cx="184150" cy="42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269" extrusionOk="0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4326E72-6FC0-4B4D-BF1E-9E9E309649F3}"/>
                    </a:ext>
                  </a:extLst>
                </p:cNvPr>
                <p:cNvSpPr/>
                <p:nvPr userDrawn="1"/>
              </p:nvSpPr>
              <p:spPr>
                <a:xfrm>
                  <a:off x="141062" y="4211812"/>
                  <a:ext cx="222250" cy="201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272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C12DA12-36C8-4443-AD12-991E1DA4483B}"/>
                    </a:ext>
                  </a:extLst>
                </p:cNvPr>
                <p:cNvSpPr/>
                <p:nvPr userDrawn="1"/>
              </p:nvSpPr>
              <p:spPr>
                <a:xfrm>
                  <a:off x="341087" y="4861100"/>
                  <a:ext cx="71438" cy="135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854" extrusionOk="0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BC04386-FA9D-44F6-B992-5655E954F927}"/>
                    </a:ext>
                  </a:extLst>
                </p:cNvPr>
                <p:cNvSpPr/>
                <p:nvPr userDrawn="1"/>
              </p:nvSpPr>
              <p:spPr>
                <a:xfrm>
                  <a:off x="363312" y="6231112"/>
                  <a:ext cx="244475" cy="99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629" extrusionOk="0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4827076-A7E3-417C-A47C-632C9348FD62}"/>
                    </a:ext>
                  </a:extLst>
                </p:cNvPr>
                <p:cNvSpPr/>
                <p:nvPr userDrawn="1"/>
              </p:nvSpPr>
              <p:spPr>
                <a:xfrm>
                  <a:off x="620487" y="7223300"/>
                  <a:ext cx="52388" cy="10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9" extrusionOk="0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8B0B04A4-F58E-47F4-B7E4-C843F6BEF062}"/>
                    </a:ext>
                  </a:extLst>
                </p:cNvPr>
                <p:cNvSpPr/>
                <p:nvPr userDrawn="1"/>
              </p:nvSpPr>
              <p:spPr>
                <a:xfrm>
                  <a:off x="355374" y="6153325"/>
                  <a:ext cx="2381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93" extrusionOk="0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717F77E-EC6A-4FC3-952A-73DE2EF26ABC}"/>
                    </a:ext>
                  </a:extLst>
                </p:cNvPr>
                <p:cNvSpPr/>
                <p:nvPr userDrawn="1"/>
              </p:nvSpPr>
              <p:spPr>
                <a:xfrm>
                  <a:off x="563337" y="5689775"/>
                  <a:ext cx="625475" cy="12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766" extrusionOk="0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08B182D-5846-4AF5-90A2-90904E630A58}"/>
                    </a:ext>
                  </a:extLst>
                </p:cNvPr>
                <p:cNvSpPr/>
                <p:nvPr userDrawn="1"/>
              </p:nvSpPr>
              <p:spPr>
                <a:xfrm>
                  <a:off x="563337" y="6915325"/>
                  <a:ext cx="57150" cy="3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94" extrusionOk="0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F77B1BF-C654-489F-8486-59A9509CBA6D}"/>
                    </a:ext>
                  </a:extLst>
                </p:cNvPr>
                <p:cNvSpPr/>
                <p:nvPr userDrawn="1"/>
              </p:nvSpPr>
              <p:spPr>
                <a:xfrm>
                  <a:off x="607787" y="7229650"/>
                  <a:ext cx="492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5" extrusionOk="0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C95B2E2C-0923-4E49-9A6D-BD2E22DE568E}"/>
                    </a:ext>
                  </a:extLst>
                </p:cNvPr>
                <p:cNvSpPr/>
                <p:nvPr userDrawn="1"/>
              </p:nvSpPr>
              <p:spPr>
                <a:xfrm>
                  <a:off x="563337" y="6878812"/>
                  <a:ext cx="11113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42" extrusionOk="0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1CF6BAE-3A49-4A05-B86E-0DB6FE5B969C}"/>
                    </a:ext>
                  </a:extLst>
                </p:cNvPr>
                <p:cNvSpPr/>
                <p:nvPr userDrawn="1"/>
              </p:nvSpPr>
              <p:spPr>
                <a:xfrm>
                  <a:off x="587149" y="7145512"/>
                  <a:ext cx="71438" cy="1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18" extrusionOk="0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C73109E-6090-4459-804E-C95861EAD08B}"/>
                  </a:ext>
                </a:extLst>
              </p:cNvPr>
              <p:cNvGrpSpPr/>
              <p:nvPr userDrawn="1"/>
            </p:nvGrpSpPr>
            <p:grpSpPr>
              <a:xfrm>
                <a:off x="80644" y="4826975"/>
                <a:ext cx="1306271" cy="2505864"/>
                <a:chOff x="80645" y="4649964"/>
                <a:chExt cx="874712" cy="1677988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DDCC68-4BEC-4760-A9EE-8DEA3E3A3DDD}"/>
                    </a:ext>
                  </a:extLst>
                </p:cNvPr>
                <p:cNvSpPr/>
                <p:nvPr userDrawn="1"/>
              </p:nvSpPr>
              <p:spPr>
                <a:xfrm>
                  <a:off x="328295" y="5891389"/>
                  <a:ext cx="187325" cy="436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275" extrusionOk="0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1809327-9A2D-4EF3-81A4-9509E514A055}"/>
                    </a:ext>
                  </a:extLst>
                </p:cNvPr>
                <p:cNvSpPr/>
                <p:nvPr userDrawn="1"/>
              </p:nvSpPr>
              <p:spPr>
                <a:xfrm>
                  <a:off x="375920" y="6215239"/>
                  <a:ext cx="52388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1" extrusionOk="0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FDCDE08-BEFF-49C5-B242-CB9F4BA7C12B}"/>
                    </a:ext>
                  </a:extLst>
                </p:cNvPr>
                <p:cNvSpPr/>
                <p:nvPr userDrawn="1"/>
              </p:nvSpPr>
              <p:spPr>
                <a:xfrm>
                  <a:off x="317182" y="4649964"/>
                  <a:ext cx="638175" cy="12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782" extrusionOk="0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0BF456F-86C3-4AEC-AC9E-018985937970}"/>
                    </a:ext>
                  </a:extLst>
                </p:cNvPr>
                <p:cNvSpPr/>
                <p:nvPr userDrawn="1"/>
              </p:nvSpPr>
              <p:spPr>
                <a:xfrm>
                  <a:off x="317182" y="5904089"/>
                  <a:ext cx="58738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96" extrusionOk="0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B82A0EB-0D3E-485E-B713-D48AD8AB94E6}"/>
                    </a:ext>
                  </a:extLst>
                </p:cNvPr>
                <p:cNvSpPr/>
                <p:nvPr userDrawn="1"/>
              </p:nvSpPr>
              <p:spPr>
                <a:xfrm>
                  <a:off x="363220" y="6223177"/>
                  <a:ext cx="49213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6" extrusionOk="0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F4A3679-B938-47B3-82D3-71CA174A855A}"/>
                    </a:ext>
                  </a:extLst>
                </p:cNvPr>
                <p:cNvSpPr/>
                <p:nvPr userDrawn="1"/>
              </p:nvSpPr>
              <p:spPr>
                <a:xfrm>
                  <a:off x="106045" y="5124627"/>
                  <a:ext cx="23813" cy="15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95" extrusionOk="0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5F51DD7-E3B8-4517-AEA4-B5FB9D513AC1}"/>
                    </a:ext>
                  </a:extLst>
                </p:cNvPr>
                <p:cNvSpPr/>
                <p:nvPr userDrawn="1"/>
              </p:nvSpPr>
              <p:spPr>
                <a:xfrm>
                  <a:off x="317182" y="5864402"/>
                  <a:ext cx="111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43" extrusionOk="0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9633A32-A1A5-4217-A899-865CD7D04E41}"/>
                    </a:ext>
                  </a:extLst>
                </p:cNvPr>
                <p:cNvSpPr/>
                <p:nvPr userDrawn="1"/>
              </p:nvSpPr>
              <p:spPr>
                <a:xfrm>
                  <a:off x="340995" y="6135864"/>
                  <a:ext cx="73025" cy="1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121" extrusionOk="0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43183BD-385F-4151-8591-22DAEB8E9651}"/>
                    </a:ext>
                  </a:extLst>
                </p:cNvPr>
                <p:cNvSpPr/>
                <p:nvPr userDrawn="1"/>
              </p:nvSpPr>
              <p:spPr>
                <a:xfrm>
                  <a:off x="112395" y="5202414"/>
                  <a:ext cx="250825" cy="102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643" extrusionOk="0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C3B921A-348F-41BE-A51B-DC9F76F36D9C}"/>
                    </a:ext>
                  </a:extLst>
                </p:cNvPr>
                <p:cNvSpPr/>
                <p:nvPr userDrawn="1"/>
              </p:nvSpPr>
              <p:spPr>
                <a:xfrm>
                  <a:off x="80645" y="5010327"/>
                  <a:ext cx="31750" cy="1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21" extrusionOk="0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E3A5AA2-EB07-4501-B213-7E1805B22B3C}"/>
                    </a:ext>
                  </a:extLst>
                </p:cNvPr>
                <p:cNvSpPr/>
                <p:nvPr userDrawn="1"/>
              </p:nvSpPr>
              <p:spPr>
                <a:xfrm>
                  <a:off x="118745" y="5189714"/>
                  <a:ext cx="19843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450" extrusionOk="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>
                    <a:alpha val="20000"/>
                  </a:schemeClr>
                </a:solidFill>
                <a:ln w="9525" cap="flat" cmpd="sng">
                  <a:solidFill>
                    <a:schemeClr val="dk2">
                      <a:alpha val="2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20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800-16DD-40DC-BAEA-653D975D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D40-3A76-47A5-BF9F-A7594D45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D89F9-36DB-495C-BE49-D7205E44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2B52-27F2-48E9-A8EA-0094C8A9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BAA-0510-4749-8C8E-65B2EE0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E3949"/>
          </a:solidFill>
          <a:ln>
            <a:solidFill>
              <a:srgbClr val="232B38"/>
            </a:solidFill>
          </a:ln>
        </p:spPr>
        <p:txBody>
          <a:bodyPr anchor="b"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0A9C-02DF-4AB6-A717-C21B522F2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A338-2345-4A95-875B-AF3E793B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7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18FE3-3928-4EF8-B81B-CE8DCC94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2E394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3EFE-965C-442A-877E-4298DDB2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FDFC-7A6E-408F-AB27-2C42B4D2C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A719-0F2B-4627-B079-ED0B8746BEEE}" type="datetimeFigureOut">
              <a:rPr lang="en-CA" smtClean="0"/>
              <a:t>2022-11-25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6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180EE0-11FD-4F99-AE7C-36994E0C245D}"/>
              </a:ext>
            </a:extLst>
          </p:cNvPr>
          <p:cNvSpPr txBox="1"/>
          <p:nvPr/>
        </p:nvSpPr>
        <p:spPr>
          <a:xfrm>
            <a:off x="1778794" y="877020"/>
            <a:ext cx="8634412" cy="510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7200"/>
              </a:spcBef>
              <a:spcAft>
                <a:spcPts val="3800"/>
              </a:spcAft>
            </a:pPr>
            <a:r>
              <a:rPr lang="en-US" sz="6000" b="1" kern="1400" spc="-50" dirty="0"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Redesigning Turkish Airlines Mobile Application</a:t>
            </a:r>
            <a:endParaRPr lang="en-CA" sz="6000" b="1" kern="1400" spc="-50" dirty="0">
              <a:effectLst>
                <a:outerShdw blurRad="50800" dist="38100" dir="8100000" algn="tr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effectLst/>
                <a:latin typeface="Arial Black" panose="020B0A040201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Final report</a:t>
            </a:r>
            <a:endParaRPr lang="en-CA" sz="32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s-ES" sz="1200" b="1" cap="small" spc="50" dirty="0">
                <a:solidFill>
                  <a:srgbClr val="232B38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CAROLINA QUESADA VILCHEZ</a:t>
            </a:r>
            <a:b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40099828</a:t>
            </a:r>
            <a:b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s-ES" sz="1200" b="1" cap="small" spc="50" dirty="0">
                <a:solidFill>
                  <a:srgbClr val="232B38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RAMA ALRIFAI</a:t>
            </a:r>
            <a:b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40116096</a:t>
            </a:r>
            <a:b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s-ES" sz="1200" b="1" cap="small" spc="50" dirty="0">
                <a:solidFill>
                  <a:srgbClr val="232B38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CHRISTOPHER DI GIACOMO</a:t>
            </a:r>
            <a:b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40133600</a:t>
            </a:r>
            <a:endParaRPr lang="en-CA" sz="12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0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7D3A53-08FC-41C4-9F68-F19EBD2BFFA8}"/>
              </a:ext>
            </a:extLst>
          </p:cNvPr>
          <p:cNvGrpSpPr>
            <a:grpSpLocks noChangeAspect="1"/>
          </p:cNvGrpSpPr>
          <p:nvPr/>
        </p:nvGrpSpPr>
        <p:grpSpPr>
          <a:xfrm>
            <a:off x="1895728" y="2214148"/>
            <a:ext cx="8371096" cy="4068004"/>
            <a:chOff x="-245566" y="0"/>
            <a:chExt cx="4892464" cy="2377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248542-2B6E-45FB-A193-C319AD2E6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28606" y="0"/>
              <a:ext cx="1309074" cy="23774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3B951582-E8F4-4258-8EB5-552EE10BA6FD}"/>
                </a:ext>
              </a:extLst>
            </p:cNvPr>
            <p:cNvSpPr/>
            <p:nvPr/>
          </p:nvSpPr>
          <p:spPr>
            <a:xfrm>
              <a:off x="3189092" y="948941"/>
              <a:ext cx="1457175" cy="421320"/>
            </a:xfrm>
            <a:prstGeom prst="wedgeRoundRectCallout">
              <a:avLst>
                <a:gd name="adj1" fmla="val -85999"/>
                <a:gd name="adj2" fmla="val -395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Crowded top bar and chunky redirection buttons 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82737B04-EF6A-477E-A7D7-D3789726A76B}"/>
                </a:ext>
              </a:extLst>
            </p:cNvPr>
            <p:cNvSpPr/>
            <p:nvPr/>
          </p:nvSpPr>
          <p:spPr>
            <a:xfrm>
              <a:off x="-230755" y="913369"/>
              <a:ext cx="1410116" cy="268112"/>
            </a:xfrm>
            <a:prstGeom prst="wedgeRoundRectCallout">
              <a:avLst>
                <a:gd name="adj1" fmla="val 70016"/>
                <a:gd name="adj2" fmla="val -9122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Buttons to unnecessary information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EE0CB1FB-F6AD-4A08-9ED0-CC90E4F2DA13}"/>
                </a:ext>
              </a:extLst>
            </p:cNvPr>
            <p:cNvSpPr/>
            <p:nvPr/>
          </p:nvSpPr>
          <p:spPr>
            <a:xfrm>
              <a:off x="-245566" y="1804859"/>
              <a:ext cx="1391496" cy="268112"/>
            </a:xfrm>
            <a:prstGeom prst="wedgeRoundRectCallout">
              <a:avLst>
                <a:gd name="adj1" fmla="val 69890"/>
                <a:gd name="adj2" fmla="val 538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Potentially discouraging price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67C7848-09BE-4CE5-ADE8-4BBE89951C0A}"/>
                </a:ext>
              </a:extLst>
            </p:cNvPr>
            <p:cNvSpPr/>
            <p:nvPr/>
          </p:nvSpPr>
          <p:spPr>
            <a:xfrm>
              <a:off x="-230769" y="241533"/>
              <a:ext cx="1409967" cy="268112"/>
            </a:xfrm>
            <a:prstGeom prst="wedgeRoundRectCallout">
              <a:avLst>
                <a:gd name="adj1" fmla="val 70659"/>
                <a:gd name="adj2" fmla="val -689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Hidden navigation options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4E46D866-D28D-47DA-9C68-3E7E440CC110}"/>
                </a:ext>
              </a:extLst>
            </p:cNvPr>
            <p:cNvSpPr/>
            <p:nvPr/>
          </p:nvSpPr>
          <p:spPr>
            <a:xfrm>
              <a:off x="3206481" y="208549"/>
              <a:ext cx="1439786" cy="268112"/>
            </a:xfrm>
            <a:prstGeom prst="wedgeRoundRectCallout">
              <a:avLst>
                <a:gd name="adj1" fmla="val -83064"/>
                <a:gd name="adj2" fmla="val -635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Distracting publicity notification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D313A771-B167-4770-8B66-269192F36843}"/>
                </a:ext>
              </a:extLst>
            </p:cNvPr>
            <p:cNvSpPr/>
            <p:nvPr/>
          </p:nvSpPr>
          <p:spPr>
            <a:xfrm>
              <a:off x="3206610" y="1696951"/>
              <a:ext cx="1440288" cy="574528"/>
            </a:xfrm>
            <a:prstGeom prst="wedgeRoundRectCallout">
              <a:avLst>
                <a:gd name="adj1" fmla="val -100737"/>
                <a:gd name="adj2" fmla="val 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Chunky</a:t>
              </a:r>
              <a:r>
                <a:rPr lang="en-US" sz="1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redirection</a:t>
              </a:r>
              <a:r>
                <a:rPr lang="en-US" sz="1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buttons</a:t>
              </a:r>
              <a:r>
                <a:rPr lang="en-US" sz="1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with</a:t>
              </a:r>
              <a:r>
                <a:rPr lang="en-US" sz="1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unclear</a:t>
              </a:r>
              <a:r>
                <a:rPr lang="en-US" sz="1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purpose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3A572026-0A4A-4DF1-B653-77383C77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2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C584393-B84A-40D2-9299-3BA35A547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35B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38644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7E9D08-A753-4E59-9AD7-23A41E6C3127}"/>
              </a:ext>
            </a:extLst>
          </p:cNvPr>
          <p:cNvGrpSpPr>
            <a:grpSpLocks noChangeAspect="1"/>
          </p:cNvGrpSpPr>
          <p:nvPr/>
        </p:nvGrpSpPr>
        <p:grpSpPr>
          <a:xfrm>
            <a:off x="2184752" y="2284094"/>
            <a:ext cx="7822496" cy="4069080"/>
            <a:chOff x="-401754" y="0"/>
            <a:chExt cx="4325614" cy="23574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B0DEB-5F8A-4BC1-AEB6-12970E75C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34" t="843"/>
            <a:stretch/>
          </p:blipFill>
          <p:spPr>
            <a:xfrm>
              <a:off x="1171692" y="0"/>
              <a:ext cx="1095664" cy="2357401"/>
            </a:xfrm>
            <a:prstGeom prst="rect">
              <a:avLst/>
            </a:prstGeom>
          </p:spPr>
        </p:pic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22F4B23C-9B4E-4C8A-87C4-9A02E7DB714F}"/>
                </a:ext>
              </a:extLst>
            </p:cNvPr>
            <p:cNvSpPr/>
            <p:nvPr/>
          </p:nvSpPr>
          <p:spPr>
            <a:xfrm>
              <a:off x="2448237" y="72672"/>
              <a:ext cx="1475560" cy="465095"/>
            </a:xfrm>
            <a:prstGeom prst="wedgeRoundRectCallout">
              <a:avLst>
                <a:gd name="adj1" fmla="val -71740"/>
                <a:gd name="adj2" fmla="val 2925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Buttons for frequently updated information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F167BCA0-719F-4661-BEC2-099CA9A79C8E}"/>
                </a:ext>
              </a:extLst>
            </p:cNvPr>
            <p:cNvSpPr/>
            <p:nvPr/>
          </p:nvSpPr>
          <p:spPr>
            <a:xfrm>
              <a:off x="2448169" y="2022643"/>
              <a:ext cx="1475691" cy="309365"/>
            </a:xfrm>
            <a:prstGeom prst="wedgeRoundRectCallout">
              <a:avLst>
                <a:gd name="adj1" fmla="val -67607"/>
                <a:gd name="adj2" fmla="val 247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Visible navigation</a:t>
              </a:r>
              <a:endParaRPr lang="en-CA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630B8328-5C38-4318-96BF-DD15D474B016}"/>
                </a:ext>
              </a:extLst>
            </p:cNvPr>
            <p:cNvSpPr/>
            <p:nvPr/>
          </p:nvSpPr>
          <p:spPr>
            <a:xfrm>
              <a:off x="2448197" y="1242567"/>
              <a:ext cx="1475645" cy="409983"/>
            </a:xfrm>
            <a:prstGeom prst="wedgeRoundRectCallout">
              <a:avLst>
                <a:gd name="adj1" fmla="val -69528"/>
                <a:gd name="adj2" fmla="val 460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Highlighting Turkish history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F20C81D8-7D99-4472-A045-3BE11DB44AFB}"/>
                </a:ext>
              </a:extLst>
            </p:cNvPr>
            <p:cNvSpPr/>
            <p:nvPr/>
          </p:nvSpPr>
          <p:spPr>
            <a:xfrm>
              <a:off x="-401701" y="137928"/>
              <a:ext cx="1355077" cy="299172"/>
            </a:xfrm>
            <a:prstGeom prst="wedgeRoundRectCallout">
              <a:avLst>
                <a:gd name="adj1" fmla="val 69579"/>
                <a:gd name="adj2" fmla="val -2804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Airy and simple layout</a:t>
              </a:r>
              <a:endParaRPr lang="en-CA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0D78211-81C4-4714-8A2B-18D5624B6446}"/>
                </a:ext>
              </a:extLst>
            </p:cNvPr>
            <p:cNvSpPr/>
            <p:nvPr/>
          </p:nvSpPr>
          <p:spPr>
            <a:xfrm>
              <a:off x="-401754" y="1511817"/>
              <a:ext cx="1355832" cy="380274"/>
            </a:xfrm>
            <a:prstGeom prst="wedgeRoundRectCallout">
              <a:avLst>
                <a:gd name="adj1" fmla="val 72299"/>
                <a:gd name="adj2" fmla="val -9566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Alluring shortcut style destination selectors</a:t>
              </a:r>
              <a:endParaRPr lang="en-CA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63DD523B-D4BF-4292-9D03-ACC2BF45CB7C}"/>
                </a:ext>
              </a:extLst>
            </p:cNvPr>
            <p:cNvSpPr/>
            <p:nvPr/>
          </p:nvSpPr>
          <p:spPr>
            <a:xfrm>
              <a:off x="-401701" y="826209"/>
              <a:ext cx="1355077" cy="299172"/>
            </a:xfrm>
            <a:prstGeom prst="wedgeRoundRectCallout">
              <a:avLst>
                <a:gd name="adj1" fmla="val 70371"/>
                <a:gd name="adj2" fmla="val -11617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kern="12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Microsoft Sans Serif" panose="020B0604020202020204" pitchFamily="34" charset="0"/>
                  <a:cs typeface="Dubai Light" panose="020B0303030403030204" pitchFamily="34" charset="-78"/>
                </a:rPr>
                <a:t>Pertinent redirections</a:t>
              </a:r>
              <a:endParaRPr lang="en-CA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3A572026-0A4A-4DF1-B653-77383C77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2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5C293472-7FC3-436C-BB85-163901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35B67"/>
          </a:solidFill>
          <a:ln w="19050">
            <a:solidFill>
              <a:srgbClr val="232B3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Redesigned</a:t>
            </a:r>
          </a:p>
        </p:txBody>
      </p:sp>
    </p:spTree>
    <p:extLst>
      <p:ext uri="{BB962C8B-B14F-4D97-AF65-F5344CB8AC3E}">
        <p14:creationId xmlns:p14="http://schemas.microsoft.com/office/powerpoint/2010/main" val="38762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1">
            <a:extLst>
              <a:ext uri="{FF2B5EF4-FFF2-40B4-BE49-F238E27FC236}">
                <a16:creationId xmlns:a16="http://schemas.microsoft.com/office/drawing/2014/main" id="{3A572026-0A4A-4DF1-B653-77383C77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2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EA864-A45B-47EC-9437-B833BF6FD0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35B67"/>
          </a:solidFill>
          <a:ln>
            <a:solidFill>
              <a:srgbClr val="232B3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Other pages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EA1E1F-81E9-41CB-B22C-A2A6A537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" r="2393" b="-1"/>
          <a:stretch/>
        </p:blipFill>
        <p:spPr>
          <a:xfrm>
            <a:off x="7056242" y="2078567"/>
            <a:ext cx="1806881" cy="362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078" name="Group 3077">
            <a:extLst>
              <a:ext uri="{FF2B5EF4-FFF2-40B4-BE49-F238E27FC236}">
                <a16:creationId xmlns:a16="http://schemas.microsoft.com/office/drawing/2014/main" id="{6F21EC6D-C663-4475-A388-060D818DF15B}"/>
              </a:ext>
            </a:extLst>
          </p:cNvPr>
          <p:cNvGrpSpPr/>
          <p:nvPr/>
        </p:nvGrpSpPr>
        <p:grpSpPr>
          <a:xfrm>
            <a:off x="960239" y="2070320"/>
            <a:ext cx="4175521" cy="3547203"/>
            <a:chOff x="535332" y="2880892"/>
            <a:chExt cx="4175521" cy="3547203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698BC78-75A6-491E-B094-12F70BC12E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5332" y="2880892"/>
              <a:ext cx="2056553" cy="35389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411B3A4-53A1-48FE-8113-62B643D21F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54300" y="2889139"/>
              <a:ext cx="2056553" cy="35389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6231EA39-69E0-4060-9F8E-DAF77107DABD}"/>
              </a:ext>
            </a:extLst>
          </p:cNvPr>
          <p:cNvGrpSpPr/>
          <p:nvPr/>
        </p:nvGrpSpPr>
        <p:grpSpPr>
          <a:xfrm>
            <a:off x="0" y="6040443"/>
            <a:ext cx="12192000" cy="817558"/>
            <a:chOff x="0" y="1828800"/>
            <a:chExt cx="12192000" cy="579833"/>
          </a:xfrm>
        </p:grpSpPr>
        <p:sp>
          <p:nvSpPr>
            <p:cNvPr id="37" name="Text Placeholder 2">
              <a:extLst>
                <a:ext uri="{FF2B5EF4-FFF2-40B4-BE49-F238E27FC236}">
                  <a16:creationId xmlns:a16="http://schemas.microsoft.com/office/drawing/2014/main" id="{95627D40-D8D2-4DAA-9376-445B9F9240A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28800"/>
              <a:ext cx="6096000" cy="578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Before</a:t>
              </a:r>
              <a:endParaRPr lang="en-CA" dirty="0"/>
            </a:p>
          </p:txBody>
        </p:sp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2EA4B8F8-F3FA-4613-B687-66579536DF4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830387"/>
              <a:ext cx="6096000" cy="578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After</a:t>
              </a:r>
              <a:endParaRPr lang="en-CA" dirty="0"/>
            </a:p>
          </p:txBody>
        </p:sp>
      </p:grp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0C8EF2F-32AB-44DD-AA14-D9DE26612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683" y="2078712"/>
            <a:ext cx="1866998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Red">
  <a:themeElements>
    <a:clrScheme name="Custom 2">
      <a:dk1>
        <a:srgbClr val="161718"/>
      </a:dk1>
      <a:lt1>
        <a:srgbClr val="FFFFFF"/>
      </a:lt1>
      <a:dk2>
        <a:srgbClr val="525659"/>
      </a:dk2>
      <a:lt2>
        <a:srgbClr val="F2F2F2"/>
      </a:lt2>
      <a:accent1>
        <a:srgbClr val="A4063E"/>
      </a:accent1>
      <a:accent2>
        <a:srgbClr val="155D56"/>
      </a:accent2>
      <a:accent3>
        <a:srgbClr val="1D7D74"/>
      </a:accent3>
      <a:accent4>
        <a:srgbClr val="6F9A2C"/>
      </a:accent4>
      <a:accent5>
        <a:srgbClr val="4A671D"/>
      </a:accent5>
      <a:accent6>
        <a:srgbClr val="605DBF"/>
      </a:accent6>
      <a:hlink>
        <a:srgbClr val="155D56"/>
      </a:hlink>
      <a:folHlink>
        <a:srgbClr val="155D56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ThemeRed</Template>
  <TotalTime>235</TotalTime>
  <Words>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Franklin Gothic Book</vt:lpstr>
      <vt:lpstr>Microsoft Sans Serif</vt:lpstr>
      <vt:lpstr>ThemeRed</vt:lpstr>
      <vt:lpstr>PowerPoint Presentation</vt:lpstr>
      <vt:lpstr>Original</vt:lpstr>
      <vt:lpstr>Redesigned</vt:lpstr>
      <vt:lpstr>Other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Quesada Vilchez</dc:creator>
  <cp:lastModifiedBy>Carolina Quesada Vilchez</cp:lastModifiedBy>
  <cp:revision>3</cp:revision>
  <dcterms:created xsi:type="dcterms:W3CDTF">2022-11-26T00:09:48Z</dcterms:created>
  <dcterms:modified xsi:type="dcterms:W3CDTF">2022-11-26T04:05:03Z</dcterms:modified>
</cp:coreProperties>
</file>