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 SemiBold"/>
      <p:regular r:id="rId30"/>
      <p:bold r:id="rId31"/>
    </p:embeddedFont>
    <p:embeddedFont>
      <p:font typeface="Maven Pro SemiBold"/>
      <p:regular r:id="rId32"/>
      <p:bold r:id="rId33"/>
    </p:embeddedFont>
    <p:embeddedFont>
      <p:font typeface="Inter"/>
      <p:regular r:id="rId34"/>
      <p:bold r:id="rId35"/>
    </p:embeddedFont>
    <p:embeddedFont>
      <p:font typeface="Inter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syz8fDR/+5INHQnFa7Pd8d0T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SemiBold-bold.fntdata"/><Relationship Id="rId30" Type="http://schemas.openxmlformats.org/officeDocument/2006/relationships/font" Target="fonts/Inter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avenProSemiBold-bold.fntdata"/><Relationship Id="rId10" Type="http://schemas.openxmlformats.org/officeDocument/2006/relationships/slide" Target="slides/slide5.xml"/><Relationship Id="rId32" Type="http://schemas.openxmlformats.org/officeDocument/2006/relationships/font" Target="fonts/MavenPr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Inter-bold.fntdata"/><Relationship Id="rId12" Type="http://schemas.openxmlformats.org/officeDocument/2006/relationships/slide" Target="slides/slide7.xml"/><Relationship Id="rId34" Type="http://schemas.openxmlformats.org/officeDocument/2006/relationships/font" Target="fonts/Inter-regular.fntdata"/><Relationship Id="rId15" Type="http://schemas.openxmlformats.org/officeDocument/2006/relationships/slide" Target="slides/slide10.xml"/><Relationship Id="rId37" Type="http://schemas.openxmlformats.org/officeDocument/2006/relationships/font" Target="fonts/InterMedium-bold.fntdata"/><Relationship Id="rId14" Type="http://schemas.openxmlformats.org/officeDocument/2006/relationships/slide" Target="slides/slide9.xml"/><Relationship Id="rId36" Type="http://schemas.openxmlformats.org/officeDocument/2006/relationships/font" Target="fonts/Inter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c00bc779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3c00bc77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00bc779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3c00bc77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c00bc7791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3c00bc77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c00bc779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3c00bc77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c00bc7791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3c00bc77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c00bc7791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c00bc77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c00bc7791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3c00bc77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c00bc7791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3c00bc779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c00bc7791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3c00bc779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yasserh/loan-default-datase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5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Ramdhan Hidayat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&lt;Juwita Natalia Sinaga&gt;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&lt;Rima Chusnul Magfiroh&gt;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-1001" r="15384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b="0" l="9894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00bc7791_0_2"/>
          <p:cNvSpPr txBox="1"/>
          <p:nvPr>
            <p:ph idx="1" type="body"/>
          </p:nvPr>
        </p:nvSpPr>
        <p:spPr>
          <a:xfrm>
            <a:off x="311700" y="1556750"/>
            <a:ext cx="4752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Dataset df memiliki banyak kolom yang memiliki nilai kosong (missing value), terutama di kolom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Gender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rate_of_interest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Interest_rate_spread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dan juga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Upfront_charges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 Akan dilihat persebaran missing value ini berdasarkan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Status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nya.</a:t>
            </a:r>
            <a:endParaRPr sz="14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Kolom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rate_of_interest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Interest_rate_spread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dan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Upfront_charges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akan dihapus karena nilai kosong pada Status 1-nya sangat banyak.</a:t>
            </a:r>
            <a:endParaRPr sz="1400">
              <a:solidFill>
                <a:srgbClr val="282828"/>
              </a:solidFill>
            </a:endParaRPr>
          </a:p>
        </p:txBody>
      </p:sp>
      <p:sp>
        <p:nvSpPr>
          <p:cNvPr id="181" name="Google Shape;181;g13c00bc7791_0_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2" name="Google Shape;182;g13c00bc7791_0_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3" name="Google Shape;183;g13c00bc7791_0_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4" name="Google Shape;184;g13c00bc7791_0_2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g13c00bc7791_0_2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6" name="Google Shape;186;g13c00bc7791_0_2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g13c00bc7791_0_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8" name="Google Shape;188;g13c00bc7791_0_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9" name="Google Shape;189;g13c00bc7791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601" y="1353600"/>
            <a:ext cx="3879125" cy="3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c00bc7791_0_17"/>
          <p:cNvSpPr txBox="1"/>
          <p:nvPr>
            <p:ph idx="1" type="body"/>
          </p:nvPr>
        </p:nvSpPr>
        <p:spPr>
          <a:xfrm>
            <a:off x="311700" y="1556750"/>
            <a:ext cx="8245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Kolom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ID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tidak berpengaruh terhadap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Status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begitu pula dengan kolom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year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karena hanya memiliki satu nilai yaitu 2019. Maka dari itu, kolom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ID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year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akan dihapus.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g13c00bc7791_0_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6" name="Google Shape;196;g13c00bc7791_0_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97" name="Google Shape;197;g13c00bc7791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g13c00bc7791_0_1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g13c00bc7791_0_1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00" name="Google Shape;200;g13c00bc7791_0_17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g13c00bc7791_0_1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02" name="Google Shape;202;g13c00bc7791_0_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3" name="Google Shape;203;g13c00bc7791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58188"/>
            <a:ext cx="45339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311700" y="1556750"/>
            <a:ext cx="4791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Berikut merupakan heatmap yang menunjukkan korelasi antar tiap kolom numerik.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Dari heatmap di samping, bisa kita simpulkan bahwa </a:t>
            </a: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property_value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loan_amount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memiliki korelasi yang tinggi. Sehingga jika salah satu dipilih menjadi prediktor, maka yang lainnya harus diserakan. Begitu pula kolom </a:t>
            </a: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income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dengan </a:t>
            </a: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loan_amount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kolom </a:t>
            </a: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income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dengan </a:t>
            </a: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property_value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memiliki korelasi yang cukup tinggi. Semakin tinggi property value-nya, semakin tinggi income dan juga loan amountnya, begitu pula sebaliknya.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0" name="Google Shape;210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1" name="Google Shape;21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4" name="Google Shape;214;p1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1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675" y="1288325"/>
            <a:ext cx="3834750" cy="34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c00bc7791_0_46"/>
          <p:cNvSpPr txBox="1"/>
          <p:nvPr>
            <p:ph idx="1" type="body"/>
          </p:nvPr>
        </p:nvSpPr>
        <p:spPr>
          <a:xfrm>
            <a:off x="159300" y="1556750"/>
            <a:ext cx="51717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Berikutnya akan dilihat hubungan antar kolom numerik dengan kolom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Status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dengan menggunakan scatterplot, Ternyata pinjaman yang statusnya diterima jumlah maksimalnya justru lebih tinggi dibandingkan dengan yang statusnya ditolak, begitu pula dengan jumlah minimalnya lebih rendah. Sehingga dapat disimpulkan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loan_amount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tidak memengaruhi diterima/ditolaknya pinjaman, karena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loan_amount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yang tinggi juga mengindikasikan bahwa si peminjam punya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income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yang lebih tinggi, begitu pula sebaliknya. Karena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property_value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income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memiliki korelasi yang cukup tinggi dengan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loan_amount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kita tidak akan menggunakan kolom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property_value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income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sebagai prediktor.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g13c00bc7791_0_4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4" name="Google Shape;224;g13c00bc7791_0_4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5" name="Google Shape;225;g13c00bc7791_0_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6" name="Google Shape;226;g13c00bc7791_0_4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g13c00bc7791_0_4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8" name="Google Shape;228;g13c00bc7791_0_46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g13c00bc7791_0_4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30" name="Google Shape;230;g13c00bc7791_0_4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1" name="Google Shape;231;g13c00bc7791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2075" y="1264225"/>
            <a:ext cx="3668624" cy="16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3c00bc7791_0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475" y="3047600"/>
            <a:ext cx="3504541" cy="16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c00bc7791_0_65"/>
          <p:cNvSpPr txBox="1"/>
          <p:nvPr>
            <p:ph idx="1" type="body"/>
          </p:nvPr>
        </p:nvSpPr>
        <p:spPr>
          <a:xfrm>
            <a:off x="311700" y="1546425"/>
            <a:ext cx="8229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Kolom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term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LTV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juga tidak begitu berpengaruh terhadap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Status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sehingga kolom tersebut tidak akan dipakai sebagai prediktor. Terakhir, kolom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Credit_Score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dtir1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memiliki rata-rata sedikit lebih tinggi pada pinjaman yang diterima. Berikut ditampilkan histogram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Credit_Score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dtir1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berdasarkan statusnya.</a:t>
            </a:r>
            <a:endParaRPr sz="1400">
              <a:solidFill>
                <a:srgbClr val="282828"/>
              </a:solidFill>
            </a:endParaRPr>
          </a:p>
        </p:txBody>
      </p:sp>
      <p:sp>
        <p:nvSpPr>
          <p:cNvPr id="238" name="Google Shape;238;g13c00bc7791_0_6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9" name="Google Shape;239;g13c00bc7791_0_6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40" name="Google Shape;240;g13c00bc7791_0_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g13c00bc7791_0_6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g13c00bc7791_0_6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43" name="Google Shape;243;g13c00bc7791_0_6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g13c00bc7791_0_6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5" name="Google Shape;245;g13c00bc7791_0_6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6" name="Google Shape;246;g13c00bc7791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00" y="2888250"/>
            <a:ext cx="2397800" cy="15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3c00bc7791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8400" y="2939900"/>
            <a:ext cx="2164425" cy="14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3c00bc7791_0_65"/>
          <p:cNvSpPr txBox="1"/>
          <p:nvPr/>
        </p:nvSpPr>
        <p:spPr>
          <a:xfrm>
            <a:off x="5412050" y="2982175"/>
            <a:ext cx="328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Pada histogram di samping dapat dilihat bahwa pada histogram memiliki perbedaan yang cukup signifikan anatar 0 dan 1, sehingga </a:t>
            </a:r>
            <a:r>
              <a:rPr lang="en">
                <a:solidFill>
                  <a:schemeClr val="dk1"/>
                </a:solidFill>
                <a:highlight>
                  <a:srgbClr val="EFF0F1"/>
                </a:highlight>
              </a:rPr>
              <a:t>Credit_Score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>
                <a:solidFill>
                  <a:schemeClr val="dk1"/>
                </a:solidFill>
                <a:highlight>
                  <a:srgbClr val="EFF0F1"/>
                </a:highlight>
              </a:rPr>
              <a:t>dtir1</a:t>
            </a:r>
            <a:r>
              <a:rPr lang="en">
                <a:solidFill>
                  <a:schemeClr val="dk1"/>
                </a:solidFill>
              </a:rPr>
              <a:t> akan digunakan.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c00bc7791_0_85"/>
          <p:cNvSpPr txBox="1"/>
          <p:nvPr>
            <p:ph idx="1" type="body"/>
          </p:nvPr>
        </p:nvSpPr>
        <p:spPr>
          <a:xfrm>
            <a:off x="357300" y="1492925"/>
            <a:ext cx="8229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Selanjutnya akan dipilih kolom-kolom categorical yang akan menjadi feature dengan menggunakan barplot.</a:t>
            </a:r>
            <a:endParaRPr sz="1400">
              <a:solidFill>
                <a:srgbClr val="282828"/>
              </a:solidFill>
            </a:endParaRPr>
          </a:p>
        </p:txBody>
      </p:sp>
      <p:sp>
        <p:nvSpPr>
          <p:cNvPr id="254" name="Google Shape;254;g13c00bc7791_0_8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5" name="Google Shape;255;g13c00bc7791_0_8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56" name="Google Shape;256;g13c00bc7791_0_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g13c00bc7791_0_8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g13c00bc7791_0_8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9" name="Google Shape;259;g13c00bc7791_0_8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g13c00bc7791_0_8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1" name="Google Shape;261;g13c00bc7791_0_8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2" name="Google Shape;262;g13c00bc7791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25" y="2171525"/>
            <a:ext cx="4252476" cy="13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3c00bc7791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475" y="2171525"/>
            <a:ext cx="4232517" cy="13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3c00bc7791_0_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075" y="3516925"/>
            <a:ext cx="3703541" cy="13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c00bc7791_0_104"/>
          <p:cNvSpPr txBox="1"/>
          <p:nvPr>
            <p:ph idx="1" type="body"/>
          </p:nvPr>
        </p:nvSpPr>
        <p:spPr>
          <a:xfrm>
            <a:off x="357300" y="1492925"/>
            <a:ext cx="82290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Pada barplot di atas dapat dilihat dengan jelas bahwa kolom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open_credit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interest_only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construction_type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occupancy_type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Secured_by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credit_type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co-applicant_credit_type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region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dan </a:t>
            </a:r>
            <a:r>
              <a:rPr lang="en" sz="1500">
                <a:solidFill>
                  <a:schemeClr val="dk1"/>
                </a:solidFill>
                <a:highlight>
                  <a:srgbClr val="EFF0F1"/>
                </a:highlight>
              </a:rPr>
              <a:t>Security_Type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tidak memiliki perbedaan jumlah yang signifikan antara pinjaman yang diterima dan tidak. Maka dari itu, kolom-kolom tersebut akan dihapus dan tidak digunakan sebagai prediktor.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olom-kolom tersebut akan digunakan sebagai prediktor adalah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oan_type, loan_amount, property_value, income, Credit_Score, age, term, dtir1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0" name="Google Shape;270;g13c00bc7791_0_10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1" name="Google Shape;271;g13c00bc7791_0_10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2" name="Google Shape;272;g13c00bc7791_0_1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3" name="Google Shape;273;g13c00bc7791_0_104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g13c00bc7791_0_104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5" name="Google Shape;275;g13c00bc7791_0_10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g13c00bc7791_0_10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7" name="Google Shape;277;g13c00bc7791_0_10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83" name="Google Shape;283;p11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86" name="Google Shape;286;p11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1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8" name="Google Shape;288;p11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1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Sebelum melakukan one-hot encoding, akan dilakukan resampling data terlebih dahulu karena terdapat perbedaan banyaknya data yang disetujui dan ditolak pada kolom </a:t>
            </a:r>
            <a:r>
              <a:rPr lang="en" sz="1400">
                <a:solidFill>
                  <a:schemeClr val="dk1"/>
                </a:solidFill>
                <a:highlight>
                  <a:srgbClr val="EFF0F1"/>
                </a:highlight>
              </a:rPr>
              <a:t>Status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400">
                <a:solidFill>
                  <a:srgbClr val="282828"/>
                </a:solidFill>
              </a:rPr>
              <a:t> Dengan menggunakan downsampled.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9" name="Google Shape;299;p1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0" name="Google Shape;30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1" name="Google Shape;301;p1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03" name="Google Shape;303;p1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" name="Google Shape;304;p1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One Hot Encoding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6" name="Google Shape;30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25" y="2389150"/>
            <a:ext cx="4843463" cy="178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113" y="2389150"/>
            <a:ext cx="2733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c00bc7791_0_138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3" name="Google Shape;313;g13c00bc7791_0_13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4" name="Google Shape;314;g13c00bc7791_0_13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15" name="Google Shape;315;g13c00bc7791_0_1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6" name="Google Shape;316;g13c00bc7791_0_138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g13c00bc7791_0_138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18" name="Google Shape;318;g13c00bc7791_0_138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g13c00bc7791_0_13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20" name="Google Shape;320;g13c00bc7791_0_13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1" name="Google Shape;321;g13c00bc7791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50" y="1599577"/>
            <a:ext cx="5511550" cy="23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8" name="Google Shape;78;p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c00bc7791_0_1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27" name="Google Shape;327;g13c00bc7791_0_1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8" name="Google Shape;328;g13c00bc7791_0_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9" name="Google Shape;329;g13c00bc7791_0_121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g13c00bc7791_0_121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31" name="Google Shape;331;g13c00bc7791_0_121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Google Shape;332;g13c00bc7791_0_12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3" name="Google Shape;333;g13c00bc7791_0_1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4" name="Google Shape;334;g13c00bc7791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50" y="1533525"/>
            <a:ext cx="66389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3c00bc7791_0_121"/>
          <p:cNvSpPr txBox="1"/>
          <p:nvPr>
            <p:ph idx="1" type="body"/>
          </p:nvPr>
        </p:nvSpPr>
        <p:spPr>
          <a:xfrm>
            <a:off x="420950" y="2731975"/>
            <a:ext cx="79341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44" name="Google Shape;344;p15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15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6" name="Google Shape;346;p15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5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Classification model yang kami gunakan pada model ini menggunakan metode random forest dengan akurasi 76%. Kami melakukan hyperparameter tuning untuk melakukan improvement terhadap model awal, diperoleh akurasi model akhir adalah %. Masalah imbalanced problem sudah kami atasi dengan resample dataset sehingga data yang digunakan untuk train dan test model seimbang.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Feature-feature penting yang memengaruhi disetujui atau tidaknya suatu permohonan pinjaman adalah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loan_type, loan_amount, property_value, income, Credit_Score, age, term, dtir1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400">
              <a:solidFill>
                <a:srgbClr val="282828"/>
              </a:solidFill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7" name="Google Shape;357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58" name="Google Shape;35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9" name="Google Shape;359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61" name="Google Shape;361;p1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1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c00bc7791_0_156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`loan_type` dan `loan_amount` berpengaruh dimana loan_type type 2 lebih banyak disetujui. Peminjam pada usia&gt;55 tahun lebih banyak diterima dibandingkan dengan peminjam pada usia&lt;55 tahun.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sebaiknya memperhatikan tipe loan yang diberikan. Jika tipe loan memengaruhi default atau tidaknya suatu pinjaman, maka seharusnya terdapat kriteria siapa saja yang dapat memilih tipe loan tersebut.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9" name="Google Shape;369;g13c00bc7791_0_15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0" name="Google Shape;370;g13c00bc7791_0_15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71" name="Google Shape;371;g13c00bc7791_0_1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2" name="Google Shape;372;g13c00bc7791_0_15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g13c00bc7791_0_15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74" name="Google Shape;374;g13c00bc7791_0_156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Google Shape;375;g13c00bc7791_0_15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76" name="Google Shape;376;g13c00bc7791_0_15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82" name="Google Shape;3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7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7"/>
          <p:cNvPicPr preferRelativeResize="0"/>
          <p:nvPr/>
        </p:nvPicPr>
        <p:blipFill rotWithShape="1">
          <a:blip r:embed="rId4">
            <a:alphaModFix/>
          </a:blip>
          <a:srcRect b="0" l="9894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684562"/>
            <a:ext cx="6591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https://www.kaggle.com/datasets/yasserh/loan-default-dataset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status loan berdasarkan faktor-faktor yang </a:t>
            </a:r>
            <a:r>
              <a:rPr lang="en" sz="1600"/>
              <a:t>diperhatikan perbankan agar mereka tidak salah dalam memberikan </a:t>
            </a:r>
            <a:r>
              <a:rPr i="1" lang="en" sz="1600"/>
              <a:t>loan </a:t>
            </a:r>
            <a:r>
              <a:rPr lang="en" sz="1600"/>
              <a:t>kepada nasabah.</a:t>
            </a:r>
            <a:endParaRPr sz="1600"/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11700" y="1556750"/>
            <a:ext cx="8480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Menganalisis dataset </a:t>
            </a:r>
            <a:r>
              <a:rPr i="1" lang="en" sz="1600"/>
              <a:t>loan</a:t>
            </a:r>
            <a:r>
              <a:rPr lang="en" sz="1600"/>
              <a:t> (pinjaman perbankan) yang menyimpan data</a:t>
            </a:r>
            <a:r>
              <a:rPr i="1" lang="en" sz="1600"/>
              <a:t> </a:t>
            </a:r>
            <a:r>
              <a:rPr lang="en" sz="1600"/>
              <a:t>historis nasabah bank yang cenderung default (gagal bayar pinjaman) atau tidak. </a:t>
            </a:r>
            <a:r>
              <a:rPr lang="en" sz="1600"/>
              <a:t>Mengidentifikasi nasabah yang berisiko tinggi untuk gagal bayar </a:t>
            </a:r>
            <a:r>
              <a:rPr lang="en" sz="1600"/>
              <a:t>adalah salah satu cara untuk meminimalisir kerugian pemberi pinjaman. Untuk itu, kita akan coba memprediksi kemungkinan nasabah gagal bayar menggunakan prediktor-prediktor yang disediakan. Target kolomnya adalah ‘Status’ dengan keterangan 0 ditolak dan 1 diterima.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311700" y="1556750"/>
            <a:ext cx="833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Dataset Loan default memiliki 34 kolom</a:t>
            </a:r>
            <a:r>
              <a:rPr lang="en" sz="1600">
                <a:solidFill>
                  <a:schemeClr val="dk1"/>
                </a:solidFill>
              </a:rPr>
              <a:t> dan 148670 baris. Dengan kolomnya adalah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425" y="2025400"/>
            <a:ext cx="58864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311700" y="1556750"/>
            <a:ext cx="8245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Terdapat kejanggalan pada tipe data kolom `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total_units</a:t>
            </a:r>
            <a:r>
              <a:rPr lang="en" sz="1500">
                <a:solidFill>
                  <a:schemeClr val="dk1"/>
                </a:solidFill>
              </a:rPr>
              <a:t>` dan `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age</a:t>
            </a:r>
            <a:r>
              <a:rPr lang="en" sz="1500">
                <a:solidFill>
                  <a:schemeClr val="dk1"/>
                </a:solidFill>
              </a:rPr>
              <a:t>` yang memiliki tipe data object, padahal total unit dan usia seharusnya bertipe data integer. Kolom `total_units` dikelompokkan berdasarkan jumlah unitnya dan kolom `age` dikelompokkan berdasarkan range usia tertentu sehingga kedua kolom ini memiliki tipe data object. Nilai-nilai pada `total_units` akan diubah menjadi integer.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Kolom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Gender</a:t>
            </a:r>
            <a:r>
              <a:rPr lang="en" sz="1500">
                <a:solidFill>
                  <a:schemeClr val="dk1"/>
                </a:solidFill>
              </a:rPr>
              <a:t> memiliki nilai 'Sex Not Available' yang sama dengan nilai NaN, maka dari itu nilai 'Sex Not Available akan diganti dengan NaN'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70" name="Google Shape;17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73" name="Google Shape;173;p9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