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Inter SemiBold"/>
      <p:regular r:id="rId31"/>
      <p:bold r:id="rId32"/>
    </p:embeddedFont>
    <p:embeddedFont>
      <p:font typeface="Maven Pro SemiBold"/>
      <p:regular r:id="rId33"/>
      <p:bold r:id="rId34"/>
    </p:embeddedFont>
    <p:embeddedFont>
      <p:font typeface="Inter"/>
      <p:regular r:id="rId35"/>
      <p:bold r:id="rId36"/>
    </p:embeddedFont>
    <p:embeddedFont>
      <p:font typeface="Inter Medium"/>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9" roundtripDataSignature="AMtx7mhIeY70xU5XnZxu5gKBuTwdMEId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F77D49-6EFB-46B5-BCBE-D662ACAF1111}">
  <a:tblStyle styleId="{66F77D49-6EFB-46B5-BCBE-D662ACAF111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nterSemiBold-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MavenProSemiBold-regular.fntdata"/><Relationship Id="rId10" Type="http://schemas.openxmlformats.org/officeDocument/2006/relationships/slide" Target="slides/slide4.xml"/><Relationship Id="rId32" Type="http://schemas.openxmlformats.org/officeDocument/2006/relationships/font" Target="fonts/InterSemiBold-bold.fntdata"/><Relationship Id="rId13" Type="http://schemas.openxmlformats.org/officeDocument/2006/relationships/slide" Target="slides/slide7.xml"/><Relationship Id="rId35" Type="http://schemas.openxmlformats.org/officeDocument/2006/relationships/font" Target="fonts/Inter-regular.fntdata"/><Relationship Id="rId12" Type="http://schemas.openxmlformats.org/officeDocument/2006/relationships/slide" Target="slides/slide6.xml"/><Relationship Id="rId34" Type="http://schemas.openxmlformats.org/officeDocument/2006/relationships/font" Target="fonts/MavenProSemiBold-bold.fntdata"/><Relationship Id="rId15" Type="http://schemas.openxmlformats.org/officeDocument/2006/relationships/slide" Target="slides/slide9.xml"/><Relationship Id="rId37" Type="http://schemas.openxmlformats.org/officeDocument/2006/relationships/font" Target="fonts/InterMedium-regular.fntdata"/><Relationship Id="rId14" Type="http://schemas.openxmlformats.org/officeDocument/2006/relationships/slide" Target="slides/slide8.xml"/><Relationship Id="rId36" Type="http://schemas.openxmlformats.org/officeDocument/2006/relationships/font" Target="fonts/Inter-bold.fntdata"/><Relationship Id="rId17" Type="http://schemas.openxmlformats.org/officeDocument/2006/relationships/slide" Target="slides/slide11.xml"/><Relationship Id="rId39" Type="http://customschemas.google.com/relationships/presentationmetadata" Target="metadata"/><Relationship Id="rId16" Type="http://schemas.openxmlformats.org/officeDocument/2006/relationships/slide" Target="slides/slide10.xml"/><Relationship Id="rId38" Type="http://schemas.openxmlformats.org/officeDocument/2006/relationships/font" Target="fonts/InterMedium-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3c0fdb98a8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13c0fdb98a8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3c00bc7791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13c00bc7791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c1be20cf7_3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13c1be20cf7_3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c1be20cf7_3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13c1be20cf7_3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3c1be20cf7_3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13c1be20cf7_3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3c00bc7791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13c00bc7791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3c1be20cf7_2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13c1be20cf7_2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3c1be20cf7_2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13c1be20cf7_2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3c1be20cf7_2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13c1be20cf7_2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3c1be20cf7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13c1be20cf7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Section list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Stopper or section title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c00bc7791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13c00bc7791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 name="Shape 20"/>
        <p:cNvGrpSpPr/>
        <p:nvPr/>
      </p:nvGrpSpPr>
      <p:grpSpPr>
        <a:xfrm>
          <a:off x="0" y="0"/>
          <a:ext cx="0" cy="0"/>
          <a:chOff x="0" y="0"/>
          <a:chExt cx="0" cy="0"/>
        </a:xfrm>
      </p:grpSpPr>
      <p:sp>
        <p:nvSpPr>
          <p:cNvPr id="21" name="Google Shape;21;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2" name="Google Shape;2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5.png"/><Relationship Id="rId6" Type="http://schemas.openxmlformats.org/officeDocument/2006/relationships/image" Target="../media/image20.png"/><Relationship Id="rId7"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6.png"/><Relationship Id="rId6"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7.png"/><Relationship Id="rId6"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23.png"/><Relationship Id="rId6" Type="http://schemas.openxmlformats.org/officeDocument/2006/relationships/image" Target="../media/image26.png"/><Relationship Id="rId7"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7.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kaggle.com/datasets/yasserh/loan-default-dataset" TargetMode="External"/><Relationship Id="rId4" Type="http://schemas.openxmlformats.org/officeDocument/2006/relationships/image" Target="../media/image10.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53" name="Shape 53"/>
        <p:cNvGrpSpPr/>
        <p:nvPr/>
      </p:nvGrpSpPr>
      <p:grpSpPr>
        <a:xfrm>
          <a:off x="0" y="0"/>
          <a:ext cx="0" cy="0"/>
          <a:chOff x="0" y="0"/>
          <a:chExt cx="0" cy="0"/>
        </a:xfrm>
      </p:grpSpPr>
      <p:sp>
        <p:nvSpPr>
          <p:cNvPr id="54" name="Google Shape;54;p1"/>
          <p:cNvSpPr txBox="1"/>
          <p:nvPr>
            <p:ph type="ctrTitle"/>
          </p:nvPr>
        </p:nvSpPr>
        <p:spPr>
          <a:xfrm>
            <a:off x="311700" y="1209950"/>
            <a:ext cx="4200600" cy="9264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990"/>
              <a:buNone/>
            </a:pPr>
            <a:r>
              <a:rPr lang="en" sz="3100">
                <a:solidFill>
                  <a:schemeClr val="lt1"/>
                </a:solidFill>
                <a:latin typeface="Maven Pro SemiBold"/>
                <a:ea typeface="Maven Pro SemiBold"/>
                <a:cs typeface="Maven Pro SemiBold"/>
                <a:sym typeface="Maven Pro SemiBold"/>
              </a:rPr>
              <a:t>Final Project Presentation</a:t>
            </a:r>
            <a:endParaRPr sz="3100">
              <a:solidFill>
                <a:schemeClr val="lt1"/>
              </a:solidFill>
              <a:latin typeface="Maven Pro SemiBold"/>
              <a:ea typeface="Maven Pro SemiBold"/>
              <a:cs typeface="Maven Pro SemiBold"/>
              <a:sym typeface="Maven Pro SemiBold"/>
            </a:endParaRPr>
          </a:p>
        </p:txBody>
      </p:sp>
      <p:sp>
        <p:nvSpPr>
          <p:cNvPr id="55" name="Google Shape;55;p1"/>
          <p:cNvSpPr txBox="1"/>
          <p:nvPr>
            <p:ph idx="1" type="subTitle"/>
          </p:nvPr>
        </p:nvSpPr>
        <p:spPr>
          <a:xfrm>
            <a:off x="311700" y="3547100"/>
            <a:ext cx="4619400" cy="582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sz="1400">
                <a:solidFill>
                  <a:srgbClr val="F4F0FF"/>
                </a:solidFill>
                <a:latin typeface="Inter SemiBold"/>
                <a:ea typeface="Inter SemiBold"/>
                <a:cs typeface="Inter SemiBold"/>
                <a:sym typeface="Inter SemiBold"/>
              </a:rPr>
              <a:t>Machine Learning Class</a:t>
            </a:r>
            <a:endParaRPr sz="1400">
              <a:solidFill>
                <a:srgbClr val="F4F0FF"/>
              </a:solidFill>
              <a:latin typeface="Inter SemiBold"/>
              <a:ea typeface="Inter SemiBold"/>
              <a:cs typeface="Inter SemiBold"/>
              <a:sym typeface="Inter SemiBold"/>
            </a:endParaRPr>
          </a:p>
        </p:txBody>
      </p:sp>
      <p:cxnSp>
        <p:nvCxnSpPr>
          <p:cNvPr id="56" name="Google Shape;56;p1"/>
          <p:cNvCxnSpPr/>
          <p:nvPr/>
        </p:nvCxnSpPr>
        <p:spPr>
          <a:xfrm>
            <a:off x="384025" y="4219296"/>
            <a:ext cx="1289400" cy="0"/>
          </a:xfrm>
          <a:prstGeom prst="straightConnector1">
            <a:avLst/>
          </a:prstGeom>
          <a:noFill/>
          <a:ln cap="flat" cmpd="sng" w="9525">
            <a:solidFill>
              <a:srgbClr val="A338EB"/>
            </a:solidFill>
            <a:prstDash val="solid"/>
            <a:round/>
            <a:headEnd len="sm" w="sm" type="none"/>
            <a:tailEnd len="sm" w="sm" type="none"/>
          </a:ln>
        </p:spPr>
      </p:cxnSp>
      <p:sp>
        <p:nvSpPr>
          <p:cNvPr id="57" name="Google Shape;57;p1"/>
          <p:cNvSpPr txBox="1"/>
          <p:nvPr>
            <p:ph idx="1" type="subTitle"/>
          </p:nvPr>
        </p:nvSpPr>
        <p:spPr>
          <a:xfrm>
            <a:off x="311700" y="2403875"/>
            <a:ext cx="4619400" cy="985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Nomor Kelompok: 5</a:t>
            </a:r>
            <a:endParaRPr sz="1800">
              <a:solidFill>
                <a:schemeClr val="lt1"/>
              </a:solidFill>
              <a:latin typeface="Inter SemiBold"/>
              <a:ea typeface="Inter SemiBold"/>
              <a:cs typeface="Inter SemiBold"/>
              <a:sym typeface="Inter SemiBold"/>
            </a:endParaRPr>
          </a:p>
          <a:p>
            <a:pPr indent="0" lvl="0" marL="0" rtl="0" algn="l">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Nama Mentor: Ramdhan Hidayat</a:t>
            </a:r>
            <a:endParaRPr sz="1800">
              <a:solidFill>
                <a:schemeClr val="lt1"/>
              </a:solidFill>
              <a:latin typeface="Inter SemiBold"/>
              <a:ea typeface="Inter SemiBold"/>
              <a:cs typeface="Inter SemiBold"/>
              <a:sym typeface="Inter SemiBold"/>
            </a:endParaRPr>
          </a:p>
          <a:p>
            <a:pPr indent="0" lvl="0" marL="0" rtl="0" algn="l">
              <a:lnSpc>
                <a:spcPct val="100000"/>
              </a:lnSpc>
              <a:spcBef>
                <a:spcPts val="0"/>
              </a:spcBef>
              <a:spcAft>
                <a:spcPts val="0"/>
              </a:spcAft>
              <a:buSzPts val="2800"/>
              <a:buNone/>
            </a:pPr>
            <a:r>
              <a:rPr lang="en" sz="1800">
                <a:solidFill>
                  <a:schemeClr val="lt1"/>
                </a:solidFill>
                <a:latin typeface="Inter SemiBold"/>
                <a:ea typeface="Inter SemiBold"/>
                <a:cs typeface="Inter SemiBold"/>
                <a:sym typeface="Inter SemiBold"/>
              </a:rPr>
              <a:t>Nama:</a:t>
            </a:r>
            <a:endParaRPr sz="1800">
              <a:solidFill>
                <a:schemeClr val="lt1"/>
              </a:solidFill>
              <a:latin typeface="Inter SemiBold"/>
              <a:ea typeface="Inter SemiBold"/>
              <a:cs typeface="Inter SemiBold"/>
              <a:sym typeface="Inter SemiBold"/>
            </a:endParaRPr>
          </a:p>
          <a:p>
            <a:pPr indent="-342900" lvl="0" marL="457200" rtl="0" algn="l">
              <a:lnSpc>
                <a:spcPct val="100000"/>
              </a:lnSpc>
              <a:spcBef>
                <a:spcPts val="0"/>
              </a:spcBef>
              <a:spcAft>
                <a:spcPts val="0"/>
              </a:spcAft>
              <a:buClr>
                <a:schemeClr val="lt1"/>
              </a:buClr>
              <a:buSzPts val="1800"/>
              <a:buFont typeface="Inter SemiBold"/>
              <a:buChar char="-"/>
            </a:pPr>
            <a:r>
              <a:rPr lang="en" sz="1800">
                <a:solidFill>
                  <a:schemeClr val="lt1"/>
                </a:solidFill>
                <a:latin typeface="Inter SemiBold"/>
                <a:ea typeface="Inter SemiBold"/>
                <a:cs typeface="Inter SemiBold"/>
                <a:sym typeface="Inter SemiBold"/>
              </a:rPr>
              <a:t>&lt;Juwita Natalia Sinaga&gt;</a:t>
            </a:r>
            <a:endParaRPr sz="1800">
              <a:solidFill>
                <a:schemeClr val="lt1"/>
              </a:solidFill>
              <a:latin typeface="Inter SemiBold"/>
              <a:ea typeface="Inter SemiBold"/>
              <a:cs typeface="Inter SemiBold"/>
              <a:sym typeface="Inter SemiBold"/>
            </a:endParaRPr>
          </a:p>
          <a:p>
            <a:pPr indent="-342900" lvl="0" marL="457200" rtl="0" algn="l">
              <a:lnSpc>
                <a:spcPct val="100000"/>
              </a:lnSpc>
              <a:spcBef>
                <a:spcPts val="0"/>
              </a:spcBef>
              <a:spcAft>
                <a:spcPts val="0"/>
              </a:spcAft>
              <a:buClr>
                <a:schemeClr val="lt1"/>
              </a:buClr>
              <a:buSzPts val="1800"/>
              <a:buFont typeface="Inter SemiBold"/>
              <a:buChar char="-"/>
            </a:pPr>
            <a:r>
              <a:rPr lang="en" sz="1800">
                <a:solidFill>
                  <a:schemeClr val="lt1"/>
                </a:solidFill>
                <a:latin typeface="Inter SemiBold"/>
                <a:ea typeface="Inter SemiBold"/>
                <a:cs typeface="Inter SemiBold"/>
                <a:sym typeface="Inter SemiBold"/>
              </a:rPr>
              <a:t>&lt;Rima Chusnul Magfiroh&gt;</a:t>
            </a:r>
            <a:endParaRPr sz="1800">
              <a:solidFill>
                <a:schemeClr val="lt1"/>
              </a:solidFill>
              <a:latin typeface="Inter SemiBold"/>
              <a:ea typeface="Inter SemiBold"/>
              <a:cs typeface="Inter SemiBold"/>
              <a:sym typeface="Inter SemiBold"/>
            </a:endParaRPr>
          </a:p>
        </p:txBody>
      </p:sp>
      <p:sp>
        <p:nvSpPr>
          <p:cNvPr id="58" name="Google Shape;58;p1"/>
          <p:cNvSpPr txBox="1"/>
          <p:nvPr>
            <p:ph idx="1" type="subTitle"/>
          </p:nvPr>
        </p:nvSpPr>
        <p:spPr>
          <a:xfrm>
            <a:off x="311700" y="4281925"/>
            <a:ext cx="3227400" cy="5823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0"/>
              </a:spcAft>
              <a:buSzPts val="2800"/>
              <a:buNone/>
            </a:pPr>
            <a:r>
              <a:rPr b="1" lang="en" sz="1100">
                <a:solidFill>
                  <a:srgbClr val="F4F0FF"/>
                </a:solidFill>
                <a:latin typeface="Inter"/>
                <a:ea typeface="Inter"/>
                <a:cs typeface="Inter"/>
                <a:sym typeface="Inter"/>
              </a:rPr>
              <a:t>Program Studi Independen Bersertifikat</a:t>
            </a:r>
            <a:endParaRPr b="1" sz="1100">
              <a:solidFill>
                <a:srgbClr val="F4F0FF"/>
              </a:solidFill>
              <a:latin typeface="Inter"/>
              <a:ea typeface="Inter"/>
              <a:cs typeface="Inter"/>
              <a:sym typeface="Inter"/>
            </a:endParaRPr>
          </a:p>
          <a:p>
            <a:pPr indent="0" lvl="0" marL="0" rtl="0" algn="l">
              <a:lnSpc>
                <a:spcPct val="115000"/>
              </a:lnSpc>
              <a:spcBef>
                <a:spcPts val="0"/>
              </a:spcBef>
              <a:spcAft>
                <a:spcPts val="0"/>
              </a:spcAft>
              <a:buSzPts val="2800"/>
              <a:buNone/>
            </a:pPr>
            <a:r>
              <a:rPr b="1" lang="en" sz="1100">
                <a:solidFill>
                  <a:srgbClr val="F4F0FF"/>
                </a:solidFill>
                <a:latin typeface="Inter"/>
                <a:ea typeface="Inter"/>
                <a:cs typeface="Inter"/>
                <a:sym typeface="Inter"/>
              </a:rPr>
              <a:t>Zenius Bersama Kampus Merdeka</a:t>
            </a:r>
            <a:endParaRPr b="1" sz="1100">
              <a:solidFill>
                <a:srgbClr val="F4F0FF"/>
              </a:solidFill>
              <a:latin typeface="Inter"/>
              <a:ea typeface="Inter"/>
              <a:cs typeface="Inter"/>
              <a:sym typeface="Inter"/>
            </a:endParaRPr>
          </a:p>
        </p:txBody>
      </p:sp>
      <p:pic>
        <p:nvPicPr>
          <p:cNvPr id="59" name="Google Shape;59;p1"/>
          <p:cNvPicPr preferRelativeResize="0"/>
          <p:nvPr/>
        </p:nvPicPr>
        <p:blipFill rotWithShape="1">
          <a:blip r:embed="rId3">
            <a:alphaModFix/>
          </a:blip>
          <a:srcRect b="0" l="-1385" r="20837" t="0"/>
          <a:stretch/>
        </p:blipFill>
        <p:spPr>
          <a:xfrm>
            <a:off x="4708725" y="0"/>
            <a:ext cx="4435275" cy="3231250"/>
          </a:xfrm>
          <a:prstGeom prst="rect">
            <a:avLst/>
          </a:prstGeom>
          <a:noFill/>
          <a:ln>
            <a:noFill/>
          </a:ln>
        </p:spPr>
      </p:pic>
      <p:pic>
        <p:nvPicPr>
          <p:cNvPr id="60" name="Google Shape;60;p1"/>
          <p:cNvPicPr preferRelativeResize="0"/>
          <p:nvPr/>
        </p:nvPicPr>
        <p:blipFill rotWithShape="1">
          <a:blip r:embed="rId4">
            <a:alphaModFix/>
          </a:blip>
          <a:srcRect b="0" l="-1001" r="15384" t="0"/>
          <a:stretch/>
        </p:blipFill>
        <p:spPr>
          <a:xfrm>
            <a:off x="5491100" y="1912250"/>
            <a:ext cx="3652900" cy="3231251"/>
          </a:xfrm>
          <a:prstGeom prst="rect">
            <a:avLst/>
          </a:prstGeom>
          <a:noFill/>
          <a:ln>
            <a:noFill/>
          </a:ln>
        </p:spPr>
      </p:pic>
      <p:grpSp>
        <p:nvGrpSpPr>
          <p:cNvPr id="61" name="Google Shape;61;p1"/>
          <p:cNvGrpSpPr/>
          <p:nvPr/>
        </p:nvGrpSpPr>
        <p:grpSpPr>
          <a:xfrm>
            <a:off x="384040" y="392237"/>
            <a:ext cx="2423786" cy="634878"/>
            <a:chOff x="384019" y="392240"/>
            <a:chExt cx="2701500" cy="707700"/>
          </a:xfrm>
        </p:grpSpPr>
        <p:sp>
          <p:nvSpPr>
            <p:cNvPr id="62" name="Google Shape;62;p1"/>
            <p:cNvSpPr/>
            <p:nvPr/>
          </p:nvSpPr>
          <p:spPr>
            <a:xfrm>
              <a:off x="384019" y="392240"/>
              <a:ext cx="2701500" cy="7077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3" name="Google Shape;63;p1"/>
            <p:cNvPicPr preferRelativeResize="0"/>
            <p:nvPr/>
          </p:nvPicPr>
          <p:blipFill rotWithShape="1">
            <a:blip r:embed="rId5">
              <a:alphaModFix/>
            </a:blip>
            <a:srcRect b="0" l="0" r="0" t="0"/>
            <a:stretch/>
          </p:blipFill>
          <p:spPr>
            <a:xfrm>
              <a:off x="2061996" y="546526"/>
              <a:ext cx="792749" cy="422701"/>
            </a:xfrm>
            <a:prstGeom prst="rect">
              <a:avLst/>
            </a:prstGeom>
            <a:noFill/>
            <a:ln>
              <a:noFill/>
            </a:ln>
          </p:spPr>
        </p:pic>
        <p:cxnSp>
          <p:nvCxnSpPr>
            <p:cNvPr id="64" name="Google Shape;64;p1"/>
            <p:cNvCxnSpPr/>
            <p:nvPr/>
          </p:nvCxnSpPr>
          <p:spPr>
            <a:xfrm>
              <a:off x="1787419" y="648184"/>
              <a:ext cx="0" cy="219345"/>
            </a:xfrm>
            <a:prstGeom prst="straightConnector1">
              <a:avLst/>
            </a:prstGeom>
            <a:noFill/>
            <a:ln cap="flat" cmpd="sng" w="9525">
              <a:solidFill>
                <a:schemeClr val="dk2"/>
              </a:solidFill>
              <a:prstDash val="solid"/>
              <a:round/>
              <a:headEnd len="sm" w="sm" type="none"/>
              <a:tailEnd len="sm" w="sm" type="none"/>
            </a:ln>
          </p:spPr>
        </p:cxnSp>
        <p:cxnSp>
          <p:nvCxnSpPr>
            <p:cNvPr id="65" name="Google Shape;65;p1"/>
            <p:cNvCxnSpPr/>
            <p:nvPr/>
          </p:nvCxnSpPr>
          <p:spPr>
            <a:xfrm>
              <a:off x="1787385" y="648184"/>
              <a:ext cx="0" cy="219345"/>
            </a:xfrm>
            <a:prstGeom prst="straightConnector1">
              <a:avLst/>
            </a:prstGeom>
            <a:noFill/>
            <a:ln cap="flat" cmpd="sng" w="9525">
              <a:solidFill>
                <a:schemeClr val="dk2"/>
              </a:solidFill>
              <a:prstDash val="solid"/>
              <a:round/>
              <a:headEnd len="sm" w="sm" type="none"/>
              <a:tailEnd len="sm" w="sm" type="none"/>
            </a:ln>
          </p:spPr>
        </p:cxnSp>
        <p:pic>
          <p:nvPicPr>
            <p:cNvPr id="66" name="Google Shape;66;p1"/>
            <p:cNvPicPr preferRelativeResize="0"/>
            <p:nvPr/>
          </p:nvPicPr>
          <p:blipFill rotWithShape="1">
            <a:blip r:embed="rId6">
              <a:alphaModFix/>
            </a:blip>
            <a:srcRect b="0" l="9894" r="8731" t="0"/>
            <a:stretch/>
          </p:blipFill>
          <p:spPr>
            <a:xfrm>
              <a:off x="555910" y="513014"/>
              <a:ext cx="1033078" cy="489727"/>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0"/>
          <p:cNvSpPr txBox="1"/>
          <p:nvPr>
            <p:ph idx="1" type="body"/>
          </p:nvPr>
        </p:nvSpPr>
        <p:spPr>
          <a:xfrm>
            <a:off x="331800" y="1500175"/>
            <a:ext cx="4755000" cy="10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lang="en" sz="1500">
                <a:solidFill>
                  <a:srgbClr val="333333"/>
                </a:solidFill>
                <a:highlight>
                  <a:schemeClr val="lt1"/>
                </a:highlight>
                <a:latin typeface="Inter"/>
                <a:ea typeface="Inter"/>
                <a:cs typeface="Inter"/>
                <a:sym typeface="Inter"/>
              </a:rPr>
              <a:t>Nasabah dengan property value dan income yang tinggi juga ternyata banyak yang default. Hal ini karena loan amount-nya juga tinggi.</a:t>
            </a:r>
            <a:endParaRPr sz="1500">
              <a:solidFill>
                <a:srgbClr val="434343"/>
              </a:solidFill>
              <a:highlight>
                <a:srgbClr val="FFFFFF"/>
              </a:highlight>
              <a:latin typeface="Inter"/>
              <a:ea typeface="Inter"/>
              <a:cs typeface="Inter"/>
              <a:sym typeface="Inter"/>
            </a:endParaRPr>
          </a:p>
        </p:txBody>
      </p:sp>
      <p:sp>
        <p:nvSpPr>
          <p:cNvPr id="180" name="Google Shape;180;p1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81" name="Google Shape;181;p10"/>
          <p:cNvGrpSpPr/>
          <p:nvPr/>
        </p:nvGrpSpPr>
        <p:grpSpPr>
          <a:xfrm>
            <a:off x="7503019" y="95797"/>
            <a:ext cx="1516771" cy="323122"/>
            <a:chOff x="400885" y="325214"/>
            <a:chExt cx="2298835" cy="489727"/>
          </a:xfrm>
        </p:grpSpPr>
        <p:pic>
          <p:nvPicPr>
            <p:cNvPr id="182" name="Google Shape;182;p1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83" name="Google Shape;183;p10"/>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84" name="Google Shape;184;p10"/>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85" name="Google Shape;185;p10"/>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186" name="Google Shape;186;p10"/>
          <p:cNvSpPr txBox="1"/>
          <p:nvPr>
            <p:ph type="title"/>
          </p:nvPr>
        </p:nvSpPr>
        <p:spPr>
          <a:xfrm>
            <a:off x="331800" y="673650"/>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 and Visualization</a:t>
            </a:r>
            <a:endParaRPr sz="2820">
              <a:solidFill>
                <a:srgbClr val="A338EB"/>
              </a:solidFill>
              <a:latin typeface="Maven Pro SemiBold"/>
              <a:ea typeface="Maven Pro SemiBold"/>
              <a:cs typeface="Maven Pro SemiBold"/>
              <a:sym typeface="Maven Pro SemiBold"/>
            </a:endParaRPr>
          </a:p>
        </p:txBody>
      </p:sp>
      <p:sp>
        <p:nvSpPr>
          <p:cNvPr id="187" name="Google Shape;187;p1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188" name="Google Shape;188;p10"/>
          <p:cNvPicPr preferRelativeResize="0"/>
          <p:nvPr/>
        </p:nvPicPr>
        <p:blipFill>
          <a:blip r:embed="rId5">
            <a:alphaModFix/>
          </a:blip>
          <a:stretch>
            <a:fillRect/>
          </a:stretch>
        </p:blipFill>
        <p:spPr>
          <a:xfrm>
            <a:off x="5183925" y="1415775"/>
            <a:ext cx="3759675" cy="3337426"/>
          </a:xfrm>
          <a:prstGeom prst="rect">
            <a:avLst/>
          </a:prstGeom>
          <a:noFill/>
          <a:ln>
            <a:noFill/>
          </a:ln>
        </p:spPr>
      </p:pic>
      <p:grpSp>
        <p:nvGrpSpPr>
          <p:cNvPr id="189" name="Google Shape;189;p10"/>
          <p:cNvGrpSpPr/>
          <p:nvPr/>
        </p:nvGrpSpPr>
        <p:grpSpPr>
          <a:xfrm>
            <a:off x="676842" y="2626737"/>
            <a:ext cx="3524212" cy="2126116"/>
            <a:chOff x="749150" y="2488900"/>
            <a:chExt cx="3689502" cy="2281975"/>
          </a:xfrm>
        </p:grpSpPr>
        <p:pic>
          <p:nvPicPr>
            <p:cNvPr id="190" name="Google Shape;190;p10"/>
            <p:cNvPicPr preferRelativeResize="0"/>
            <p:nvPr/>
          </p:nvPicPr>
          <p:blipFill>
            <a:blip r:embed="rId6">
              <a:alphaModFix/>
            </a:blip>
            <a:stretch>
              <a:fillRect/>
            </a:stretch>
          </p:blipFill>
          <p:spPr>
            <a:xfrm>
              <a:off x="749150" y="2488900"/>
              <a:ext cx="1235050" cy="2264275"/>
            </a:xfrm>
            <a:prstGeom prst="rect">
              <a:avLst/>
            </a:prstGeom>
            <a:noFill/>
            <a:ln>
              <a:noFill/>
            </a:ln>
          </p:spPr>
        </p:pic>
        <p:pic>
          <p:nvPicPr>
            <p:cNvPr id="191" name="Google Shape;191;p10"/>
            <p:cNvPicPr preferRelativeResize="0"/>
            <p:nvPr/>
          </p:nvPicPr>
          <p:blipFill>
            <a:blip r:embed="rId7">
              <a:alphaModFix/>
            </a:blip>
            <a:stretch>
              <a:fillRect/>
            </a:stretch>
          </p:blipFill>
          <p:spPr>
            <a:xfrm>
              <a:off x="1998075" y="2506600"/>
              <a:ext cx="2440577" cy="2264275"/>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3c0fdb98a8_0_54"/>
          <p:cNvSpPr txBox="1"/>
          <p:nvPr>
            <p:ph idx="1" type="body"/>
          </p:nvPr>
        </p:nvSpPr>
        <p:spPr>
          <a:xfrm>
            <a:off x="1937750" y="1614650"/>
            <a:ext cx="7005900" cy="102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500">
                <a:solidFill>
                  <a:srgbClr val="333333"/>
                </a:solidFill>
                <a:highlight>
                  <a:srgbClr val="FFFFFF"/>
                </a:highlight>
                <a:latin typeface="Inter"/>
                <a:ea typeface="Inter"/>
                <a:cs typeface="Inter"/>
                <a:sym typeface="Inter"/>
              </a:rPr>
              <a:t>Semakin panjang </a:t>
            </a:r>
            <a:r>
              <a:rPr lang="en" sz="1500">
                <a:solidFill>
                  <a:srgbClr val="333333"/>
                </a:solidFill>
                <a:latin typeface="Inter"/>
                <a:ea typeface="Inter"/>
                <a:cs typeface="Inter"/>
                <a:sym typeface="Inter"/>
              </a:rPr>
              <a:t>term</a:t>
            </a:r>
            <a:r>
              <a:rPr lang="en" sz="1500">
                <a:solidFill>
                  <a:srgbClr val="333333"/>
                </a:solidFill>
                <a:highlight>
                  <a:srgbClr val="FFFFFF"/>
                </a:highlight>
                <a:latin typeface="Inter"/>
                <a:ea typeface="Inter"/>
                <a:cs typeface="Inter"/>
                <a:sym typeface="Inter"/>
              </a:rPr>
              <a:t>-nya, semakin banyak yang mengajukan pinjamannya. Namun perbandingan panjang term antara yang default dan tidak, tidak terlalu signifikan.</a:t>
            </a:r>
            <a:endParaRPr sz="1500">
              <a:solidFill>
                <a:srgbClr val="333333"/>
              </a:solidFill>
              <a:highlight>
                <a:srgbClr val="FFFFFF"/>
              </a:highlight>
              <a:latin typeface="Inter"/>
              <a:ea typeface="Inter"/>
              <a:cs typeface="Inter"/>
              <a:sym typeface="Inter"/>
            </a:endParaRPr>
          </a:p>
        </p:txBody>
      </p:sp>
      <p:sp>
        <p:nvSpPr>
          <p:cNvPr id="197" name="Google Shape;197;g13c0fdb98a8_0_5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98" name="Google Shape;198;g13c0fdb98a8_0_54"/>
          <p:cNvGrpSpPr/>
          <p:nvPr/>
        </p:nvGrpSpPr>
        <p:grpSpPr>
          <a:xfrm>
            <a:off x="7503019" y="95797"/>
            <a:ext cx="1516771" cy="323122"/>
            <a:chOff x="400885" y="325214"/>
            <a:chExt cx="2298835" cy="489727"/>
          </a:xfrm>
        </p:grpSpPr>
        <p:pic>
          <p:nvPicPr>
            <p:cNvPr id="199" name="Google Shape;199;g13c0fdb98a8_0_5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00" name="Google Shape;200;g13c0fdb98a8_0_54"/>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01" name="Google Shape;201;g13c0fdb98a8_0_54"/>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02" name="Google Shape;202;g13c0fdb98a8_0_54"/>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03" name="Google Shape;203;g13c0fdb98a8_0_54"/>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 and Visualization</a:t>
            </a:r>
            <a:endParaRPr sz="2820">
              <a:solidFill>
                <a:srgbClr val="A338EB"/>
              </a:solidFill>
              <a:latin typeface="Maven Pro SemiBold"/>
              <a:ea typeface="Maven Pro SemiBold"/>
              <a:cs typeface="Maven Pro SemiBold"/>
              <a:sym typeface="Maven Pro SemiBold"/>
            </a:endParaRPr>
          </a:p>
        </p:txBody>
      </p:sp>
      <p:sp>
        <p:nvSpPr>
          <p:cNvPr id="204" name="Google Shape;204;g13c0fdb98a8_0_5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05" name="Google Shape;205;g13c0fdb98a8_0_54"/>
          <p:cNvPicPr preferRelativeResize="0"/>
          <p:nvPr/>
        </p:nvPicPr>
        <p:blipFill>
          <a:blip r:embed="rId5">
            <a:alphaModFix/>
          </a:blip>
          <a:stretch>
            <a:fillRect/>
          </a:stretch>
        </p:blipFill>
        <p:spPr>
          <a:xfrm>
            <a:off x="4787263" y="2412300"/>
            <a:ext cx="3414287" cy="2196325"/>
          </a:xfrm>
          <a:prstGeom prst="rect">
            <a:avLst/>
          </a:prstGeom>
          <a:noFill/>
          <a:ln>
            <a:noFill/>
          </a:ln>
        </p:spPr>
      </p:pic>
      <p:pic>
        <p:nvPicPr>
          <p:cNvPr id="206" name="Google Shape;206;g13c0fdb98a8_0_54"/>
          <p:cNvPicPr preferRelativeResize="0"/>
          <p:nvPr/>
        </p:nvPicPr>
        <p:blipFill>
          <a:blip r:embed="rId6">
            <a:alphaModFix/>
          </a:blip>
          <a:stretch>
            <a:fillRect/>
          </a:stretch>
        </p:blipFill>
        <p:spPr>
          <a:xfrm>
            <a:off x="420971" y="1684899"/>
            <a:ext cx="1516775" cy="29237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13c00bc7791_0_6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12" name="Google Shape;212;g13c00bc7791_0_65"/>
          <p:cNvGrpSpPr/>
          <p:nvPr/>
        </p:nvGrpSpPr>
        <p:grpSpPr>
          <a:xfrm>
            <a:off x="7503019" y="95797"/>
            <a:ext cx="1516771" cy="323122"/>
            <a:chOff x="400885" y="325214"/>
            <a:chExt cx="2298835" cy="489727"/>
          </a:xfrm>
        </p:grpSpPr>
        <p:pic>
          <p:nvPicPr>
            <p:cNvPr id="213" name="Google Shape;213;g13c00bc7791_0_65"/>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14" name="Google Shape;214;g13c00bc7791_0_65"/>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15" name="Google Shape;215;g13c00bc7791_0_65"/>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16" name="Google Shape;216;g13c00bc7791_0_65"/>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17" name="Google Shape;217;g13c00bc7791_0_65"/>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 and Visualization</a:t>
            </a:r>
            <a:endParaRPr sz="2820">
              <a:solidFill>
                <a:srgbClr val="A338EB"/>
              </a:solidFill>
              <a:latin typeface="Maven Pro SemiBold"/>
              <a:ea typeface="Maven Pro SemiBold"/>
              <a:cs typeface="Maven Pro SemiBold"/>
              <a:sym typeface="Maven Pro SemiBold"/>
            </a:endParaRPr>
          </a:p>
        </p:txBody>
      </p:sp>
      <p:sp>
        <p:nvSpPr>
          <p:cNvPr id="218" name="Google Shape;218;g13c00bc7791_0_6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19" name="Google Shape;219;g13c00bc7791_0_65"/>
          <p:cNvPicPr preferRelativeResize="0"/>
          <p:nvPr/>
        </p:nvPicPr>
        <p:blipFill>
          <a:blip r:embed="rId5">
            <a:alphaModFix/>
          </a:blip>
          <a:stretch>
            <a:fillRect/>
          </a:stretch>
        </p:blipFill>
        <p:spPr>
          <a:xfrm>
            <a:off x="817900" y="1842425"/>
            <a:ext cx="3082018" cy="2030512"/>
          </a:xfrm>
          <a:prstGeom prst="rect">
            <a:avLst/>
          </a:prstGeom>
          <a:noFill/>
          <a:ln>
            <a:noFill/>
          </a:ln>
        </p:spPr>
      </p:pic>
      <p:pic>
        <p:nvPicPr>
          <p:cNvPr id="220" name="Google Shape;220;g13c00bc7791_0_65"/>
          <p:cNvPicPr preferRelativeResize="0"/>
          <p:nvPr/>
        </p:nvPicPr>
        <p:blipFill>
          <a:blip r:embed="rId6">
            <a:alphaModFix/>
          </a:blip>
          <a:stretch>
            <a:fillRect/>
          </a:stretch>
        </p:blipFill>
        <p:spPr>
          <a:xfrm>
            <a:off x="4464400" y="1842425"/>
            <a:ext cx="3172875" cy="2099400"/>
          </a:xfrm>
          <a:prstGeom prst="rect">
            <a:avLst/>
          </a:prstGeom>
          <a:noFill/>
          <a:ln>
            <a:noFill/>
          </a:ln>
        </p:spPr>
      </p:pic>
      <p:sp>
        <p:nvSpPr>
          <p:cNvPr id="221" name="Google Shape;221;g13c00bc7791_0_65"/>
          <p:cNvSpPr txBox="1"/>
          <p:nvPr/>
        </p:nvSpPr>
        <p:spPr>
          <a:xfrm>
            <a:off x="1804500" y="3872913"/>
            <a:ext cx="54948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rgbClr val="434343"/>
                </a:solidFill>
                <a:latin typeface="Inter"/>
                <a:ea typeface="Inter"/>
                <a:cs typeface="Inter"/>
                <a:sym typeface="Inter"/>
              </a:rPr>
              <a:t>credit_score							dtir1</a:t>
            </a:r>
            <a:endParaRPr sz="1500">
              <a:solidFill>
                <a:srgbClr val="434343"/>
              </a:solidFill>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13c1be20cf7_3_1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27" name="Google Shape;227;g13c1be20cf7_3_19"/>
          <p:cNvGrpSpPr/>
          <p:nvPr/>
        </p:nvGrpSpPr>
        <p:grpSpPr>
          <a:xfrm>
            <a:off x="7503019" y="95797"/>
            <a:ext cx="1516771" cy="323122"/>
            <a:chOff x="400885" y="325214"/>
            <a:chExt cx="2298835" cy="489727"/>
          </a:xfrm>
        </p:grpSpPr>
        <p:pic>
          <p:nvPicPr>
            <p:cNvPr id="228" name="Google Shape;228;g13c1be20cf7_3_19"/>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29" name="Google Shape;229;g13c1be20cf7_3_19"/>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30" name="Google Shape;230;g13c1be20cf7_3_19"/>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31" name="Google Shape;231;g13c1be20cf7_3_19"/>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32" name="Google Shape;232;g13c1be20cf7_3_19"/>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 and Visualization</a:t>
            </a:r>
            <a:endParaRPr sz="2820">
              <a:solidFill>
                <a:srgbClr val="A338EB"/>
              </a:solidFill>
              <a:latin typeface="Maven Pro SemiBold"/>
              <a:ea typeface="Maven Pro SemiBold"/>
              <a:cs typeface="Maven Pro SemiBold"/>
              <a:sym typeface="Maven Pro SemiBold"/>
            </a:endParaRPr>
          </a:p>
        </p:txBody>
      </p:sp>
      <p:sp>
        <p:nvSpPr>
          <p:cNvPr id="233" name="Google Shape;233;g13c1be20cf7_3_1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34" name="Google Shape;234;g13c1be20cf7_3_19"/>
          <p:cNvPicPr preferRelativeResize="0"/>
          <p:nvPr/>
        </p:nvPicPr>
        <p:blipFill rotWithShape="1">
          <a:blip r:embed="rId5">
            <a:alphaModFix/>
          </a:blip>
          <a:srcRect b="66797" l="0" r="0" t="0"/>
          <a:stretch/>
        </p:blipFill>
        <p:spPr>
          <a:xfrm>
            <a:off x="436250" y="1645325"/>
            <a:ext cx="8282001" cy="26579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3c1be20cf7_3_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40" name="Google Shape;240;g13c1be20cf7_3_2"/>
          <p:cNvGrpSpPr/>
          <p:nvPr/>
        </p:nvGrpSpPr>
        <p:grpSpPr>
          <a:xfrm>
            <a:off x="7503019" y="95797"/>
            <a:ext cx="1516771" cy="323122"/>
            <a:chOff x="400885" y="325214"/>
            <a:chExt cx="2298835" cy="489727"/>
          </a:xfrm>
        </p:grpSpPr>
        <p:pic>
          <p:nvPicPr>
            <p:cNvPr id="241" name="Google Shape;241;g13c1be20cf7_3_2"/>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42" name="Google Shape;242;g13c1be20cf7_3_2"/>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43" name="Google Shape;243;g13c1be20cf7_3_2"/>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44" name="Google Shape;244;g13c1be20cf7_3_2"/>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45" name="Google Shape;245;g13c1be20cf7_3_2"/>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 and Visualization</a:t>
            </a:r>
            <a:endParaRPr sz="2820">
              <a:solidFill>
                <a:srgbClr val="A338EB"/>
              </a:solidFill>
              <a:latin typeface="Maven Pro SemiBold"/>
              <a:ea typeface="Maven Pro SemiBold"/>
              <a:cs typeface="Maven Pro SemiBold"/>
              <a:sym typeface="Maven Pro SemiBold"/>
            </a:endParaRPr>
          </a:p>
        </p:txBody>
      </p:sp>
      <p:sp>
        <p:nvSpPr>
          <p:cNvPr id="246" name="Google Shape;246;g13c1be20cf7_3_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47" name="Google Shape;247;g13c1be20cf7_3_2"/>
          <p:cNvPicPr preferRelativeResize="0"/>
          <p:nvPr/>
        </p:nvPicPr>
        <p:blipFill rotWithShape="1">
          <a:blip r:embed="rId5">
            <a:alphaModFix/>
          </a:blip>
          <a:srcRect b="33072" l="0" r="0" t="32501"/>
          <a:stretch/>
        </p:blipFill>
        <p:spPr>
          <a:xfrm>
            <a:off x="372925" y="1492925"/>
            <a:ext cx="8240750" cy="27422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13c1be20cf7_3_3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53" name="Google Shape;253;g13c1be20cf7_3_37"/>
          <p:cNvGrpSpPr/>
          <p:nvPr/>
        </p:nvGrpSpPr>
        <p:grpSpPr>
          <a:xfrm>
            <a:off x="7503019" y="95797"/>
            <a:ext cx="1516771" cy="323122"/>
            <a:chOff x="400885" y="325214"/>
            <a:chExt cx="2298835" cy="489727"/>
          </a:xfrm>
        </p:grpSpPr>
        <p:pic>
          <p:nvPicPr>
            <p:cNvPr id="254" name="Google Shape;254;g13c1be20cf7_3_37"/>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55" name="Google Shape;255;g13c1be20cf7_3_37"/>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56" name="Google Shape;256;g13c1be20cf7_3_37"/>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257" name="Google Shape;257;g13c1be20cf7_3_37"/>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258" name="Google Shape;258;g13c1be20cf7_3_37"/>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Exploratory Data Analysis and Visualization</a:t>
            </a:r>
            <a:endParaRPr sz="2820">
              <a:solidFill>
                <a:srgbClr val="A338EB"/>
              </a:solidFill>
              <a:latin typeface="Maven Pro SemiBold"/>
              <a:ea typeface="Maven Pro SemiBold"/>
              <a:cs typeface="Maven Pro SemiBold"/>
              <a:sym typeface="Maven Pro SemiBold"/>
            </a:endParaRPr>
          </a:p>
        </p:txBody>
      </p:sp>
      <p:sp>
        <p:nvSpPr>
          <p:cNvPr id="259" name="Google Shape;259;g13c1be20cf7_3_3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pic>
        <p:nvPicPr>
          <p:cNvPr id="260" name="Google Shape;260;g13c1be20cf7_3_37"/>
          <p:cNvPicPr preferRelativeResize="0"/>
          <p:nvPr/>
        </p:nvPicPr>
        <p:blipFill rotWithShape="1">
          <a:blip r:embed="rId5">
            <a:alphaModFix/>
          </a:blip>
          <a:srcRect b="0" l="14640" r="14732" t="65772"/>
          <a:stretch/>
        </p:blipFill>
        <p:spPr>
          <a:xfrm>
            <a:off x="663300" y="1405800"/>
            <a:ext cx="6921375" cy="3242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264" name="Shape 264"/>
        <p:cNvGrpSpPr/>
        <p:nvPr/>
      </p:nvGrpSpPr>
      <p:grpSpPr>
        <a:xfrm>
          <a:off x="0" y="0"/>
          <a:ext cx="0" cy="0"/>
          <a:chOff x="0" y="0"/>
          <a:chExt cx="0" cy="0"/>
        </a:xfrm>
      </p:grpSpPr>
      <p:sp>
        <p:nvSpPr>
          <p:cNvPr id="265" name="Google Shape;265;p11"/>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Modelling</a:t>
            </a:r>
            <a:endParaRPr sz="3600">
              <a:solidFill>
                <a:schemeClr val="lt1"/>
              </a:solidFill>
              <a:latin typeface="Maven Pro SemiBold"/>
              <a:ea typeface="Maven Pro SemiBold"/>
              <a:cs typeface="Maven Pro SemiBold"/>
              <a:sym typeface="Maven Pro SemiBold"/>
            </a:endParaRPr>
          </a:p>
        </p:txBody>
      </p:sp>
      <p:pic>
        <p:nvPicPr>
          <p:cNvPr id="266" name="Google Shape;266;p11"/>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267" name="Google Shape;267;p11"/>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268" name="Google Shape;268;p1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269" name="Google Shape;269;p11"/>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270" name="Google Shape;270;p11"/>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271" name="Google Shape;271;p11"/>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272" name="Google Shape;272;p11"/>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273" name="Google Shape;273;p11"/>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274" name="Google Shape;274;p11"/>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Modelling</a:t>
            </a:r>
            <a:endParaRPr b="1" i="0" sz="1000" u="none" cap="none" strike="noStrike">
              <a:solidFill>
                <a:schemeClr val="lt1"/>
              </a:solidFill>
              <a:latin typeface="Inter"/>
              <a:ea typeface="Inter"/>
              <a:cs typeface="Inter"/>
              <a:sym typeface="Inter"/>
            </a:endParaRPr>
          </a:p>
        </p:txBody>
      </p:sp>
      <p:sp>
        <p:nvSpPr>
          <p:cNvPr id="275" name="Google Shape;275;p11"/>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2"/>
          <p:cNvSpPr txBox="1"/>
          <p:nvPr>
            <p:ph idx="1" type="body"/>
          </p:nvPr>
        </p:nvSpPr>
        <p:spPr>
          <a:xfrm>
            <a:off x="311700" y="1492925"/>
            <a:ext cx="79341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Sebelum Resampling					  Sesudah Resampling</a:t>
            </a:r>
            <a:endParaRPr sz="1500">
              <a:solidFill>
                <a:srgbClr val="282828"/>
              </a:solidFill>
              <a:latin typeface="Inter"/>
              <a:ea typeface="Inter"/>
              <a:cs typeface="Inter"/>
              <a:sym typeface="Inter"/>
            </a:endParaRPr>
          </a:p>
        </p:txBody>
      </p:sp>
      <p:sp>
        <p:nvSpPr>
          <p:cNvPr id="281" name="Google Shape;281;p1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82" name="Google Shape;282;p12"/>
          <p:cNvGrpSpPr/>
          <p:nvPr/>
        </p:nvGrpSpPr>
        <p:grpSpPr>
          <a:xfrm>
            <a:off x="7503019" y="95797"/>
            <a:ext cx="1516771" cy="323122"/>
            <a:chOff x="400885" y="325214"/>
            <a:chExt cx="2298835" cy="489727"/>
          </a:xfrm>
        </p:grpSpPr>
        <p:pic>
          <p:nvPicPr>
            <p:cNvPr id="283" name="Google Shape;283;p12"/>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84" name="Google Shape;284;p12"/>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285" name="Google Shape;285;p12"/>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286" name="Google Shape;286;p12"/>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287" name="Google Shape;287;p12"/>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Resampling</a:t>
            </a:r>
            <a:endParaRPr sz="2820">
              <a:solidFill>
                <a:srgbClr val="A338EB"/>
              </a:solidFill>
              <a:latin typeface="Maven Pro SemiBold"/>
              <a:ea typeface="Maven Pro SemiBold"/>
              <a:cs typeface="Maven Pro SemiBold"/>
              <a:sym typeface="Maven Pro SemiBold"/>
            </a:endParaRPr>
          </a:p>
        </p:txBody>
      </p:sp>
      <p:sp>
        <p:nvSpPr>
          <p:cNvPr id="288" name="Google Shape;288;p1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pic>
        <p:nvPicPr>
          <p:cNvPr id="289" name="Google Shape;289;p12"/>
          <p:cNvPicPr preferRelativeResize="0"/>
          <p:nvPr/>
        </p:nvPicPr>
        <p:blipFill>
          <a:blip r:embed="rId5">
            <a:alphaModFix/>
          </a:blip>
          <a:stretch>
            <a:fillRect/>
          </a:stretch>
        </p:blipFill>
        <p:spPr>
          <a:xfrm>
            <a:off x="435723" y="1898998"/>
            <a:ext cx="3255275" cy="2095533"/>
          </a:xfrm>
          <a:prstGeom prst="rect">
            <a:avLst/>
          </a:prstGeom>
          <a:noFill/>
          <a:ln>
            <a:noFill/>
          </a:ln>
        </p:spPr>
      </p:pic>
      <p:pic>
        <p:nvPicPr>
          <p:cNvPr id="290" name="Google Shape;290;p12"/>
          <p:cNvPicPr preferRelativeResize="0"/>
          <p:nvPr/>
        </p:nvPicPr>
        <p:blipFill>
          <a:blip r:embed="rId6">
            <a:alphaModFix/>
          </a:blip>
          <a:stretch>
            <a:fillRect/>
          </a:stretch>
        </p:blipFill>
        <p:spPr>
          <a:xfrm>
            <a:off x="4621325" y="1899000"/>
            <a:ext cx="3255275" cy="212687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13c00bc7791_0_13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296" name="Google Shape;296;g13c00bc7791_0_138"/>
          <p:cNvGrpSpPr/>
          <p:nvPr/>
        </p:nvGrpSpPr>
        <p:grpSpPr>
          <a:xfrm>
            <a:off x="7503019" y="95797"/>
            <a:ext cx="1516771" cy="323122"/>
            <a:chOff x="400885" y="325214"/>
            <a:chExt cx="2298835" cy="489727"/>
          </a:xfrm>
        </p:grpSpPr>
        <p:pic>
          <p:nvPicPr>
            <p:cNvPr id="297" name="Google Shape;297;g13c00bc7791_0_138"/>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298" name="Google Shape;298;g13c00bc7791_0_138"/>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299" name="Google Shape;299;g13c00bc7791_0_138"/>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00" name="Google Shape;300;g13c00bc7791_0_138"/>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01" name="Google Shape;301;g13c00bc7791_0_138"/>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Train-test split</a:t>
            </a:r>
            <a:endParaRPr sz="2820">
              <a:solidFill>
                <a:srgbClr val="A338EB"/>
              </a:solidFill>
              <a:latin typeface="Maven Pro SemiBold"/>
              <a:ea typeface="Maven Pro SemiBold"/>
              <a:cs typeface="Maven Pro SemiBold"/>
              <a:sym typeface="Maven Pro SemiBold"/>
            </a:endParaRPr>
          </a:p>
        </p:txBody>
      </p:sp>
      <p:sp>
        <p:nvSpPr>
          <p:cNvPr id="302" name="Google Shape;302;g13c00bc7791_0_13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303" name="Google Shape;303;g13c00bc7791_0_138"/>
          <p:cNvSpPr txBox="1"/>
          <p:nvPr>
            <p:ph idx="1" type="body"/>
          </p:nvPr>
        </p:nvSpPr>
        <p:spPr>
          <a:xfrm>
            <a:off x="464100" y="1645325"/>
            <a:ext cx="79341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solidFill>
                  <a:srgbClr val="282828"/>
                </a:solidFill>
                <a:latin typeface="Inter"/>
                <a:ea typeface="Inter"/>
                <a:cs typeface="Inter"/>
                <a:sym typeface="Inter"/>
              </a:rPr>
              <a:t>Prediktor : income, property_value, loan_amount, loan_type, term, age, dtir1</a:t>
            </a:r>
            <a:endParaRPr sz="16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rPr lang="en" sz="1600">
                <a:solidFill>
                  <a:srgbClr val="282828"/>
                </a:solidFill>
                <a:latin typeface="Inter"/>
                <a:ea typeface="Inter"/>
                <a:cs typeface="Inter"/>
                <a:sym typeface="Inter"/>
              </a:rPr>
              <a:t>Target : status</a:t>
            </a:r>
            <a:endParaRPr sz="16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t/>
            </a:r>
            <a:endParaRPr sz="16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rPr lang="en" sz="1600">
                <a:solidFill>
                  <a:srgbClr val="282828"/>
                </a:solidFill>
                <a:latin typeface="Inter"/>
                <a:ea typeface="Inter"/>
                <a:cs typeface="Inter"/>
                <a:sym typeface="Inter"/>
              </a:rPr>
              <a:t>Metode train-test split: </a:t>
            </a:r>
            <a:endParaRPr sz="16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rPr lang="en" sz="1600">
                <a:solidFill>
                  <a:srgbClr val="282828"/>
                </a:solidFill>
                <a:latin typeface="Inter"/>
                <a:ea typeface="Inter"/>
                <a:cs typeface="Inter"/>
                <a:sym typeface="Inter"/>
              </a:rPr>
              <a:t>Data Test size: 40%</a:t>
            </a:r>
            <a:endParaRPr sz="16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rPr lang="en" sz="1600">
                <a:solidFill>
                  <a:srgbClr val="282828"/>
                </a:solidFill>
                <a:latin typeface="Inter"/>
                <a:ea typeface="Inter"/>
                <a:cs typeface="Inter"/>
                <a:sym typeface="Inter"/>
              </a:rPr>
              <a:t>Data Train size: 60%</a:t>
            </a:r>
            <a:endParaRPr sz="1600">
              <a:solidFill>
                <a:srgbClr val="282828"/>
              </a:solidFill>
              <a:latin typeface="Inter"/>
              <a:ea typeface="Inter"/>
              <a:cs typeface="Inter"/>
              <a:sym typeface="Int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13c1be20cf7_2_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09" name="Google Shape;309;g13c1be20cf7_2_4"/>
          <p:cNvGrpSpPr/>
          <p:nvPr/>
        </p:nvGrpSpPr>
        <p:grpSpPr>
          <a:xfrm>
            <a:off x="7503019" y="95797"/>
            <a:ext cx="1516771" cy="323122"/>
            <a:chOff x="400885" y="325214"/>
            <a:chExt cx="2298835" cy="489727"/>
          </a:xfrm>
        </p:grpSpPr>
        <p:pic>
          <p:nvPicPr>
            <p:cNvPr id="310" name="Google Shape;310;g13c1be20cf7_2_4"/>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11" name="Google Shape;311;g13c1be20cf7_2_4"/>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12" name="Google Shape;312;g13c1be20cf7_2_4"/>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13" name="Google Shape;313;g13c1be20cf7_2_4"/>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14" name="Google Shape;314;g13c1be20cf7_2_4"/>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Modelling</a:t>
            </a:r>
            <a:endParaRPr sz="2820">
              <a:solidFill>
                <a:srgbClr val="A338EB"/>
              </a:solidFill>
              <a:latin typeface="Maven Pro SemiBold"/>
              <a:ea typeface="Maven Pro SemiBold"/>
              <a:cs typeface="Maven Pro SemiBold"/>
              <a:sym typeface="Maven Pro SemiBold"/>
            </a:endParaRPr>
          </a:p>
        </p:txBody>
      </p:sp>
      <p:sp>
        <p:nvSpPr>
          <p:cNvPr id="315" name="Google Shape;315;g13c1be20cf7_2_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316" name="Google Shape;316;g13c1be20cf7_2_4"/>
          <p:cNvSpPr txBox="1"/>
          <p:nvPr>
            <p:ph idx="1" type="body"/>
          </p:nvPr>
        </p:nvSpPr>
        <p:spPr>
          <a:xfrm>
            <a:off x="464100" y="1645325"/>
            <a:ext cx="79341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Model awal: Random Forest</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Tindakan untuk menambah akurasi model:</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AutoNum type="arabicPeriod"/>
            </a:pPr>
            <a:r>
              <a:rPr lang="en" sz="1500">
                <a:solidFill>
                  <a:srgbClr val="282828"/>
                </a:solidFill>
                <a:latin typeface="Inter"/>
                <a:ea typeface="Inter"/>
                <a:cs typeface="Inter"/>
                <a:sym typeface="Inter"/>
              </a:rPr>
              <a:t>Feature Selection (tambah kolom loan_purpose)</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AutoNum type="arabicPeriod"/>
            </a:pPr>
            <a:r>
              <a:rPr lang="en" sz="1500">
                <a:solidFill>
                  <a:srgbClr val="282828"/>
                </a:solidFill>
                <a:latin typeface="Inter"/>
                <a:ea typeface="Inter"/>
                <a:cs typeface="Inter"/>
                <a:sym typeface="Inter"/>
              </a:rPr>
              <a:t>Hyperparameter Tuning</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 name="Shape 70"/>
        <p:cNvGrpSpPr/>
        <p:nvPr/>
      </p:nvGrpSpPr>
      <p:grpSpPr>
        <a:xfrm>
          <a:off x="0" y="0"/>
          <a:ext cx="0" cy="0"/>
          <a:chOff x="0" y="0"/>
          <a:chExt cx="0" cy="0"/>
        </a:xfrm>
      </p:grpSpPr>
      <p:sp>
        <p:nvSpPr>
          <p:cNvPr id="71" name="Google Shape;71;p2"/>
          <p:cNvSpPr txBox="1"/>
          <p:nvPr>
            <p:ph idx="1" type="body"/>
          </p:nvPr>
        </p:nvSpPr>
        <p:spPr>
          <a:xfrm>
            <a:off x="311700" y="1744750"/>
            <a:ext cx="7853400" cy="2924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Waktu presentasi adalah 5 menit (tentatif, tergantung dari banyaknya kelompok yang mendaftarkan diri)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Waktu tanya jawab adalah 5 menit</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Silakan menambahkan gambar/visualisasi pada slide presentasi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Upayakan agar tetap dalam format poin-poin (ingat, ini presentasi, bukan esai)</a:t>
            </a:r>
            <a:endParaRPr sz="1500">
              <a:solidFill>
                <a:srgbClr val="282828"/>
              </a:solidFill>
              <a:latin typeface="Inter"/>
              <a:ea typeface="Inter"/>
              <a:cs typeface="Inter"/>
              <a:sym typeface="Inter"/>
            </a:endParaRPr>
          </a:p>
          <a:p>
            <a:pPr indent="-323850" lvl="0" marL="457200" rtl="0" algn="l">
              <a:lnSpc>
                <a:spcPct val="115000"/>
              </a:lnSpc>
              <a:spcBef>
                <a:spcPts val="0"/>
              </a:spcBef>
              <a:spcAft>
                <a:spcPts val="0"/>
              </a:spcAft>
              <a:buClr>
                <a:srgbClr val="282828"/>
              </a:buClr>
              <a:buSzPts val="1500"/>
              <a:buFont typeface="Inter"/>
              <a:buChar char="-"/>
            </a:pPr>
            <a:r>
              <a:rPr lang="en" sz="1500">
                <a:solidFill>
                  <a:srgbClr val="282828"/>
                </a:solidFill>
                <a:latin typeface="Inter"/>
                <a:ea typeface="Inter"/>
                <a:cs typeface="Inter"/>
                <a:sym typeface="Inter"/>
              </a:rPr>
              <a:t>Jangan masukkan </a:t>
            </a:r>
            <a:r>
              <a:rPr i="1" lang="en" sz="1500">
                <a:solidFill>
                  <a:srgbClr val="282828"/>
                </a:solidFill>
                <a:latin typeface="Inter"/>
                <a:ea typeface="Inter"/>
                <a:cs typeface="Inter"/>
                <a:sym typeface="Inter"/>
              </a:rPr>
              <a:t>code</a:t>
            </a:r>
            <a:r>
              <a:rPr lang="en" sz="1500">
                <a:solidFill>
                  <a:srgbClr val="282828"/>
                </a:solidFill>
                <a:latin typeface="Inter"/>
                <a:ea typeface="Inter"/>
                <a:cs typeface="Inter"/>
                <a:sym typeface="Inter"/>
              </a:rPr>
              <a:t> ke dalam slide presentasi (tidak usah memasukan screenshot jupyter notebook)</a:t>
            </a:r>
            <a:endParaRPr sz="1500">
              <a:solidFill>
                <a:srgbClr val="282828"/>
              </a:solidFill>
              <a:latin typeface="Inter"/>
              <a:ea typeface="Inter"/>
              <a:cs typeface="Inter"/>
              <a:sym typeface="Inter"/>
            </a:endParaRPr>
          </a:p>
        </p:txBody>
      </p:sp>
      <p:sp>
        <p:nvSpPr>
          <p:cNvPr id="72" name="Google Shape;72;p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Latar Belakang</a:t>
            </a:r>
            <a:endParaRPr b="1" i="0" sz="1000" u="none" cap="none" strike="noStrike">
              <a:solidFill>
                <a:srgbClr val="601F99"/>
              </a:solidFill>
              <a:latin typeface="Inter"/>
              <a:ea typeface="Inter"/>
              <a:cs typeface="Inter"/>
              <a:sym typeface="Inter"/>
            </a:endParaRPr>
          </a:p>
        </p:txBody>
      </p:sp>
      <p:sp>
        <p:nvSpPr>
          <p:cNvPr id="73" name="Google Shape;73;p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74" name="Google Shape;74;p2"/>
          <p:cNvGrpSpPr/>
          <p:nvPr/>
        </p:nvGrpSpPr>
        <p:grpSpPr>
          <a:xfrm>
            <a:off x="7503019" y="95797"/>
            <a:ext cx="1516771" cy="323122"/>
            <a:chOff x="400885" y="325214"/>
            <a:chExt cx="2298835" cy="489727"/>
          </a:xfrm>
        </p:grpSpPr>
        <p:pic>
          <p:nvPicPr>
            <p:cNvPr id="75" name="Google Shape;75;p2"/>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76" name="Google Shape;76;p2"/>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77" name="Google Shape;77;p2"/>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78" name="Google Shape;78;p2"/>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79" name="Google Shape;79;p2"/>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Petunjuk</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13c1be20cf7_2_20"/>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22" name="Google Shape;322;g13c1be20cf7_2_20"/>
          <p:cNvGrpSpPr/>
          <p:nvPr/>
        </p:nvGrpSpPr>
        <p:grpSpPr>
          <a:xfrm>
            <a:off x="7503019" y="95797"/>
            <a:ext cx="1516771" cy="323122"/>
            <a:chOff x="400885" y="325214"/>
            <a:chExt cx="2298835" cy="489727"/>
          </a:xfrm>
        </p:grpSpPr>
        <p:pic>
          <p:nvPicPr>
            <p:cNvPr id="323" name="Google Shape;323;g13c1be20cf7_2_20"/>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24" name="Google Shape;324;g13c1be20cf7_2_20"/>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25" name="Google Shape;325;g13c1be20cf7_2_20"/>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26" name="Google Shape;326;g13c1be20cf7_2_20"/>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27" name="Google Shape;327;g13c1be20cf7_2_20"/>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Model Evaluation </a:t>
            </a:r>
            <a:endParaRPr sz="2820">
              <a:solidFill>
                <a:srgbClr val="A338EB"/>
              </a:solidFill>
              <a:latin typeface="Maven Pro SemiBold"/>
              <a:ea typeface="Maven Pro SemiBold"/>
              <a:cs typeface="Maven Pro SemiBold"/>
              <a:sym typeface="Maven Pro SemiBold"/>
            </a:endParaRPr>
          </a:p>
        </p:txBody>
      </p:sp>
      <p:sp>
        <p:nvSpPr>
          <p:cNvPr id="328" name="Google Shape;328;g13c1be20cf7_2_20"/>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329" name="Google Shape;329;g13c1be20cf7_2_20"/>
          <p:cNvSpPr txBox="1"/>
          <p:nvPr>
            <p:ph idx="1" type="body"/>
          </p:nvPr>
        </p:nvSpPr>
        <p:spPr>
          <a:xfrm>
            <a:off x="504750" y="1492925"/>
            <a:ext cx="79341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Confusion Matrix</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Model awal				Setelah Feature Selection	Hyperparameter tuning</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p:txBody>
      </p:sp>
      <p:pic>
        <p:nvPicPr>
          <p:cNvPr id="330" name="Google Shape;330;g13c1be20cf7_2_20"/>
          <p:cNvPicPr preferRelativeResize="0"/>
          <p:nvPr/>
        </p:nvPicPr>
        <p:blipFill>
          <a:blip r:embed="rId5">
            <a:alphaModFix/>
          </a:blip>
          <a:stretch>
            <a:fillRect/>
          </a:stretch>
        </p:blipFill>
        <p:spPr>
          <a:xfrm>
            <a:off x="3397375" y="2469000"/>
            <a:ext cx="2148840" cy="2176272"/>
          </a:xfrm>
          <a:prstGeom prst="rect">
            <a:avLst/>
          </a:prstGeom>
          <a:noFill/>
          <a:ln>
            <a:noFill/>
          </a:ln>
        </p:spPr>
      </p:pic>
      <p:pic>
        <p:nvPicPr>
          <p:cNvPr id="331" name="Google Shape;331;g13c1be20cf7_2_20"/>
          <p:cNvPicPr preferRelativeResize="0"/>
          <p:nvPr/>
        </p:nvPicPr>
        <p:blipFill>
          <a:blip r:embed="rId6">
            <a:alphaModFix/>
          </a:blip>
          <a:stretch>
            <a:fillRect/>
          </a:stretch>
        </p:blipFill>
        <p:spPr>
          <a:xfrm>
            <a:off x="611700" y="2469000"/>
            <a:ext cx="2147400" cy="2172300"/>
          </a:xfrm>
          <a:prstGeom prst="rect">
            <a:avLst/>
          </a:prstGeom>
          <a:noFill/>
          <a:ln>
            <a:noFill/>
          </a:ln>
        </p:spPr>
      </p:pic>
      <p:pic>
        <p:nvPicPr>
          <p:cNvPr id="332" name="Google Shape;332;g13c1be20cf7_2_20"/>
          <p:cNvPicPr preferRelativeResize="0"/>
          <p:nvPr/>
        </p:nvPicPr>
        <p:blipFill>
          <a:blip r:embed="rId7">
            <a:alphaModFix/>
          </a:blip>
          <a:stretch>
            <a:fillRect/>
          </a:stretch>
        </p:blipFill>
        <p:spPr>
          <a:xfrm>
            <a:off x="6095838" y="2467013"/>
            <a:ext cx="2148840" cy="217627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13c1be20cf7_2_3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38" name="Google Shape;338;g13c1be20cf7_2_33"/>
          <p:cNvGrpSpPr/>
          <p:nvPr/>
        </p:nvGrpSpPr>
        <p:grpSpPr>
          <a:xfrm>
            <a:off x="7503019" y="95797"/>
            <a:ext cx="1516771" cy="323122"/>
            <a:chOff x="400885" y="325214"/>
            <a:chExt cx="2298835" cy="489727"/>
          </a:xfrm>
        </p:grpSpPr>
        <p:pic>
          <p:nvPicPr>
            <p:cNvPr id="339" name="Google Shape;339;g13c1be20cf7_2_33"/>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40" name="Google Shape;340;g13c1be20cf7_2_33"/>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41" name="Google Shape;341;g13c1be20cf7_2_33"/>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42" name="Google Shape;342;g13c1be20cf7_2_33"/>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43" name="Google Shape;343;g13c1be20cf7_2_33"/>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Model Evaluation </a:t>
            </a:r>
            <a:endParaRPr sz="2820">
              <a:solidFill>
                <a:srgbClr val="A338EB"/>
              </a:solidFill>
              <a:latin typeface="Maven Pro SemiBold"/>
              <a:ea typeface="Maven Pro SemiBold"/>
              <a:cs typeface="Maven Pro SemiBold"/>
              <a:sym typeface="Maven Pro SemiBold"/>
            </a:endParaRPr>
          </a:p>
        </p:txBody>
      </p:sp>
      <p:sp>
        <p:nvSpPr>
          <p:cNvPr id="344" name="Google Shape;344;g13c1be20cf7_2_3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Modelling</a:t>
            </a:r>
            <a:endParaRPr b="1" i="0" sz="1000" u="none" cap="none" strike="noStrike">
              <a:solidFill>
                <a:srgbClr val="601F99"/>
              </a:solidFill>
              <a:latin typeface="Inter"/>
              <a:ea typeface="Inter"/>
              <a:cs typeface="Inter"/>
              <a:sym typeface="Inter"/>
            </a:endParaRPr>
          </a:p>
        </p:txBody>
      </p:sp>
      <p:sp>
        <p:nvSpPr>
          <p:cNvPr id="345" name="Google Shape;345;g13c1be20cf7_2_33"/>
          <p:cNvSpPr txBox="1"/>
          <p:nvPr>
            <p:ph idx="1" type="body"/>
          </p:nvPr>
        </p:nvSpPr>
        <p:spPr>
          <a:xfrm>
            <a:off x="504750" y="1492925"/>
            <a:ext cx="79341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t/>
            </a:r>
            <a:endParaRPr sz="1500">
              <a:solidFill>
                <a:srgbClr val="282828"/>
              </a:solidFill>
              <a:latin typeface="Inter"/>
              <a:ea typeface="Inter"/>
              <a:cs typeface="Inter"/>
              <a:sym typeface="Inter"/>
            </a:endParaRPr>
          </a:p>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Model final: Random Forest setelah hyperparameter tuning</a:t>
            </a:r>
            <a:endParaRPr sz="1500">
              <a:solidFill>
                <a:srgbClr val="282828"/>
              </a:solidFill>
              <a:latin typeface="Inter"/>
              <a:ea typeface="Inter"/>
              <a:cs typeface="Inter"/>
              <a:sym typeface="Inter"/>
            </a:endParaRPr>
          </a:p>
        </p:txBody>
      </p:sp>
      <p:graphicFrame>
        <p:nvGraphicFramePr>
          <p:cNvPr id="346" name="Google Shape;346;g13c1be20cf7_2_33"/>
          <p:cNvGraphicFramePr/>
          <p:nvPr/>
        </p:nvGraphicFramePr>
        <p:xfrm>
          <a:off x="634575" y="1923275"/>
          <a:ext cx="3000000" cy="3000000"/>
        </p:xfrm>
        <a:graphic>
          <a:graphicData uri="http://schemas.openxmlformats.org/drawingml/2006/table">
            <a:tbl>
              <a:tblPr>
                <a:noFill/>
                <a:tableStyleId>{66F77D49-6EFB-46B5-BCBE-D662ACAF1111}</a:tableStyleId>
              </a:tblPr>
              <a:tblGrid>
                <a:gridCol w="2711500"/>
                <a:gridCol w="1464350"/>
                <a:gridCol w="1000525"/>
                <a:gridCol w="787200"/>
                <a:gridCol w="1275450"/>
              </a:tblGrid>
              <a:tr h="381000">
                <a:tc>
                  <a:txBody>
                    <a:bodyPr/>
                    <a:lstStyle/>
                    <a:p>
                      <a:pPr indent="0" lvl="0" marL="0" rtl="0" algn="l">
                        <a:spcBef>
                          <a:spcPts val="0"/>
                        </a:spcBef>
                        <a:spcAft>
                          <a:spcPts val="0"/>
                        </a:spcAft>
                        <a:buNone/>
                      </a:pPr>
                      <a:r>
                        <a:t/>
                      </a:r>
                      <a:endParaRPr sz="15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500">
                          <a:latin typeface="Inter"/>
                          <a:ea typeface="Inter"/>
                          <a:cs typeface="Inter"/>
                          <a:sym typeface="Inter"/>
                        </a:rPr>
                        <a:t>Precision</a:t>
                      </a:r>
                      <a:endParaRPr sz="15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500">
                          <a:latin typeface="Inter"/>
                          <a:ea typeface="Inter"/>
                          <a:cs typeface="Inter"/>
                          <a:sym typeface="Inter"/>
                        </a:rPr>
                        <a:t>Recall</a:t>
                      </a:r>
                      <a:endParaRPr sz="15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500">
                          <a:latin typeface="Inter"/>
                          <a:ea typeface="Inter"/>
                          <a:cs typeface="Inter"/>
                          <a:sym typeface="Inter"/>
                        </a:rPr>
                        <a:t>f1</a:t>
                      </a:r>
                      <a:endParaRPr sz="15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500">
                          <a:latin typeface="Inter"/>
                          <a:ea typeface="Inter"/>
                          <a:cs typeface="Inter"/>
                          <a:sym typeface="Inter"/>
                        </a:rPr>
                        <a:t>Accuracy</a:t>
                      </a:r>
                      <a:endParaRPr sz="1500">
                        <a:latin typeface="Inter"/>
                        <a:ea typeface="Inter"/>
                        <a:cs typeface="Inter"/>
                        <a:sym typeface="Inter"/>
                      </a:endParaRPr>
                    </a:p>
                  </a:txBody>
                  <a:tcPr marT="91425" marB="91425" marR="91425" marL="91425"/>
                </a:tc>
              </a:tr>
              <a:tr h="381000">
                <a:tc>
                  <a:txBody>
                    <a:bodyPr/>
                    <a:lstStyle/>
                    <a:p>
                      <a:pPr indent="0" lvl="0" marL="0" rtl="0" algn="l">
                        <a:spcBef>
                          <a:spcPts val="0"/>
                        </a:spcBef>
                        <a:spcAft>
                          <a:spcPts val="0"/>
                        </a:spcAft>
                        <a:buNone/>
                      </a:pPr>
                      <a:r>
                        <a:rPr lang="en" sz="1500">
                          <a:latin typeface="Inter"/>
                          <a:ea typeface="Inter"/>
                          <a:cs typeface="Inter"/>
                          <a:sym typeface="Inter"/>
                        </a:rPr>
                        <a:t>Model awal</a:t>
                      </a:r>
                      <a:endParaRPr sz="15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500">
                          <a:latin typeface="Inter"/>
                          <a:ea typeface="Inter"/>
                          <a:cs typeface="Inter"/>
                          <a:sym typeface="Inter"/>
                        </a:rPr>
                        <a:t>0.86</a:t>
                      </a:r>
                      <a:endParaRPr sz="15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500">
                          <a:latin typeface="Inter"/>
                          <a:ea typeface="Inter"/>
                          <a:cs typeface="Inter"/>
                          <a:sym typeface="Inter"/>
                        </a:rPr>
                        <a:t>0.62</a:t>
                      </a:r>
                      <a:endParaRPr sz="15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500">
                          <a:latin typeface="Inter"/>
                          <a:ea typeface="Inter"/>
                          <a:cs typeface="Inter"/>
                          <a:sym typeface="Inter"/>
                        </a:rPr>
                        <a:t>0.72</a:t>
                      </a:r>
                      <a:endParaRPr sz="15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500">
                          <a:solidFill>
                            <a:srgbClr val="282828"/>
                          </a:solidFill>
                          <a:latin typeface="Inter"/>
                          <a:ea typeface="Inter"/>
                          <a:cs typeface="Inter"/>
                          <a:sym typeface="Inter"/>
                        </a:rPr>
                        <a:t>0.76</a:t>
                      </a:r>
                      <a:endParaRPr sz="1500">
                        <a:solidFill>
                          <a:srgbClr val="282828"/>
                        </a:solidFill>
                        <a:latin typeface="Inter"/>
                        <a:ea typeface="Inter"/>
                        <a:cs typeface="Inter"/>
                        <a:sym typeface="Inter"/>
                      </a:endParaRPr>
                    </a:p>
                  </a:txBody>
                  <a:tcPr marT="91425" marB="91425" marR="91425" marL="91425"/>
                </a:tc>
              </a:tr>
              <a:tr h="381000">
                <a:tc>
                  <a:txBody>
                    <a:bodyPr/>
                    <a:lstStyle/>
                    <a:p>
                      <a:pPr indent="0" lvl="0" marL="0" rtl="0" algn="l">
                        <a:spcBef>
                          <a:spcPts val="0"/>
                        </a:spcBef>
                        <a:spcAft>
                          <a:spcPts val="0"/>
                        </a:spcAft>
                        <a:buNone/>
                      </a:pPr>
                      <a:r>
                        <a:rPr lang="en" sz="1500">
                          <a:latin typeface="Inter"/>
                          <a:ea typeface="Inter"/>
                          <a:cs typeface="Inter"/>
                          <a:sym typeface="Inter"/>
                        </a:rPr>
                        <a:t>Setelah feature selection</a:t>
                      </a:r>
                      <a:endParaRPr sz="15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500">
                          <a:latin typeface="Inter"/>
                          <a:ea typeface="Inter"/>
                          <a:cs typeface="Inter"/>
                          <a:sym typeface="Inter"/>
                        </a:rPr>
                        <a:t>0.81</a:t>
                      </a:r>
                      <a:endParaRPr sz="15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500">
                          <a:latin typeface="Inter"/>
                          <a:ea typeface="Inter"/>
                          <a:cs typeface="Inter"/>
                          <a:sym typeface="Inter"/>
                        </a:rPr>
                        <a:t>0.66</a:t>
                      </a:r>
                      <a:endParaRPr sz="15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500">
                          <a:latin typeface="Inter"/>
                          <a:ea typeface="Inter"/>
                          <a:cs typeface="Inter"/>
                          <a:sym typeface="Inter"/>
                        </a:rPr>
                        <a:t>0.73</a:t>
                      </a:r>
                      <a:endParaRPr sz="15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500">
                          <a:solidFill>
                            <a:srgbClr val="282828"/>
                          </a:solidFill>
                          <a:latin typeface="Inter"/>
                          <a:ea typeface="Inter"/>
                          <a:cs typeface="Inter"/>
                          <a:sym typeface="Inter"/>
                        </a:rPr>
                        <a:t>0.75</a:t>
                      </a:r>
                      <a:endParaRPr sz="1500">
                        <a:latin typeface="Inter"/>
                        <a:ea typeface="Inter"/>
                        <a:cs typeface="Inter"/>
                        <a:sym typeface="Inter"/>
                      </a:endParaRPr>
                    </a:p>
                  </a:txBody>
                  <a:tcPr marT="91425" marB="91425" marR="91425" marL="91425"/>
                </a:tc>
              </a:tr>
              <a:tr h="381000">
                <a:tc>
                  <a:txBody>
                    <a:bodyPr/>
                    <a:lstStyle/>
                    <a:p>
                      <a:pPr indent="0" lvl="0" marL="0" rtl="0" algn="l">
                        <a:spcBef>
                          <a:spcPts val="0"/>
                        </a:spcBef>
                        <a:spcAft>
                          <a:spcPts val="0"/>
                        </a:spcAft>
                        <a:buNone/>
                      </a:pPr>
                      <a:r>
                        <a:rPr lang="en" sz="1500">
                          <a:latin typeface="Inter"/>
                          <a:ea typeface="Inter"/>
                          <a:cs typeface="Inter"/>
                          <a:sym typeface="Inter"/>
                        </a:rPr>
                        <a:t>Hyperparameter tuning</a:t>
                      </a:r>
                      <a:endParaRPr sz="15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500">
                          <a:latin typeface="Inter"/>
                          <a:ea typeface="Inter"/>
                          <a:cs typeface="Inter"/>
                          <a:sym typeface="Inter"/>
                        </a:rPr>
                        <a:t>0.87</a:t>
                      </a:r>
                      <a:endParaRPr sz="15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500">
                          <a:latin typeface="Inter"/>
                          <a:ea typeface="Inter"/>
                          <a:cs typeface="Inter"/>
                          <a:sym typeface="Inter"/>
                        </a:rPr>
                        <a:t>0.65</a:t>
                      </a:r>
                      <a:endParaRPr sz="15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500">
                          <a:latin typeface="Inter"/>
                          <a:ea typeface="Inter"/>
                          <a:cs typeface="Inter"/>
                          <a:sym typeface="Inter"/>
                        </a:rPr>
                        <a:t>0.75</a:t>
                      </a:r>
                      <a:endParaRPr sz="1500">
                        <a:latin typeface="Inter"/>
                        <a:ea typeface="Inter"/>
                        <a:cs typeface="Inter"/>
                        <a:sym typeface="Inter"/>
                      </a:endParaRPr>
                    </a:p>
                  </a:txBody>
                  <a:tcPr marT="91425" marB="91425" marR="91425" marL="91425"/>
                </a:tc>
                <a:tc>
                  <a:txBody>
                    <a:bodyPr/>
                    <a:lstStyle/>
                    <a:p>
                      <a:pPr indent="0" lvl="0" marL="0" rtl="0" algn="l">
                        <a:spcBef>
                          <a:spcPts val="0"/>
                        </a:spcBef>
                        <a:spcAft>
                          <a:spcPts val="0"/>
                        </a:spcAft>
                        <a:buNone/>
                      </a:pPr>
                      <a:r>
                        <a:rPr lang="en" sz="1500">
                          <a:latin typeface="Inter"/>
                          <a:ea typeface="Inter"/>
                          <a:cs typeface="Inter"/>
                          <a:sym typeface="Inter"/>
                        </a:rPr>
                        <a:t>0.78</a:t>
                      </a:r>
                      <a:endParaRPr sz="1500">
                        <a:latin typeface="Inter"/>
                        <a:ea typeface="Inter"/>
                        <a:cs typeface="Inter"/>
                        <a:sym typeface="Inte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350" name="Shape 350"/>
        <p:cNvGrpSpPr/>
        <p:nvPr/>
      </p:nvGrpSpPr>
      <p:grpSpPr>
        <a:xfrm>
          <a:off x="0" y="0"/>
          <a:ext cx="0" cy="0"/>
          <a:chOff x="0" y="0"/>
          <a:chExt cx="0" cy="0"/>
        </a:xfrm>
      </p:grpSpPr>
      <p:sp>
        <p:nvSpPr>
          <p:cNvPr id="351" name="Google Shape;351;p15"/>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Conclusion</a:t>
            </a:r>
            <a:endParaRPr sz="3600">
              <a:solidFill>
                <a:schemeClr val="lt1"/>
              </a:solidFill>
              <a:latin typeface="Maven Pro SemiBold"/>
              <a:ea typeface="Maven Pro SemiBold"/>
              <a:cs typeface="Maven Pro SemiBold"/>
              <a:sym typeface="Maven Pro SemiBold"/>
            </a:endParaRPr>
          </a:p>
        </p:txBody>
      </p:sp>
      <p:pic>
        <p:nvPicPr>
          <p:cNvPr id="352" name="Google Shape;352;p15"/>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353" name="Google Shape;353;p1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354" name="Google Shape;354;p1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355" name="Google Shape;355;p15"/>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356" name="Google Shape;356;p15"/>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357" name="Google Shape;357;p15"/>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358" name="Google Shape;358;p15"/>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359" name="Google Shape;359;p15"/>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360" name="Google Shape;360;p1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Conclusion</a:t>
            </a:r>
            <a:endParaRPr b="1" i="0" sz="1000" u="none" cap="none" strike="noStrike">
              <a:solidFill>
                <a:schemeClr val="lt1"/>
              </a:solidFill>
              <a:latin typeface="Inter"/>
              <a:ea typeface="Inter"/>
              <a:cs typeface="Inter"/>
              <a:sym typeface="Inter"/>
            </a:endParaRPr>
          </a:p>
        </p:txBody>
      </p:sp>
      <p:sp>
        <p:nvSpPr>
          <p:cNvPr id="361" name="Google Shape;361;p15"/>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13c1be20cf7_0_38"/>
          <p:cNvSpPr txBox="1"/>
          <p:nvPr>
            <p:ph idx="1" type="body"/>
          </p:nvPr>
        </p:nvSpPr>
        <p:spPr>
          <a:xfrm>
            <a:off x="311700" y="676650"/>
            <a:ext cx="8053200" cy="37407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Font typeface="Inter"/>
              <a:buChar char="●"/>
            </a:pPr>
            <a:r>
              <a:rPr lang="en" sz="1500">
                <a:solidFill>
                  <a:srgbClr val="333333"/>
                </a:solidFill>
                <a:highlight>
                  <a:schemeClr val="lt1"/>
                </a:highlight>
                <a:latin typeface="Inter"/>
                <a:ea typeface="Inter"/>
                <a:cs typeface="Inter"/>
                <a:sym typeface="Inter"/>
              </a:rPr>
              <a:t>Nasabah dengan property value dan income yang tinggi juga ternyata banyak yang default. Hal ini karena loan amount-nya juga tinggi.</a:t>
            </a:r>
            <a:endParaRPr sz="1500">
              <a:solidFill>
                <a:srgbClr val="333333"/>
              </a:solidFill>
              <a:highlight>
                <a:schemeClr val="lt1"/>
              </a:highlight>
              <a:latin typeface="Inter"/>
              <a:ea typeface="Inter"/>
              <a:cs typeface="Inter"/>
              <a:sym typeface="Inter"/>
            </a:endParaRPr>
          </a:p>
          <a:p>
            <a:pPr indent="-323850" lvl="0" marL="457200" rtl="0" algn="l">
              <a:lnSpc>
                <a:spcPct val="150000"/>
              </a:lnSpc>
              <a:spcBef>
                <a:spcPts val="1000"/>
              </a:spcBef>
              <a:spcAft>
                <a:spcPts val="0"/>
              </a:spcAft>
              <a:buClr>
                <a:schemeClr val="dk1"/>
              </a:buClr>
              <a:buSzPts val="1500"/>
              <a:buFont typeface="Inter"/>
              <a:buChar char="●"/>
            </a:pPr>
            <a:r>
              <a:rPr lang="en" sz="1500">
                <a:solidFill>
                  <a:schemeClr val="dk1"/>
                </a:solidFill>
                <a:highlight>
                  <a:srgbClr val="FFFFFF"/>
                </a:highlight>
                <a:latin typeface="Inter"/>
                <a:ea typeface="Inter"/>
                <a:cs typeface="Inter"/>
                <a:sym typeface="Inter"/>
              </a:rPr>
              <a:t>Peminjam dengan usia &lt;55 tahun lebih banyak yang tidak default dibandingkan dengan peminjam usia &gt;=55 tahun. Hal ini bisa saja disebabkan karena peminjam dengan usia &gt;=55 tahun sudah pensiun.</a:t>
            </a:r>
            <a:endParaRPr sz="1500">
              <a:solidFill>
                <a:schemeClr val="dk1"/>
              </a:solidFill>
              <a:highlight>
                <a:srgbClr val="FFFFFF"/>
              </a:highlight>
              <a:latin typeface="Inter"/>
              <a:ea typeface="Inter"/>
              <a:cs typeface="Inter"/>
              <a:sym typeface="Inter"/>
            </a:endParaRPr>
          </a:p>
          <a:p>
            <a:pPr indent="-323850" lvl="0" marL="457200" rtl="0" algn="l">
              <a:lnSpc>
                <a:spcPct val="150000"/>
              </a:lnSpc>
              <a:spcBef>
                <a:spcPts val="0"/>
              </a:spcBef>
              <a:spcAft>
                <a:spcPts val="0"/>
              </a:spcAft>
              <a:buClr>
                <a:schemeClr val="dk1"/>
              </a:buClr>
              <a:buSzPts val="1500"/>
              <a:buFont typeface="Inter"/>
              <a:buChar char="●"/>
            </a:pPr>
            <a:r>
              <a:rPr lang="en" sz="1500">
                <a:solidFill>
                  <a:schemeClr val="dk1"/>
                </a:solidFill>
                <a:highlight>
                  <a:srgbClr val="FFFFFF"/>
                </a:highlight>
                <a:latin typeface="Inter"/>
                <a:ea typeface="Inter"/>
                <a:cs typeface="Inter"/>
                <a:sym typeface="Inter"/>
              </a:rPr>
              <a:t>Credit score yang tinggi tidak menjamin nasabah akan bisa membayar.</a:t>
            </a:r>
            <a:endParaRPr sz="1500">
              <a:solidFill>
                <a:schemeClr val="dk1"/>
              </a:solidFill>
              <a:highlight>
                <a:srgbClr val="FFFFFF"/>
              </a:highlight>
              <a:latin typeface="Inter"/>
              <a:ea typeface="Inter"/>
              <a:cs typeface="Inter"/>
              <a:sym typeface="Inter"/>
            </a:endParaRPr>
          </a:p>
          <a:p>
            <a:pPr indent="-323850" lvl="0" marL="457200" rtl="0" algn="l">
              <a:lnSpc>
                <a:spcPct val="150000"/>
              </a:lnSpc>
              <a:spcBef>
                <a:spcPts val="0"/>
              </a:spcBef>
              <a:spcAft>
                <a:spcPts val="0"/>
              </a:spcAft>
              <a:buClr>
                <a:schemeClr val="dk1"/>
              </a:buClr>
              <a:buSzPts val="1500"/>
              <a:buFont typeface="Inter"/>
              <a:buChar char="●"/>
            </a:pPr>
            <a:r>
              <a:rPr lang="en" sz="1500">
                <a:solidFill>
                  <a:schemeClr val="dk1"/>
                </a:solidFill>
                <a:highlight>
                  <a:srgbClr val="FFFFFF"/>
                </a:highlight>
                <a:latin typeface="Inter"/>
                <a:ea typeface="Inter"/>
                <a:cs typeface="Inter"/>
                <a:sym typeface="Inter"/>
              </a:rPr>
              <a:t>Saran kami untuk perusahaan pinjaman yaitu untuk tidak hanya memperhatikan Credit_Score saja, namun juga faktor lain yang berpengaruh seperti `term`, `loan_amount`,`loan_type`, `property_value`, `income`, `age`, dan juga `dtir1`.</a:t>
            </a:r>
            <a:endParaRPr sz="1500">
              <a:solidFill>
                <a:schemeClr val="dk1"/>
              </a:solidFill>
              <a:highlight>
                <a:srgbClr val="FFFFFF"/>
              </a:highlight>
              <a:latin typeface="Inter"/>
              <a:ea typeface="Inter"/>
              <a:cs typeface="Inter"/>
              <a:sym typeface="Inter"/>
            </a:endParaRPr>
          </a:p>
        </p:txBody>
      </p:sp>
      <p:sp>
        <p:nvSpPr>
          <p:cNvPr id="367" name="Google Shape;367;g13c1be20cf7_0_38"/>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368" name="Google Shape;368;g13c1be20cf7_0_38"/>
          <p:cNvGrpSpPr/>
          <p:nvPr/>
        </p:nvGrpSpPr>
        <p:grpSpPr>
          <a:xfrm>
            <a:off x="7503019" y="95797"/>
            <a:ext cx="1516771" cy="323122"/>
            <a:chOff x="400885" y="325214"/>
            <a:chExt cx="2298835" cy="489727"/>
          </a:xfrm>
        </p:grpSpPr>
        <p:pic>
          <p:nvPicPr>
            <p:cNvPr id="369" name="Google Shape;369;g13c1be20cf7_0_38"/>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370" name="Google Shape;370;g13c1be20cf7_0_38"/>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371" name="Google Shape;371;g13c1be20cf7_0_38"/>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372" name="Google Shape;372;g13c1be20cf7_0_38"/>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373" name="Google Shape;373;g13c1be20cf7_0_38"/>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000">
                <a:solidFill>
                  <a:srgbClr val="601F99"/>
                </a:solidFill>
                <a:latin typeface="Inter"/>
                <a:ea typeface="Inter"/>
                <a:cs typeface="Inter"/>
                <a:sym typeface="Inter"/>
              </a:rPr>
              <a:t>Conclusion</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377" name="Shape 377"/>
        <p:cNvGrpSpPr/>
        <p:nvPr/>
      </p:nvGrpSpPr>
      <p:grpSpPr>
        <a:xfrm>
          <a:off x="0" y="0"/>
          <a:ext cx="0" cy="0"/>
          <a:chOff x="0" y="0"/>
          <a:chExt cx="0" cy="0"/>
        </a:xfrm>
      </p:grpSpPr>
      <p:sp>
        <p:nvSpPr>
          <p:cNvPr id="378" name="Google Shape;378;p17"/>
          <p:cNvSpPr txBox="1"/>
          <p:nvPr>
            <p:ph type="title"/>
          </p:nvPr>
        </p:nvSpPr>
        <p:spPr>
          <a:xfrm>
            <a:off x="430058" y="1162650"/>
            <a:ext cx="4114800" cy="2644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4800"/>
              <a:buNone/>
            </a:pPr>
            <a:r>
              <a:rPr lang="en">
                <a:solidFill>
                  <a:schemeClr val="lt1"/>
                </a:solidFill>
                <a:latin typeface="Maven Pro SemiBold"/>
                <a:ea typeface="Maven Pro SemiBold"/>
                <a:cs typeface="Maven Pro SemiBold"/>
                <a:sym typeface="Maven Pro SemiBold"/>
              </a:rPr>
              <a:t>Terima kasih!</a:t>
            </a:r>
            <a:endParaRPr>
              <a:solidFill>
                <a:schemeClr val="lt1"/>
              </a:solidFill>
              <a:latin typeface="Maven Pro SemiBold"/>
              <a:ea typeface="Maven Pro SemiBold"/>
              <a:cs typeface="Maven Pro SemiBold"/>
              <a:sym typeface="Maven Pro SemiBold"/>
            </a:endParaRPr>
          </a:p>
          <a:p>
            <a:pPr indent="0" lvl="0" marL="0" rtl="0" algn="ctr">
              <a:lnSpc>
                <a:spcPct val="115000"/>
              </a:lnSpc>
              <a:spcBef>
                <a:spcPts val="0"/>
              </a:spcBef>
              <a:spcAft>
                <a:spcPts val="0"/>
              </a:spcAft>
              <a:buSzPts val="4800"/>
              <a:buNone/>
            </a:pPr>
            <a:r>
              <a:rPr lang="en" sz="2800">
                <a:solidFill>
                  <a:srgbClr val="F4F0FF"/>
                </a:solidFill>
                <a:latin typeface="Maven Pro SemiBold"/>
                <a:ea typeface="Maven Pro SemiBold"/>
                <a:cs typeface="Maven Pro SemiBold"/>
                <a:sym typeface="Maven Pro SemiBold"/>
              </a:rPr>
              <a:t>Ada pertanyaan?</a:t>
            </a:r>
            <a:endParaRPr sz="2800">
              <a:solidFill>
                <a:srgbClr val="F4F0FF"/>
              </a:solidFill>
              <a:latin typeface="Maven Pro SemiBold"/>
              <a:ea typeface="Maven Pro SemiBold"/>
              <a:cs typeface="Maven Pro SemiBold"/>
              <a:sym typeface="Maven Pro SemiBold"/>
            </a:endParaRPr>
          </a:p>
        </p:txBody>
      </p:sp>
      <p:pic>
        <p:nvPicPr>
          <p:cNvPr id="379" name="Google Shape;379;p17"/>
          <p:cNvPicPr preferRelativeResize="0"/>
          <p:nvPr/>
        </p:nvPicPr>
        <p:blipFill rotWithShape="1">
          <a:blip r:embed="rId3">
            <a:alphaModFix/>
          </a:blip>
          <a:srcRect b="0" l="0" r="0" t="0"/>
          <a:stretch/>
        </p:blipFill>
        <p:spPr>
          <a:xfrm>
            <a:off x="5029200" y="0"/>
            <a:ext cx="4114800" cy="5143500"/>
          </a:xfrm>
          <a:prstGeom prst="rect">
            <a:avLst/>
          </a:prstGeom>
          <a:noFill/>
          <a:ln>
            <a:noFill/>
          </a:ln>
        </p:spPr>
      </p:pic>
      <p:sp>
        <p:nvSpPr>
          <p:cNvPr id="380" name="Google Shape;380;p17"/>
          <p:cNvSpPr/>
          <p:nvPr/>
        </p:nvSpPr>
        <p:spPr>
          <a:xfrm>
            <a:off x="6256350" y="1438550"/>
            <a:ext cx="1655700" cy="543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1" name="Google Shape;381;p17"/>
          <p:cNvPicPr preferRelativeResize="0"/>
          <p:nvPr/>
        </p:nvPicPr>
        <p:blipFill rotWithShape="1">
          <a:blip r:embed="rId4">
            <a:alphaModFix/>
          </a:blip>
          <a:srcRect b="0" l="9894" r="8731" t="0"/>
          <a:stretch/>
        </p:blipFill>
        <p:spPr>
          <a:xfrm>
            <a:off x="6381425" y="1382127"/>
            <a:ext cx="1405548" cy="666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F0FF"/>
        </a:solidFill>
      </p:bgPr>
    </p:bg>
    <p:spTree>
      <p:nvGrpSpPr>
        <p:cNvPr id="83" name="Shape 83"/>
        <p:cNvGrpSpPr/>
        <p:nvPr/>
      </p:nvGrpSpPr>
      <p:grpSpPr>
        <a:xfrm>
          <a:off x="0" y="0"/>
          <a:ext cx="0" cy="0"/>
          <a:chOff x="0" y="0"/>
          <a:chExt cx="0" cy="0"/>
        </a:xfrm>
      </p:grpSpPr>
      <p:sp>
        <p:nvSpPr>
          <p:cNvPr id="84" name="Google Shape;84;p3"/>
          <p:cNvSpPr txBox="1"/>
          <p:nvPr>
            <p:ph type="title"/>
          </p:nvPr>
        </p:nvSpPr>
        <p:spPr>
          <a:xfrm>
            <a:off x="517750" y="1101600"/>
            <a:ext cx="6253800" cy="2940300"/>
          </a:xfrm>
          <a:prstGeom prst="rect">
            <a:avLst/>
          </a:prstGeom>
          <a:noFill/>
          <a:ln>
            <a:noFill/>
          </a:ln>
        </p:spPr>
        <p:txBody>
          <a:bodyPr anchorCtr="0" anchor="ctr" bIns="91425" lIns="91425" spcFirstLastPara="1" rIns="91425" wrap="square" tIns="91425">
            <a:normAutofit/>
          </a:bodyPr>
          <a:lstStyle/>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Latar Belakang</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Explorasi Data dan Visualisasi</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Modelling</a:t>
            </a:r>
            <a:endParaRPr sz="2400">
              <a:solidFill>
                <a:srgbClr val="282828"/>
              </a:solidFill>
              <a:latin typeface="Maven Pro SemiBold"/>
              <a:ea typeface="Maven Pro SemiBold"/>
              <a:cs typeface="Maven Pro SemiBold"/>
              <a:sym typeface="Maven Pro SemiBold"/>
            </a:endParaRPr>
          </a:p>
          <a:p>
            <a:pPr indent="-381000" lvl="0" marL="457200" rtl="0" algn="l">
              <a:lnSpc>
                <a:spcPct val="150000"/>
              </a:lnSpc>
              <a:spcBef>
                <a:spcPts val="0"/>
              </a:spcBef>
              <a:spcAft>
                <a:spcPts val="0"/>
              </a:spcAft>
              <a:buClr>
                <a:srgbClr val="282828"/>
              </a:buClr>
              <a:buSzPts val="2400"/>
              <a:buFont typeface="Maven Pro SemiBold"/>
              <a:buAutoNum type="arabicPeriod"/>
            </a:pPr>
            <a:r>
              <a:rPr lang="en" sz="2400">
                <a:solidFill>
                  <a:srgbClr val="282828"/>
                </a:solidFill>
                <a:latin typeface="Maven Pro SemiBold"/>
                <a:ea typeface="Maven Pro SemiBold"/>
                <a:cs typeface="Maven Pro SemiBold"/>
                <a:sym typeface="Maven Pro SemiBold"/>
              </a:rPr>
              <a:t>Kesimpulan</a:t>
            </a:r>
            <a:endParaRPr sz="2400">
              <a:solidFill>
                <a:srgbClr val="282828"/>
              </a:solidFill>
              <a:latin typeface="Maven Pro SemiBold"/>
              <a:ea typeface="Maven Pro SemiBold"/>
              <a:cs typeface="Maven Pro SemiBold"/>
              <a:sym typeface="Maven Pro SemiBold"/>
            </a:endParaRPr>
          </a:p>
        </p:txBody>
      </p:sp>
      <p:pic>
        <p:nvPicPr>
          <p:cNvPr id="85" name="Google Shape;85;p3"/>
          <p:cNvPicPr preferRelativeResize="0"/>
          <p:nvPr/>
        </p:nvPicPr>
        <p:blipFill rotWithShape="1">
          <a:blip r:embed="rId3">
            <a:alphaModFix/>
          </a:blip>
          <a:srcRect b="39246" l="0" r="43099" t="0"/>
          <a:stretch/>
        </p:blipFill>
        <p:spPr>
          <a:xfrm>
            <a:off x="5082000" y="1401150"/>
            <a:ext cx="4061998" cy="3742351"/>
          </a:xfrm>
          <a:prstGeom prst="rect">
            <a:avLst/>
          </a:prstGeom>
          <a:noFill/>
          <a:ln>
            <a:noFill/>
          </a:ln>
        </p:spPr>
      </p:pic>
      <p:sp>
        <p:nvSpPr>
          <p:cNvPr id="86" name="Google Shape;86;p3"/>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sp>
        <p:nvSpPr>
          <p:cNvPr id="87" name="Google Shape;87;p3"/>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Daftar Isi</a:t>
            </a:r>
            <a:endParaRPr b="1" i="0" sz="1000" u="none" cap="none" strike="noStrike">
              <a:solidFill>
                <a:srgbClr val="601F99"/>
              </a:solidFill>
              <a:latin typeface="Inter"/>
              <a:ea typeface="Inter"/>
              <a:cs typeface="Inter"/>
              <a:sym typeface="Inter"/>
            </a:endParaRPr>
          </a:p>
        </p:txBody>
      </p:sp>
      <p:grpSp>
        <p:nvGrpSpPr>
          <p:cNvPr id="88" name="Google Shape;88;p3"/>
          <p:cNvGrpSpPr/>
          <p:nvPr/>
        </p:nvGrpSpPr>
        <p:grpSpPr>
          <a:xfrm>
            <a:off x="7503019" y="95797"/>
            <a:ext cx="1516771" cy="323122"/>
            <a:chOff x="400885" y="325214"/>
            <a:chExt cx="2298835" cy="489727"/>
          </a:xfrm>
        </p:grpSpPr>
        <p:pic>
          <p:nvPicPr>
            <p:cNvPr id="89" name="Google Shape;89;p3"/>
            <p:cNvPicPr preferRelativeResize="0"/>
            <p:nvPr/>
          </p:nvPicPr>
          <p:blipFill rotWithShape="1">
            <a:blip r:embed="rId4">
              <a:alphaModFix/>
            </a:blip>
            <a:srcRect b="0" l="0" r="0" t="0"/>
            <a:stretch/>
          </p:blipFill>
          <p:spPr>
            <a:xfrm>
              <a:off x="1906971" y="358726"/>
              <a:ext cx="792749" cy="422701"/>
            </a:xfrm>
            <a:prstGeom prst="rect">
              <a:avLst/>
            </a:prstGeom>
            <a:noFill/>
            <a:ln>
              <a:noFill/>
            </a:ln>
          </p:spPr>
        </p:pic>
        <p:cxnSp>
          <p:nvCxnSpPr>
            <p:cNvPr id="90" name="Google Shape;90;p3"/>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91" name="Google Shape;91;p3"/>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92" name="Google Shape;92;p3"/>
            <p:cNvPicPr preferRelativeResize="0"/>
            <p:nvPr/>
          </p:nvPicPr>
          <p:blipFill rotWithShape="1">
            <a:blip r:embed="rId5">
              <a:alphaModFix/>
            </a:blip>
            <a:srcRect b="0" l="9894" r="8731" t="0"/>
            <a:stretch/>
          </p:blipFill>
          <p:spPr>
            <a:xfrm>
              <a:off x="400885" y="325214"/>
              <a:ext cx="1033078" cy="489727"/>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96" name="Shape 96"/>
        <p:cNvGrpSpPr/>
        <p:nvPr/>
      </p:nvGrpSpPr>
      <p:grpSpPr>
        <a:xfrm>
          <a:off x="0" y="0"/>
          <a:ext cx="0" cy="0"/>
          <a:chOff x="0" y="0"/>
          <a:chExt cx="0" cy="0"/>
        </a:xfrm>
      </p:grpSpPr>
      <p:sp>
        <p:nvSpPr>
          <p:cNvPr id="97" name="Google Shape;97;p4"/>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Latar Belakang</a:t>
            </a:r>
            <a:endParaRPr sz="3600">
              <a:solidFill>
                <a:schemeClr val="lt1"/>
              </a:solidFill>
              <a:latin typeface="Maven Pro SemiBold"/>
              <a:ea typeface="Maven Pro SemiBold"/>
              <a:cs typeface="Maven Pro SemiBold"/>
              <a:sym typeface="Maven Pro SemiBold"/>
            </a:endParaRPr>
          </a:p>
        </p:txBody>
      </p:sp>
      <p:pic>
        <p:nvPicPr>
          <p:cNvPr id="98" name="Google Shape;98;p4"/>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99" name="Google Shape;99;p4"/>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100" name="Google Shape;100;p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101" name="Google Shape;101;p4"/>
          <p:cNvCxnSpPr/>
          <p:nvPr/>
        </p:nvCxnSpPr>
        <p:spPr>
          <a:xfrm>
            <a:off x="8315569" y="184983"/>
            <a:ext cx="0" cy="144724"/>
          </a:xfrm>
          <a:prstGeom prst="straightConnector1">
            <a:avLst/>
          </a:prstGeom>
          <a:noFill/>
          <a:ln cap="flat" cmpd="sng" w="9525">
            <a:solidFill>
              <a:srgbClr val="CCCCCC"/>
            </a:solidFill>
            <a:prstDash val="solid"/>
            <a:round/>
            <a:headEnd len="sm" w="sm" type="none"/>
            <a:tailEnd len="sm" w="sm" type="none"/>
          </a:ln>
        </p:spPr>
      </p:cxnSp>
      <p:cxnSp>
        <p:nvCxnSpPr>
          <p:cNvPr id="102" name="Google Shape;102;p4"/>
          <p:cNvCxnSpPr/>
          <p:nvPr/>
        </p:nvCxnSpPr>
        <p:spPr>
          <a:xfrm>
            <a:off x="8315546" y="184983"/>
            <a:ext cx="0" cy="144724"/>
          </a:xfrm>
          <a:prstGeom prst="straightConnector1">
            <a:avLst/>
          </a:prstGeom>
          <a:noFill/>
          <a:ln cap="flat" cmpd="sng" w="9525">
            <a:solidFill>
              <a:srgbClr val="CCCCCC"/>
            </a:solidFill>
            <a:prstDash val="solid"/>
            <a:round/>
            <a:headEnd len="sm" w="sm" type="none"/>
            <a:tailEnd len="sm" w="sm" type="none"/>
          </a:ln>
        </p:spPr>
      </p:cxnSp>
      <p:pic>
        <p:nvPicPr>
          <p:cNvPr id="103" name="Google Shape;103;p4"/>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104" name="Google Shape;104;p4"/>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105" name="Google Shape;105;p4"/>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106" name="Google Shape;106;p4"/>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Pendahuluan</a:t>
            </a:r>
            <a:endParaRPr b="1" i="0" sz="1000" u="none" cap="none" strike="noStrike">
              <a:solidFill>
                <a:schemeClr val="lt1"/>
              </a:solidFill>
              <a:latin typeface="Inter"/>
              <a:ea typeface="Inter"/>
              <a:cs typeface="Inter"/>
              <a:sym typeface="Inter"/>
            </a:endParaRPr>
          </a:p>
        </p:txBody>
      </p:sp>
      <p:sp>
        <p:nvSpPr>
          <p:cNvPr id="107" name="Google Shape;107;p4"/>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idx="1" type="body"/>
          </p:nvPr>
        </p:nvSpPr>
        <p:spPr>
          <a:xfrm>
            <a:off x="311700" y="1684562"/>
            <a:ext cx="65910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solidFill>
                  <a:srgbClr val="282828"/>
                </a:solidFill>
                <a:latin typeface="Inter"/>
                <a:ea typeface="Inter"/>
                <a:cs typeface="Inter"/>
                <a:sym typeface="Inter"/>
              </a:rPr>
              <a:t>Sumber Data: </a:t>
            </a:r>
            <a:r>
              <a:rPr lang="en" sz="1600" u="sng">
                <a:solidFill>
                  <a:schemeClr val="hlink"/>
                </a:solidFill>
                <a:hlinkClick r:id="rId3"/>
              </a:rPr>
              <a:t>https://www.kaggle.com/datasets/yasserh/loan-default-dataset</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Problem: </a:t>
            </a:r>
            <a:r>
              <a:rPr b="1" lang="en" sz="1500">
                <a:solidFill>
                  <a:srgbClr val="282828"/>
                </a:solidFill>
                <a:latin typeface="Inter"/>
                <a:ea typeface="Inter"/>
                <a:cs typeface="Inter"/>
                <a:sym typeface="Inter"/>
              </a:rPr>
              <a:t>classification </a:t>
            </a:r>
            <a:endParaRPr sz="1500">
              <a:solidFill>
                <a:srgbClr val="282828"/>
              </a:solidFill>
              <a:latin typeface="Inter"/>
              <a:ea typeface="Inter"/>
              <a:cs typeface="Inter"/>
              <a:sym typeface="Inter"/>
            </a:endParaRPr>
          </a:p>
          <a:p>
            <a:pPr indent="0" lvl="0" marL="0" rtl="0" algn="l">
              <a:lnSpc>
                <a:spcPct val="115000"/>
              </a:lnSpc>
              <a:spcBef>
                <a:spcPts val="1000"/>
              </a:spcBef>
              <a:spcAft>
                <a:spcPts val="0"/>
              </a:spcAft>
              <a:buSzPts val="1800"/>
              <a:buNone/>
            </a:pPr>
            <a:r>
              <a:rPr lang="en" sz="1500">
                <a:solidFill>
                  <a:srgbClr val="282828"/>
                </a:solidFill>
                <a:latin typeface="Inter"/>
                <a:ea typeface="Inter"/>
                <a:cs typeface="Inter"/>
                <a:sym typeface="Inter"/>
              </a:rPr>
              <a:t>Tujuan: </a:t>
            </a:r>
            <a:endParaRPr sz="1500">
              <a:solidFill>
                <a:srgbClr val="282828"/>
              </a:solidFill>
              <a:latin typeface="Inter"/>
              <a:ea typeface="Inter"/>
              <a:cs typeface="Inter"/>
              <a:sym typeface="Inter"/>
            </a:endParaRPr>
          </a:p>
          <a:p>
            <a:pPr indent="-323850" lvl="0" marL="457200" rtl="0" algn="l">
              <a:lnSpc>
                <a:spcPct val="115000"/>
              </a:lnSpc>
              <a:spcBef>
                <a:spcPts val="1000"/>
              </a:spcBef>
              <a:spcAft>
                <a:spcPts val="0"/>
              </a:spcAft>
              <a:buClr>
                <a:srgbClr val="282828"/>
              </a:buClr>
              <a:buSzPts val="1500"/>
              <a:buFont typeface="Inter"/>
              <a:buChar char="-"/>
            </a:pPr>
            <a:r>
              <a:rPr lang="en" sz="1500">
                <a:solidFill>
                  <a:srgbClr val="282828"/>
                </a:solidFill>
                <a:latin typeface="Inter"/>
                <a:ea typeface="Inter"/>
                <a:cs typeface="Inter"/>
                <a:sym typeface="Inter"/>
              </a:rPr>
              <a:t>memprediksi status loan berdasarkan faktor-faktor yang </a:t>
            </a:r>
            <a:r>
              <a:rPr lang="en" sz="1600"/>
              <a:t>diperhatikan perbankan agar mereka tidak salah dalam memberikan </a:t>
            </a:r>
            <a:r>
              <a:rPr i="1" lang="en" sz="1600"/>
              <a:t>loan </a:t>
            </a:r>
            <a:r>
              <a:rPr lang="en" sz="1600"/>
              <a:t>kepada nasabah.</a:t>
            </a:r>
            <a:endParaRPr sz="1600"/>
          </a:p>
        </p:txBody>
      </p:sp>
      <p:sp>
        <p:nvSpPr>
          <p:cNvPr id="113" name="Google Shape;113;p5"/>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Latar Belakang</a:t>
            </a:r>
            <a:endParaRPr b="1" i="0" sz="1000" u="none" cap="none" strike="noStrike">
              <a:solidFill>
                <a:srgbClr val="601F99"/>
              </a:solidFill>
              <a:latin typeface="Inter"/>
              <a:ea typeface="Inter"/>
              <a:cs typeface="Inter"/>
              <a:sym typeface="Inter"/>
            </a:endParaRPr>
          </a:p>
        </p:txBody>
      </p:sp>
      <p:sp>
        <p:nvSpPr>
          <p:cNvPr id="114" name="Google Shape;114;p5"/>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15" name="Google Shape;115;p5"/>
          <p:cNvGrpSpPr/>
          <p:nvPr/>
        </p:nvGrpSpPr>
        <p:grpSpPr>
          <a:xfrm>
            <a:off x="7503019" y="95797"/>
            <a:ext cx="1516771" cy="323122"/>
            <a:chOff x="400885" y="325214"/>
            <a:chExt cx="2298835" cy="489727"/>
          </a:xfrm>
        </p:grpSpPr>
        <p:pic>
          <p:nvPicPr>
            <p:cNvPr id="116" name="Google Shape;116;p5"/>
            <p:cNvPicPr preferRelativeResize="0"/>
            <p:nvPr/>
          </p:nvPicPr>
          <p:blipFill rotWithShape="1">
            <a:blip r:embed="rId4">
              <a:alphaModFix/>
            </a:blip>
            <a:srcRect b="0" l="0" r="0" t="0"/>
            <a:stretch/>
          </p:blipFill>
          <p:spPr>
            <a:xfrm>
              <a:off x="1906971" y="358726"/>
              <a:ext cx="792749" cy="422701"/>
            </a:xfrm>
            <a:prstGeom prst="rect">
              <a:avLst/>
            </a:prstGeom>
            <a:noFill/>
            <a:ln>
              <a:noFill/>
            </a:ln>
          </p:spPr>
        </p:pic>
        <p:cxnSp>
          <p:nvCxnSpPr>
            <p:cNvPr id="117" name="Google Shape;117;p5"/>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18" name="Google Shape;118;p5"/>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19" name="Google Shape;119;p5"/>
            <p:cNvPicPr preferRelativeResize="0"/>
            <p:nvPr/>
          </p:nvPicPr>
          <p:blipFill rotWithShape="1">
            <a:blip r:embed="rId5">
              <a:alphaModFix/>
            </a:blip>
            <a:srcRect b="0" l="9894" r="8731" t="0"/>
            <a:stretch/>
          </p:blipFill>
          <p:spPr>
            <a:xfrm>
              <a:off x="400885" y="325214"/>
              <a:ext cx="1033078" cy="489727"/>
            </a:xfrm>
            <a:prstGeom prst="rect">
              <a:avLst/>
            </a:prstGeom>
            <a:noFill/>
            <a:ln>
              <a:noFill/>
            </a:ln>
          </p:spPr>
        </p:pic>
      </p:grpSp>
      <p:sp>
        <p:nvSpPr>
          <p:cNvPr id="120" name="Google Shape;120;p5"/>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Latar Belakang Project</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01F99"/>
        </a:solidFill>
      </p:bgPr>
    </p:bg>
    <p:spTree>
      <p:nvGrpSpPr>
        <p:cNvPr id="124" name="Shape 124"/>
        <p:cNvGrpSpPr/>
        <p:nvPr/>
      </p:nvGrpSpPr>
      <p:grpSpPr>
        <a:xfrm>
          <a:off x="0" y="0"/>
          <a:ext cx="0" cy="0"/>
          <a:chOff x="0" y="0"/>
          <a:chExt cx="0" cy="0"/>
        </a:xfrm>
      </p:grpSpPr>
      <p:sp>
        <p:nvSpPr>
          <p:cNvPr id="125" name="Google Shape;125;p6"/>
          <p:cNvSpPr txBox="1"/>
          <p:nvPr>
            <p:ph type="title"/>
          </p:nvPr>
        </p:nvSpPr>
        <p:spPr>
          <a:xfrm>
            <a:off x="537425" y="1457350"/>
            <a:ext cx="5455500" cy="1783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3600">
                <a:solidFill>
                  <a:schemeClr val="lt1"/>
                </a:solidFill>
                <a:latin typeface="Maven Pro SemiBold"/>
                <a:ea typeface="Maven Pro SemiBold"/>
                <a:cs typeface="Maven Pro SemiBold"/>
                <a:sym typeface="Maven Pro SemiBold"/>
              </a:rPr>
              <a:t>Explorasi Data dan Visualisasi</a:t>
            </a:r>
            <a:endParaRPr sz="3600">
              <a:solidFill>
                <a:schemeClr val="lt1"/>
              </a:solidFill>
              <a:latin typeface="Maven Pro SemiBold"/>
              <a:ea typeface="Maven Pro SemiBold"/>
              <a:cs typeface="Maven Pro SemiBold"/>
              <a:sym typeface="Maven Pro SemiBold"/>
            </a:endParaRPr>
          </a:p>
        </p:txBody>
      </p:sp>
      <p:pic>
        <p:nvPicPr>
          <p:cNvPr id="126" name="Google Shape;126;p6"/>
          <p:cNvPicPr preferRelativeResize="0"/>
          <p:nvPr/>
        </p:nvPicPr>
        <p:blipFill rotWithShape="1">
          <a:blip r:embed="rId3">
            <a:alphaModFix amt="50000"/>
          </a:blip>
          <a:srcRect b="39246" l="0" r="43099" t="0"/>
          <a:stretch/>
        </p:blipFill>
        <p:spPr>
          <a:xfrm>
            <a:off x="5082000" y="1401150"/>
            <a:ext cx="4061998" cy="3742351"/>
          </a:xfrm>
          <a:prstGeom prst="rect">
            <a:avLst/>
          </a:prstGeom>
          <a:noFill/>
          <a:ln>
            <a:noFill/>
          </a:ln>
        </p:spPr>
      </p:pic>
      <p:sp>
        <p:nvSpPr>
          <p:cNvPr id="127" name="Google Shape;127;p6"/>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lt1"/>
                </a:solidFill>
                <a:latin typeface="Inter"/>
                <a:ea typeface="Inter"/>
                <a:cs typeface="Inter"/>
                <a:sym typeface="Inter"/>
              </a:rPr>
              <a:t>© 2022 Program Studi Independen Bersertifikat Zenius Bersama Kampus Merdeka</a:t>
            </a:r>
            <a:endParaRPr b="0" i="0" sz="900" u="none" cap="none" strike="noStrike">
              <a:solidFill>
                <a:schemeClr val="lt1"/>
              </a:solidFill>
              <a:latin typeface="Inter"/>
              <a:ea typeface="Inter"/>
              <a:cs typeface="Inter"/>
              <a:sym typeface="Inter"/>
            </a:endParaRPr>
          </a:p>
        </p:txBody>
      </p:sp>
      <p:sp>
        <p:nvSpPr>
          <p:cNvPr id="128" name="Google Shape;128;p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601F99"/>
                </a:solidFill>
                <a:latin typeface="Inter"/>
                <a:ea typeface="Inter"/>
                <a:cs typeface="Inter"/>
                <a:sym typeface="Inter"/>
              </a:rPr>
              <a:t>PUT THE TOPIC HERE AS OVERHEAD</a:t>
            </a:r>
            <a:endParaRPr b="1" i="0" sz="1000" u="none" cap="none" strike="noStrike">
              <a:solidFill>
                <a:srgbClr val="601F99"/>
              </a:solidFill>
              <a:latin typeface="Inter"/>
              <a:ea typeface="Inter"/>
              <a:cs typeface="Inter"/>
              <a:sym typeface="Inter"/>
            </a:endParaRPr>
          </a:p>
        </p:txBody>
      </p:sp>
      <p:cxnSp>
        <p:nvCxnSpPr>
          <p:cNvPr id="129" name="Google Shape;129;p6"/>
          <p:cNvCxnSpPr/>
          <p:nvPr/>
        </p:nvCxnSpPr>
        <p:spPr>
          <a:xfrm>
            <a:off x="8315586" y="184990"/>
            <a:ext cx="0" cy="144674"/>
          </a:xfrm>
          <a:prstGeom prst="straightConnector1">
            <a:avLst/>
          </a:prstGeom>
          <a:noFill/>
          <a:ln cap="flat" cmpd="sng" w="9525">
            <a:solidFill>
              <a:srgbClr val="CCCCCC"/>
            </a:solidFill>
            <a:prstDash val="solid"/>
            <a:round/>
            <a:headEnd len="sm" w="sm" type="none"/>
            <a:tailEnd len="sm" w="sm" type="none"/>
          </a:ln>
        </p:spPr>
      </p:cxnSp>
      <p:cxnSp>
        <p:nvCxnSpPr>
          <p:cNvPr id="130" name="Google Shape;130;p6"/>
          <p:cNvCxnSpPr/>
          <p:nvPr/>
        </p:nvCxnSpPr>
        <p:spPr>
          <a:xfrm>
            <a:off x="8315529" y="184990"/>
            <a:ext cx="0" cy="144674"/>
          </a:xfrm>
          <a:prstGeom prst="straightConnector1">
            <a:avLst/>
          </a:prstGeom>
          <a:noFill/>
          <a:ln cap="flat" cmpd="sng" w="9525">
            <a:solidFill>
              <a:srgbClr val="CCCCCC"/>
            </a:solidFill>
            <a:prstDash val="solid"/>
            <a:round/>
            <a:headEnd len="sm" w="sm" type="none"/>
            <a:tailEnd len="sm" w="sm" type="none"/>
          </a:ln>
        </p:spPr>
      </p:cxnSp>
      <p:pic>
        <p:nvPicPr>
          <p:cNvPr id="131" name="Google Shape;131;p6"/>
          <p:cNvPicPr preferRelativeResize="0"/>
          <p:nvPr/>
        </p:nvPicPr>
        <p:blipFill rotWithShape="1">
          <a:blip r:embed="rId4">
            <a:alphaModFix/>
          </a:blip>
          <a:srcRect b="31665" l="9894" r="8731" t="0"/>
          <a:stretch/>
        </p:blipFill>
        <p:spPr>
          <a:xfrm>
            <a:off x="7503025" y="95799"/>
            <a:ext cx="681626" cy="220799"/>
          </a:xfrm>
          <a:prstGeom prst="rect">
            <a:avLst/>
          </a:prstGeom>
          <a:noFill/>
          <a:ln>
            <a:noFill/>
          </a:ln>
        </p:spPr>
      </p:pic>
      <p:pic>
        <p:nvPicPr>
          <p:cNvPr id="132" name="Google Shape;132;p6"/>
          <p:cNvPicPr preferRelativeResize="0"/>
          <p:nvPr/>
        </p:nvPicPr>
        <p:blipFill rotWithShape="1">
          <a:blip r:embed="rId5">
            <a:alphaModFix/>
          </a:blip>
          <a:srcRect b="0" l="9894" r="8731" t="68332"/>
          <a:stretch/>
        </p:blipFill>
        <p:spPr>
          <a:xfrm>
            <a:off x="7503025" y="316596"/>
            <a:ext cx="681626" cy="102325"/>
          </a:xfrm>
          <a:prstGeom prst="rect">
            <a:avLst/>
          </a:prstGeom>
          <a:noFill/>
          <a:ln>
            <a:noFill/>
          </a:ln>
        </p:spPr>
      </p:pic>
      <p:pic>
        <p:nvPicPr>
          <p:cNvPr id="133" name="Google Shape;133;p6"/>
          <p:cNvPicPr preferRelativeResize="0"/>
          <p:nvPr/>
        </p:nvPicPr>
        <p:blipFill rotWithShape="1">
          <a:blip r:embed="rId6">
            <a:alphaModFix/>
          </a:blip>
          <a:srcRect b="0" l="0" r="0" t="0"/>
          <a:stretch/>
        </p:blipFill>
        <p:spPr>
          <a:xfrm>
            <a:off x="8496725" y="117900"/>
            <a:ext cx="523075" cy="278902"/>
          </a:xfrm>
          <a:prstGeom prst="rect">
            <a:avLst/>
          </a:prstGeom>
          <a:noFill/>
          <a:ln>
            <a:noFill/>
          </a:ln>
        </p:spPr>
      </p:pic>
      <p:sp>
        <p:nvSpPr>
          <p:cNvPr id="134" name="Google Shape;134;p6"/>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lt1"/>
                </a:solidFill>
                <a:latin typeface="Inter"/>
                <a:ea typeface="Inter"/>
                <a:cs typeface="Inter"/>
                <a:sym typeface="Inter"/>
              </a:rPr>
              <a:t>Explorasi Data dan Visualisasi</a:t>
            </a:r>
            <a:endParaRPr b="1" i="0" sz="1000" u="none" cap="none" strike="noStrike">
              <a:solidFill>
                <a:schemeClr val="lt1"/>
              </a:solidFill>
              <a:latin typeface="Inter"/>
              <a:ea typeface="Inter"/>
              <a:cs typeface="Inter"/>
              <a:sym typeface="Inter"/>
            </a:endParaRPr>
          </a:p>
        </p:txBody>
      </p:sp>
      <p:sp>
        <p:nvSpPr>
          <p:cNvPr id="135" name="Google Shape;135;p6"/>
          <p:cNvSpPr txBox="1"/>
          <p:nvPr/>
        </p:nvSpPr>
        <p:spPr>
          <a:xfrm>
            <a:off x="537425" y="3240750"/>
            <a:ext cx="37050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lt1"/>
              </a:solidFill>
              <a:latin typeface="Inter Medium"/>
              <a:ea typeface="Inter Medium"/>
              <a:cs typeface="Inter Medium"/>
              <a:sym typeface="Inter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idx="1" type="body"/>
          </p:nvPr>
        </p:nvSpPr>
        <p:spPr>
          <a:xfrm>
            <a:off x="311700" y="1556750"/>
            <a:ext cx="8480400" cy="29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latin typeface="Inter"/>
                <a:ea typeface="Inter"/>
                <a:cs typeface="Inter"/>
                <a:sym typeface="Inter"/>
              </a:rPr>
              <a:t>Menganalisis dataset </a:t>
            </a:r>
            <a:r>
              <a:rPr i="1" lang="en" sz="1500">
                <a:latin typeface="Inter"/>
                <a:ea typeface="Inter"/>
                <a:cs typeface="Inter"/>
                <a:sym typeface="Inter"/>
              </a:rPr>
              <a:t>loan</a:t>
            </a:r>
            <a:r>
              <a:rPr lang="en" sz="1500">
                <a:latin typeface="Inter"/>
                <a:ea typeface="Inter"/>
                <a:cs typeface="Inter"/>
                <a:sym typeface="Inter"/>
              </a:rPr>
              <a:t> (pinjaman perbankan) yang menyimpan data</a:t>
            </a:r>
            <a:r>
              <a:rPr i="1" lang="en" sz="1500">
                <a:latin typeface="Inter"/>
                <a:ea typeface="Inter"/>
                <a:cs typeface="Inter"/>
                <a:sym typeface="Inter"/>
              </a:rPr>
              <a:t> </a:t>
            </a:r>
            <a:r>
              <a:rPr lang="en" sz="1500">
                <a:latin typeface="Inter"/>
                <a:ea typeface="Inter"/>
                <a:cs typeface="Inter"/>
                <a:sym typeface="Inter"/>
              </a:rPr>
              <a:t>historis nasabah bank yang cenderung default (gagal bayar pinjaman) atau tidak. Mengidentifikasi nasabah yang berisiko tinggi untuk gagal bayar adalah salah satu cara untuk meminimalisir kerugian pemberi pinjaman. Untuk itu, kita akan coba memprediksi kemungkinan nasabah gagal bayar menggunakan prediktor-prediktor yang disediakan. Target kolomnya adalah ‘Status’ dengan keterangan 0 tidak default dan 1 default.</a:t>
            </a:r>
            <a:endParaRPr sz="1500">
              <a:solidFill>
                <a:srgbClr val="282828"/>
              </a:solidFill>
              <a:latin typeface="Inter"/>
              <a:ea typeface="Inter"/>
              <a:cs typeface="Inter"/>
              <a:sym typeface="Inter"/>
            </a:endParaRPr>
          </a:p>
        </p:txBody>
      </p:sp>
      <p:sp>
        <p:nvSpPr>
          <p:cNvPr id="141" name="Google Shape;141;p7"/>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142" name="Google Shape;142;p7"/>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43" name="Google Shape;143;p7"/>
          <p:cNvGrpSpPr/>
          <p:nvPr/>
        </p:nvGrpSpPr>
        <p:grpSpPr>
          <a:xfrm>
            <a:off x="7503019" y="95797"/>
            <a:ext cx="1516771" cy="323122"/>
            <a:chOff x="400885" y="325214"/>
            <a:chExt cx="2298835" cy="489727"/>
          </a:xfrm>
        </p:grpSpPr>
        <p:pic>
          <p:nvPicPr>
            <p:cNvPr id="144" name="Google Shape;144;p7"/>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45" name="Google Shape;145;p7"/>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46" name="Google Shape;146;p7"/>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47" name="Google Shape;147;p7"/>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148" name="Google Shape;148;p7"/>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Business Understanding</a:t>
            </a:r>
            <a:endParaRPr sz="2820">
              <a:solidFill>
                <a:srgbClr val="A338EB"/>
              </a:solidFill>
              <a:latin typeface="Maven Pro SemiBold"/>
              <a:ea typeface="Maven Pro SemiBold"/>
              <a:cs typeface="Maven Pro SemiBold"/>
              <a:sym typeface="Maven Pro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9"/>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54" name="Google Shape;154;p9"/>
          <p:cNvGrpSpPr/>
          <p:nvPr/>
        </p:nvGrpSpPr>
        <p:grpSpPr>
          <a:xfrm>
            <a:off x="7503019" y="95797"/>
            <a:ext cx="1516771" cy="323122"/>
            <a:chOff x="400885" y="325214"/>
            <a:chExt cx="2298835" cy="489727"/>
          </a:xfrm>
        </p:grpSpPr>
        <p:pic>
          <p:nvPicPr>
            <p:cNvPr id="155" name="Google Shape;155;p9"/>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56" name="Google Shape;156;p9"/>
            <p:cNvCxnSpPr/>
            <p:nvPr/>
          </p:nvCxnSpPr>
          <p:spPr>
            <a:xfrm>
              <a:off x="1632394" y="460384"/>
              <a:ext cx="0" cy="219345"/>
            </a:xfrm>
            <a:prstGeom prst="straightConnector1">
              <a:avLst/>
            </a:prstGeom>
            <a:noFill/>
            <a:ln cap="flat" cmpd="sng" w="9525">
              <a:solidFill>
                <a:schemeClr val="dk2"/>
              </a:solidFill>
              <a:prstDash val="solid"/>
              <a:round/>
              <a:headEnd len="sm" w="sm" type="none"/>
              <a:tailEnd len="sm" w="sm" type="none"/>
            </a:ln>
          </p:spPr>
        </p:cxnSp>
        <p:cxnSp>
          <p:nvCxnSpPr>
            <p:cNvPr id="157" name="Google Shape;157;p9"/>
            <p:cNvCxnSpPr/>
            <p:nvPr/>
          </p:nvCxnSpPr>
          <p:spPr>
            <a:xfrm>
              <a:off x="1632360" y="460384"/>
              <a:ext cx="0" cy="219345"/>
            </a:xfrm>
            <a:prstGeom prst="straightConnector1">
              <a:avLst/>
            </a:prstGeom>
            <a:noFill/>
            <a:ln cap="flat" cmpd="sng" w="9525">
              <a:solidFill>
                <a:schemeClr val="dk2"/>
              </a:solidFill>
              <a:prstDash val="solid"/>
              <a:round/>
              <a:headEnd len="sm" w="sm" type="none"/>
              <a:tailEnd len="sm" w="sm" type="none"/>
            </a:ln>
          </p:spPr>
        </p:cxnSp>
        <p:pic>
          <p:nvPicPr>
            <p:cNvPr id="158" name="Google Shape;158;p9"/>
            <p:cNvPicPr preferRelativeResize="0"/>
            <p:nvPr/>
          </p:nvPicPr>
          <p:blipFill rotWithShape="1">
            <a:blip r:embed="rId4">
              <a:alphaModFix/>
            </a:blip>
            <a:srcRect b="0" l="9894" r="8731" t="0"/>
            <a:stretch/>
          </p:blipFill>
          <p:spPr>
            <a:xfrm>
              <a:off x="400885" y="325214"/>
              <a:ext cx="1033078" cy="489727"/>
            </a:xfrm>
            <a:prstGeom prst="rect">
              <a:avLst/>
            </a:prstGeom>
            <a:noFill/>
            <a:ln>
              <a:noFill/>
            </a:ln>
          </p:spPr>
        </p:pic>
      </p:grpSp>
      <p:sp>
        <p:nvSpPr>
          <p:cNvPr id="159" name="Google Shape;159;p9"/>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60" name="Google Shape;160;p9"/>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
        <p:nvSpPr>
          <p:cNvPr id="161" name="Google Shape;161;p9"/>
          <p:cNvSpPr txBox="1"/>
          <p:nvPr>
            <p:ph idx="1" type="body"/>
          </p:nvPr>
        </p:nvSpPr>
        <p:spPr>
          <a:xfrm>
            <a:off x="311700" y="1556750"/>
            <a:ext cx="8331300" cy="29244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434343"/>
              </a:buClr>
              <a:buSzPts val="1500"/>
              <a:buFont typeface="Inter"/>
              <a:buChar char="●"/>
            </a:pPr>
            <a:r>
              <a:rPr lang="en" sz="1500">
                <a:solidFill>
                  <a:srgbClr val="434343"/>
                </a:solidFill>
                <a:highlight>
                  <a:srgbClr val="FFFFFF"/>
                </a:highlight>
                <a:latin typeface="Inter"/>
                <a:ea typeface="Inter"/>
                <a:cs typeface="Inter"/>
                <a:sym typeface="Inter"/>
              </a:rPr>
              <a:t>Dataset Loan default memiliki 34 kolom</a:t>
            </a:r>
            <a:r>
              <a:rPr lang="en" sz="1500">
                <a:solidFill>
                  <a:srgbClr val="434343"/>
                </a:solidFill>
                <a:latin typeface="Inter"/>
                <a:ea typeface="Inter"/>
                <a:cs typeface="Inter"/>
                <a:sym typeface="Inter"/>
              </a:rPr>
              <a:t> dan 148670 baris. Terdapat 10 kolom yang memiliki missing values</a:t>
            </a:r>
            <a:endParaRPr sz="1500">
              <a:solidFill>
                <a:srgbClr val="434343"/>
              </a:solidFill>
              <a:highlight>
                <a:srgbClr val="FFFFFF"/>
              </a:highlight>
              <a:latin typeface="Inter"/>
              <a:ea typeface="Inter"/>
              <a:cs typeface="Inter"/>
              <a:sym typeface="Inter"/>
            </a:endParaRPr>
          </a:p>
          <a:p>
            <a:pPr indent="-323850" lvl="0" marL="457200" rtl="0" algn="l">
              <a:lnSpc>
                <a:spcPct val="115000"/>
              </a:lnSpc>
              <a:spcBef>
                <a:spcPts val="0"/>
              </a:spcBef>
              <a:spcAft>
                <a:spcPts val="0"/>
              </a:spcAft>
              <a:buClr>
                <a:srgbClr val="434343"/>
              </a:buClr>
              <a:buSzPts val="1500"/>
              <a:buFont typeface="Inter"/>
              <a:buChar char="●"/>
            </a:pPr>
            <a:r>
              <a:rPr lang="en" sz="1500">
                <a:solidFill>
                  <a:srgbClr val="434343"/>
                </a:solidFill>
                <a:highlight>
                  <a:schemeClr val="lt1"/>
                </a:highlight>
                <a:latin typeface="Inter"/>
                <a:ea typeface="Inter"/>
                <a:cs typeface="Inter"/>
                <a:sym typeface="Inter"/>
              </a:rPr>
              <a:t>Kolom </a:t>
            </a:r>
            <a:r>
              <a:rPr lang="en" sz="1500">
                <a:solidFill>
                  <a:srgbClr val="434343"/>
                </a:solidFill>
                <a:latin typeface="Inter"/>
                <a:ea typeface="Inter"/>
                <a:cs typeface="Inter"/>
                <a:sym typeface="Inter"/>
              </a:rPr>
              <a:t>total_units</a:t>
            </a:r>
            <a:r>
              <a:rPr lang="en" sz="1500">
                <a:solidFill>
                  <a:srgbClr val="434343"/>
                </a:solidFill>
                <a:highlight>
                  <a:schemeClr val="lt1"/>
                </a:highlight>
                <a:latin typeface="Inter"/>
                <a:ea typeface="Inter"/>
                <a:cs typeface="Inter"/>
                <a:sym typeface="Inter"/>
              </a:rPr>
              <a:t> dan </a:t>
            </a:r>
            <a:r>
              <a:rPr lang="en" sz="1500">
                <a:solidFill>
                  <a:srgbClr val="434343"/>
                </a:solidFill>
                <a:latin typeface="Inter"/>
                <a:ea typeface="Inter"/>
                <a:cs typeface="Inter"/>
                <a:sym typeface="Inter"/>
              </a:rPr>
              <a:t>age</a:t>
            </a:r>
            <a:r>
              <a:rPr lang="en" sz="1500">
                <a:solidFill>
                  <a:srgbClr val="434343"/>
                </a:solidFill>
                <a:highlight>
                  <a:schemeClr val="lt1"/>
                </a:highlight>
                <a:latin typeface="Inter"/>
                <a:ea typeface="Inter"/>
                <a:cs typeface="Inter"/>
                <a:sym typeface="Inter"/>
              </a:rPr>
              <a:t> yang memiliki tipe data object. Kolom </a:t>
            </a:r>
            <a:r>
              <a:rPr lang="en" sz="1500">
                <a:solidFill>
                  <a:srgbClr val="434343"/>
                </a:solidFill>
                <a:latin typeface="Inter"/>
                <a:ea typeface="Inter"/>
                <a:cs typeface="Inter"/>
                <a:sym typeface="Inter"/>
              </a:rPr>
              <a:t>total_units</a:t>
            </a:r>
            <a:r>
              <a:rPr lang="en" sz="1500">
                <a:solidFill>
                  <a:srgbClr val="434343"/>
                </a:solidFill>
                <a:highlight>
                  <a:schemeClr val="lt1"/>
                </a:highlight>
                <a:latin typeface="Inter"/>
                <a:ea typeface="Inter"/>
                <a:cs typeface="Inter"/>
                <a:sym typeface="Inter"/>
              </a:rPr>
              <a:t> dikelompokkan berdasarkan jumlah unitnya dan kolom </a:t>
            </a:r>
            <a:r>
              <a:rPr lang="en" sz="1500">
                <a:solidFill>
                  <a:srgbClr val="434343"/>
                </a:solidFill>
                <a:latin typeface="Inter"/>
                <a:ea typeface="Inter"/>
                <a:cs typeface="Inter"/>
                <a:sym typeface="Inter"/>
              </a:rPr>
              <a:t>age</a:t>
            </a:r>
            <a:r>
              <a:rPr lang="en" sz="1500">
                <a:solidFill>
                  <a:srgbClr val="434343"/>
                </a:solidFill>
                <a:highlight>
                  <a:schemeClr val="lt1"/>
                </a:highlight>
                <a:latin typeface="Inter"/>
                <a:ea typeface="Inter"/>
                <a:cs typeface="Inter"/>
                <a:sym typeface="Inter"/>
              </a:rPr>
              <a:t> dikelompokkan berdasarkan range usia tertentu sehingga kedua kolom ini memiliki tipe data object. Nilai-nilai pada </a:t>
            </a:r>
            <a:r>
              <a:rPr lang="en" sz="1500">
                <a:solidFill>
                  <a:srgbClr val="434343"/>
                </a:solidFill>
                <a:latin typeface="Inter"/>
                <a:ea typeface="Inter"/>
                <a:cs typeface="Inter"/>
                <a:sym typeface="Inter"/>
              </a:rPr>
              <a:t>total_units</a:t>
            </a:r>
            <a:r>
              <a:rPr lang="en" sz="1500">
                <a:solidFill>
                  <a:srgbClr val="434343"/>
                </a:solidFill>
                <a:highlight>
                  <a:schemeClr val="lt1"/>
                </a:highlight>
                <a:latin typeface="Inter"/>
                <a:ea typeface="Inter"/>
                <a:cs typeface="Inter"/>
                <a:sym typeface="Inter"/>
              </a:rPr>
              <a:t> akan diubah menjadi integer.</a:t>
            </a:r>
            <a:endParaRPr sz="1500">
              <a:solidFill>
                <a:srgbClr val="434343"/>
              </a:solidFill>
              <a:latin typeface="Inter"/>
              <a:ea typeface="Inter"/>
              <a:cs typeface="Inter"/>
              <a:sym typeface="Inter"/>
            </a:endParaRPr>
          </a:p>
          <a:p>
            <a:pPr indent="-323850" lvl="0" marL="457200" rtl="0" algn="l">
              <a:lnSpc>
                <a:spcPct val="135714"/>
              </a:lnSpc>
              <a:spcBef>
                <a:spcPts val="0"/>
              </a:spcBef>
              <a:spcAft>
                <a:spcPts val="0"/>
              </a:spcAft>
              <a:buClr>
                <a:srgbClr val="434343"/>
              </a:buClr>
              <a:buSzPts val="1500"/>
              <a:buFont typeface="Inter"/>
              <a:buChar char="●"/>
            </a:pPr>
            <a:r>
              <a:rPr lang="en" sz="1500">
                <a:solidFill>
                  <a:srgbClr val="434343"/>
                </a:solidFill>
                <a:highlight>
                  <a:schemeClr val="lt1"/>
                </a:highlight>
                <a:latin typeface="Inter"/>
                <a:ea typeface="Inter"/>
                <a:cs typeface="Inter"/>
                <a:sym typeface="Inter"/>
              </a:rPr>
              <a:t>Kolom gender memiliki nilai 'Sex Not Available' yang sama dengan nilai NaN, maka dari itu nilai 'Sex Not Available akan diganti dengan NaN'</a:t>
            </a:r>
            <a:endParaRPr sz="1500">
              <a:solidFill>
                <a:srgbClr val="434343"/>
              </a:solidFill>
              <a:highlight>
                <a:srgbClr val="FFFFFF"/>
              </a:highlight>
              <a:latin typeface="Inter"/>
              <a:ea typeface="Inter"/>
              <a:cs typeface="Inter"/>
              <a:sym typeface="Int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3c00bc7791_0_2"/>
          <p:cNvSpPr txBox="1"/>
          <p:nvPr>
            <p:ph idx="1" type="body"/>
          </p:nvPr>
        </p:nvSpPr>
        <p:spPr>
          <a:xfrm>
            <a:off x="311700" y="1416725"/>
            <a:ext cx="8708400" cy="3307800"/>
          </a:xfrm>
          <a:prstGeom prst="rect">
            <a:avLst/>
          </a:prstGeom>
          <a:noFill/>
          <a:ln>
            <a:noFill/>
          </a:ln>
        </p:spPr>
        <p:txBody>
          <a:bodyPr anchorCtr="0" anchor="t" bIns="91425" lIns="91425" spcFirstLastPara="1" rIns="91425" wrap="square" tIns="91425">
            <a:noAutofit/>
          </a:bodyPr>
          <a:lstStyle/>
          <a:p>
            <a:pPr indent="-323850" lvl="0" marL="457200" rtl="0" algn="l">
              <a:spcBef>
                <a:spcPts val="1000"/>
              </a:spcBef>
              <a:spcAft>
                <a:spcPts val="0"/>
              </a:spcAft>
              <a:buClr>
                <a:srgbClr val="434343"/>
              </a:buClr>
              <a:buSzPts val="1500"/>
              <a:buFont typeface="Inter"/>
              <a:buChar char="●"/>
            </a:pPr>
            <a:r>
              <a:rPr lang="en" sz="1500">
                <a:solidFill>
                  <a:srgbClr val="434343"/>
                </a:solidFill>
                <a:highlight>
                  <a:srgbClr val="FFFFFF"/>
                </a:highlight>
                <a:latin typeface="Inter"/>
                <a:ea typeface="Inter"/>
                <a:cs typeface="Inter"/>
                <a:sym typeface="Inter"/>
              </a:rPr>
              <a:t>Dataset memiliki banyak missing value di kolom </a:t>
            </a:r>
            <a:r>
              <a:rPr lang="en" sz="1500">
                <a:solidFill>
                  <a:srgbClr val="434343"/>
                </a:solidFill>
                <a:latin typeface="Inter"/>
                <a:ea typeface="Inter"/>
                <a:cs typeface="Inter"/>
                <a:sym typeface="Inter"/>
              </a:rPr>
              <a:t>Gender</a:t>
            </a:r>
            <a:r>
              <a:rPr lang="en" sz="1500">
                <a:solidFill>
                  <a:srgbClr val="434343"/>
                </a:solidFill>
                <a:highlight>
                  <a:srgbClr val="FFFFFF"/>
                </a:highlight>
                <a:latin typeface="Inter"/>
                <a:ea typeface="Inter"/>
                <a:cs typeface="Inter"/>
                <a:sym typeface="Inter"/>
              </a:rPr>
              <a:t>, </a:t>
            </a:r>
            <a:r>
              <a:rPr lang="en" sz="1500">
                <a:solidFill>
                  <a:srgbClr val="434343"/>
                </a:solidFill>
                <a:latin typeface="Inter"/>
                <a:ea typeface="Inter"/>
                <a:cs typeface="Inter"/>
                <a:sym typeface="Inter"/>
              </a:rPr>
              <a:t>rate_of_interest</a:t>
            </a:r>
            <a:r>
              <a:rPr lang="en" sz="1500">
                <a:solidFill>
                  <a:srgbClr val="434343"/>
                </a:solidFill>
                <a:highlight>
                  <a:srgbClr val="FFFFFF"/>
                </a:highlight>
                <a:latin typeface="Inter"/>
                <a:ea typeface="Inter"/>
                <a:cs typeface="Inter"/>
                <a:sym typeface="Inter"/>
              </a:rPr>
              <a:t>, </a:t>
            </a:r>
            <a:r>
              <a:rPr lang="en" sz="1500">
                <a:solidFill>
                  <a:srgbClr val="434343"/>
                </a:solidFill>
                <a:latin typeface="Inter"/>
                <a:ea typeface="Inter"/>
                <a:cs typeface="Inter"/>
                <a:sym typeface="Inter"/>
              </a:rPr>
              <a:t>Interest_rate_spread</a:t>
            </a:r>
            <a:r>
              <a:rPr lang="en" sz="1500">
                <a:solidFill>
                  <a:srgbClr val="434343"/>
                </a:solidFill>
                <a:highlight>
                  <a:srgbClr val="FFFFFF"/>
                </a:highlight>
                <a:latin typeface="Inter"/>
                <a:ea typeface="Inter"/>
                <a:cs typeface="Inter"/>
                <a:sym typeface="Inter"/>
              </a:rPr>
              <a:t>, dan juga </a:t>
            </a:r>
            <a:r>
              <a:rPr lang="en" sz="1500">
                <a:solidFill>
                  <a:srgbClr val="434343"/>
                </a:solidFill>
                <a:latin typeface="Inter"/>
                <a:ea typeface="Inter"/>
                <a:cs typeface="Inter"/>
                <a:sym typeface="Inter"/>
              </a:rPr>
              <a:t>Upfront_charges</a:t>
            </a:r>
            <a:r>
              <a:rPr lang="en" sz="1500">
                <a:solidFill>
                  <a:srgbClr val="434343"/>
                </a:solidFill>
                <a:highlight>
                  <a:srgbClr val="FFFFFF"/>
                </a:highlight>
                <a:latin typeface="Inter"/>
                <a:ea typeface="Inter"/>
                <a:cs typeface="Inter"/>
                <a:sym typeface="Inter"/>
              </a:rPr>
              <a:t>. </a:t>
            </a:r>
            <a:r>
              <a:rPr lang="en" sz="1500">
                <a:solidFill>
                  <a:srgbClr val="434343"/>
                </a:solidFill>
                <a:highlight>
                  <a:srgbClr val="FFFFFF"/>
                </a:highlight>
                <a:latin typeface="Inter"/>
                <a:ea typeface="Inter"/>
                <a:cs typeface="Inter"/>
                <a:sym typeface="Inter"/>
              </a:rPr>
              <a:t>Kolom </a:t>
            </a:r>
            <a:r>
              <a:rPr lang="en" sz="1500">
                <a:solidFill>
                  <a:srgbClr val="434343"/>
                </a:solidFill>
                <a:latin typeface="Inter"/>
                <a:ea typeface="Inter"/>
                <a:cs typeface="Inter"/>
                <a:sym typeface="Inter"/>
              </a:rPr>
              <a:t>rate_of_interest</a:t>
            </a:r>
            <a:r>
              <a:rPr lang="en" sz="1500">
                <a:solidFill>
                  <a:srgbClr val="434343"/>
                </a:solidFill>
                <a:highlight>
                  <a:srgbClr val="FFFFFF"/>
                </a:highlight>
                <a:latin typeface="Inter"/>
                <a:ea typeface="Inter"/>
                <a:cs typeface="Inter"/>
                <a:sym typeface="Inter"/>
              </a:rPr>
              <a:t>, </a:t>
            </a:r>
            <a:r>
              <a:rPr lang="en" sz="1500">
                <a:solidFill>
                  <a:srgbClr val="434343"/>
                </a:solidFill>
                <a:latin typeface="Inter"/>
                <a:ea typeface="Inter"/>
                <a:cs typeface="Inter"/>
                <a:sym typeface="Inter"/>
              </a:rPr>
              <a:t>Interest_rate_spread</a:t>
            </a:r>
            <a:r>
              <a:rPr lang="en" sz="1500">
                <a:solidFill>
                  <a:srgbClr val="434343"/>
                </a:solidFill>
                <a:highlight>
                  <a:srgbClr val="FFFFFF"/>
                </a:highlight>
                <a:latin typeface="Inter"/>
                <a:ea typeface="Inter"/>
                <a:cs typeface="Inter"/>
                <a:sym typeface="Inter"/>
              </a:rPr>
              <a:t>, dan </a:t>
            </a:r>
            <a:r>
              <a:rPr lang="en" sz="1500">
                <a:solidFill>
                  <a:srgbClr val="434343"/>
                </a:solidFill>
                <a:latin typeface="Inter"/>
                <a:ea typeface="Inter"/>
                <a:cs typeface="Inter"/>
                <a:sym typeface="Inter"/>
              </a:rPr>
              <a:t>Upfront_charges</a:t>
            </a:r>
            <a:r>
              <a:rPr lang="en" sz="1500">
                <a:solidFill>
                  <a:srgbClr val="434343"/>
                </a:solidFill>
                <a:highlight>
                  <a:srgbClr val="FFFFFF"/>
                </a:highlight>
                <a:latin typeface="Inter"/>
                <a:ea typeface="Inter"/>
                <a:cs typeface="Inter"/>
                <a:sym typeface="Inter"/>
              </a:rPr>
              <a:t> akan dihapus karena nilai kosong pada Status 1-nya sangat banyak. Begitu pula dengan kolom </a:t>
            </a:r>
            <a:r>
              <a:rPr lang="en" sz="1500">
                <a:solidFill>
                  <a:srgbClr val="434343"/>
                </a:solidFill>
                <a:latin typeface="Inter"/>
                <a:ea typeface="Inter"/>
                <a:cs typeface="Inter"/>
                <a:sym typeface="Inter"/>
              </a:rPr>
              <a:t>gender</a:t>
            </a:r>
            <a:r>
              <a:rPr lang="en" sz="1500">
                <a:solidFill>
                  <a:srgbClr val="434343"/>
                </a:solidFill>
                <a:highlight>
                  <a:srgbClr val="FFFFFF"/>
                </a:highlight>
                <a:latin typeface="Inter"/>
                <a:ea typeface="Inter"/>
                <a:cs typeface="Inter"/>
                <a:sym typeface="Inter"/>
              </a:rPr>
              <a:t> akan dihapus.</a:t>
            </a:r>
            <a:endParaRPr sz="1500">
              <a:solidFill>
                <a:srgbClr val="434343"/>
              </a:solidFill>
              <a:highlight>
                <a:srgbClr val="FFFFFF"/>
              </a:highlight>
              <a:latin typeface="Inter"/>
              <a:ea typeface="Inter"/>
              <a:cs typeface="Inter"/>
              <a:sym typeface="Inter"/>
            </a:endParaRPr>
          </a:p>
          <a:p>
            <a:pPr indent="-323850" lvl="0" marL="457200" rtl="0" algn="l">
              <a:spcBef>
                <a:spcPts val="0"/>
              </a:spcBef>
              <a:spcAft>
                <a:spcPts val="0"/>
              </a:spcAft>
              <a:buClr>
                <a:srgbClr val="434343"/>
              </a:buClr>
              <a:buSzPts val="1500"/>
              <a:buFont typeface="Inter"/>
              <a:buChar char="●"/>
            </a:pPr>
            <a:r>
              <a:rPr lang="en" sz="1500">
                <a:solidFill>
                  <a:srgbClr val="434343"/>
                </a:solidFill>
                <a:highlight>
                  <a:schemeClr val="lt1"/>
                </a:highlight>
                <a:latin typeface="Inter"/>
                <a:ea typeface="Inter"/>
                <a:cs typeface="Inter"/>
                <a:sym typeface="Inter"/>
              </a:rPr>
              <a:t>Kolom </a:t>
            </a:r>
            <a:r>
              <a:rPr lang="en" sz="1500">
                <a:solidFill>
                  <a:srgbClr val="434343"/>
                </a:solidFill>
                <a:latin typeface="Inter"/>
                <a:ea typeface="Inter"/>
                <a:cs typeface="Inter"/>
                <a:sym typeface="Inter"/>
              </a:rPr>
              <a:t>ID</a:t>
            </a:r>
            <a:r>
              <a:rPr lang="en" sz="1500">
                <a:solidFill>
                  <a:srgbClr val="434343"/>
                </a:solidFill>
                <a:highlight>
                  <a:schemeClr val="lt1"/>
                </a:highlight>
                <a:latin typeface="Inter"/>
                <a:ea typeface="Inter"/>
                <a:cs typeface="Inter"/>
                <a:sym typeface="Inter"/>
              </a:rPr>
              <a:t> tidak berpengaruh terhadap </a:t>
            </a:r>
            <a:r>
              <a:rPr lang="en" sz="1500">
                <a:solidFill>
                  <a:srgbClr val="434343"/>
                </a:solidFill>
                <a:latin typeface="Inter"/>
                <a:ea typeface="Inter"/>
                <a:cs typeface="Inter"/>
                <a:sym typeface="Inter"/>
              </a:rPr>
              <a:t>Status</a:t>
            </a:r>
            <a:r>
              <a:rPr lang="en" sz="1500">
                <a:solidFill>
                  <a:srgbClr val="434343"/>
                </a:solidFill>
                <a:highlight>
                  <a:schemeClr val="lt1"/>
                </a:highlight>
                <a:latin typeface="Inter"/>
                <a:ea typeface="Inter"/>
                <a:cs typeface="Inter"/>
                <a:sym typeface="Inter"/>
              </a:rPr>
              <a:t>, begitu pula dengan kolom </a:t>
            </a:r>
            <a:r>
              <a:rPr lang="en" sz="1500">
                <a:solidFill>
                  <a:srgbClr val="434343"/>
                </a:solidFill>
                <a:latin typeface="Inter"/>
                <a:ea typeface="Inter"/>
                <a:cs typeface="Inter"/>
                <a:sym typeface="Inter"/>
              </a:rPr>
              <a:t>year</a:t>
            </a:r>
            <a:r>
              <a:rPr lang="en" sz="1500">
                <a:solidFill>
                  <a:srgbClr val="434343"/>
                </a:solidFill>
                <a:highlight>
                  <a:schemeClr val="lt1"/>
                </a:highlight>
                <a:latin typeface="Inter"/>
                <a:ea typeface="Inter"/>
                <a:cs typeface="Inter"/>
                <a:sym typeface="Inter"/>
              </a:rPr>
              <a:t> karena hanya memiliki satu nilai yaitu 2019. Maka dari itu, kolom </a:t>
            </a:r>
            <a:r>
              <a:rPr lang="en" sz="1500">
                <a:solidFill>
                  <a:srgbClr val="434343"/>
                </a:solidFill>
                <a:latin typeface="Inter"/>
                <a:ea typeface="Inter"/>
                <a:cs typeface="Inter"/>
                <a:sym typeface="Inter"/>
              </a:rPr>
              <a:t>ID</a:t>
            </a:r>
            <a:r>
              <a:rPr lang="en" sz="1500">
                <a:solidFill>
                  <a:srgbClr val="434343"/>
                </a:solidFill>
                <a:highlight>
                  <a:schemeClr val="lt1"/>
                </a:highlight>
                <a:latin typeface="Inter"/>
                <a:ea typeface="Inter"/>
                <a:cs typeface="Inter"/>
                <a:sym typeface="Inter"/>
              </a:rPr>
              <a:t> dan </a:t>
            </a:r>
            <a:r>
              <a:rPr lang="en" sz="1500">
                <a:solidFill>
                  <a:srgbClr val="434343"/>
                </a:solidFill>
                <a:latin typeface="Inter"/>
                <a:ea typeface="Inter"/>
                <a:cs typeface="Inter"/>
                <a:sym typeface="Inter"/>
              </a:rPr>
              <a:t>year</a:t>
            </a:r>
            <a:r>
              <a:rPr lang="en" sz="1500">
                <a:solidFill>
                  <a:srgbClr val="434343"/>
                </a:solidFill>
                <a:highlight>
                  <a:schemeClr val="lt1"/>
                </a:highlight>
                <a:latin typeface="Inter"/>
                <a:ea typeface="Inter"/>
                <a:cs typeface="Inter"/>
                <a:sym typeface="Inter"/>
              </a:rPr>
              <a:t> akan dihapus.</a:t>
            </a:r>
            <a:endParaRPr sz="1500">
              <a:solidFill>
                <a:srgbClr val="434343"/>
              </a:solidFill>
              <a:highlight>
                <a:schemeClr val="lt1"/>
              </a:highlight>
              <a:latin typeface="Inter"/>
              <a:ea typeface="Inter"/>
              <a:cs typeface="Inter"/>
              <a:sym typeface="Inter"/>
            </a:endParaRPr>
          </a:p>
          <a:p>
            <a:pPr indent="-323850" lvl="0" marL="457200" rtl="0" algn="l">
              <a:spcBef>
                <a:spcPts val="1000"/>
              </a:spcBef>
              <a:spcAft>
                <a:spcPts val="1000"/>
              </a:spcAft>
              <a:buClr>
                <a:srgbClr val="434343"/>
              </a:buClr>
              <a:buSzPts val="1500"/>
              <a:buFont typeface="Inter"/>
              <a:buChar char="●"/>
            </a:pPr>
            <a:r>
              <a:rPr lang="en" sz="1500">
                <a:solidFill>
                  <a:srgbClr val="434343"/>
                </a:solidFill>
                <a:highlight>
                  <a:schemeClr val="lt1"/>
                </a:highlight>
                <a:latin typeface="Inter"/>
                <a:ea typeface="Inter"/>
                <a:cs typeface="Inter"/>
                <a:sym typeface="Inter"/>
              </a:rPr>
              <a:t>Data yang kosong pada kolom lainnya diganti dengan mean/modus dari tiap kolomnya.</a:t>
            </a:r>
            <a:endParaRPr sz="1500">
              <a:solidFill>
                <a:srgbClr val="434343"/>
              </a:solidFill>
              <a:highlight>
                <a:schemeClr val="lt1"/>
              </a:highlight>
              <a:latin typeface="Inter"/>
              <a:ea typeface="Inter"/>
              <a:cs typeface="Inter"/>
              <a:sym typeface="Inter"/>
            </a:endParaRPr>
          </a:p>
        </p:txBody>
      </p:sp>
      <p:sp>
        <p:nvSpPr>
          <p:cNvPr id="167" name="Google Shape;167;g13c00bc7791_0_2"/>
          <p:cNvSpPr txBox="1"/>
          <p:nvPr/>
        </p:nvSpPr>
        <p:spPr>
          <a:xfrm>
            <a:off x="0" y="4800600"/>
            <a:ext cx="89436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2"/>
                </a:solidFill>
                <a:latin typeface="Inter"/>
                <a:ea typeface="Inter"/>
                <a:cs typeface="Inter"/>
                <a:sym typeface="Inter"/>
              </a:rPr>
              <a:t>© 2022 Program Studi Independen Bersertifikat Zenius Bersama Kampus Merdeka</a:t>
            </a:r>
            <a:endParaRPr b="0" i="0" sz="900" u="none" cap="none" strike="noStrike">
              <a:solidFill>
                <a:schemeClr val="dk2"/>
              </a:solidFill>
              <a:latin typeface="Inter"/>
              <a:ea typeface="Inter"/>
              <a:cs typeface="Inter"/>
              <a:sym typeface="Inter"/>
            </a:endParaRPr>
          </a:p>
        </p:txBody>
      </p:sp>
      <p:grpSp>
        <p:nvGrpSpPr>
          <p:cNvPr id="168" name="Google Shape;168;g13c00bc7791_0_2"/>
          <p:cNvGrpSpPr/>
          <p:nvPr/>
        </p:nvGrpSpPr>
        <p:grpSpPr>
          <a:xfrm>
            <a:off x="7503019" y="95797"/>
            <a:ext cx="1516771" cy="323122"/>
            <a:chOff x="400885" y="325214"/>
            <a:chExt cx="2298835" cy="489727"/>
          </a:xfrm>
        </p:grpSpPr>
        <p:pic>
          <p:nvPicPr>
            <p:cNvPr id="169" name="Google Shape;169;g13c00bc7791_0_2"/>
            <p:cNvPicPr preferRelativeResize="0"/>
            <p:nvPr/>
          </p:nvPicPr>
          <p:blipFill rotWithShape="1">
            <a:blip r:embed="rId3">
              <a:alphaModFix/>
            </a:blip>
            <a:srcRect b="0" l="0" r="0" t="0"/>
            <a:stretch/>
          </p:blipFill>
          <p:spPr>
            <a:xfrm>
              <a:off x="1906971" y="358726"/>
              <a:ext cx="792749" cy="422701"/>
            </a:xfrm>
            <a:prstGeom prst="rect">
              <a:avLst/>
            </a:prstGeom>
            <a:noFill/>
            <a:ln>
              <a:noFill/>
            </a:ln>
          </p:spPr>
        </p:pic>
        <p:cxnSp>
          <p:nvCxnSpPr>
            <p:cNvPr id="170" name="Google Shape;170;g13c00bc7791_0_2"/>
            <p:cNvCxnSpPr/>
            <p:nvPr/>
          </p:nvCxnSpPr>
          <p:spPr>
            <a:xfrm>
              <a:off x="1632394" y="460384"/>
              <a:ext cx="0" cy="219300"/>
            </a:xfrm>
            <a:prstGeom prst="straightConnector1">
              <a:avLst/>
            </a:prstGeom>
            <a:noFill/>
            <a:ln cap="flat" cmpd="sng" w="9525">
              <a:solidFill>
                <a:schemeClr val="dk2"/>
              </a:solidFill>
              <a:prstDash val="solid"/>
              <a:round/>
              <a:headEnd len="sm" w="sm" type="none"/>
              <a:tailEnd len="sm" w="sm" type="none"/>
            </a:ln>
          </p:spPr>
        </p:cxnSp>
        <p:cxnSp>
          <p:nvCxnSpPr>
            <p:cNvPr id="171" name="Google Shape;171;g13c00bc7791_0_2"/>
            <p:cNvCxnSpPr/>
            <p:nvPr/>
          </p:nvCxnSpPr>
          <p:spPr>
            <a:xfrm>
              <a:off x="1632360" y="460384"/>
              <a:ext cx="0" cy="219300"/>
            </a:xfrm>
            <a:prstGeom prst="straightConnector1">
              <a:avLst/>
            </a:prstGeom>
            <a:noFill/>
            <a:ln cap="flat" cmpd="sng" w="9525">
              <a:solidFill>
                <a:schemeClr val="dk2"/>
              </a:solidFill>
              <a:prstDash val="solid"/>
              <a:round/>
              <a:headEnd len="sm" w="sm" type="none"/>
              <a:tailEnd len="sm" w="sm" type="none"/>
            </a:ln>
          </p:spPr>
        </p:cxnSp>
        <p:pic>
          <p:nvPicPr>
            <p:cNvPr id="172" name="Google Shape;172;g13c00bc7791_0_2"/>
            <p:cNvPicPr preferRelativeResize="0"/>
            <p:nvPr/>
          </p:nvPicPr>
          <p:blipFill rotWithShape="1">
            <a:blip r:embed="rId4">
              <a:alphaModFix/>
            </a:blip>
            <a:srcRect b="0" l="9895" r="8731" t="0"/>
            <a:stretch/>
          </p:blipFill>
          <p:spPr>
            <a:xfrm>
              <a:off x="400885" y="325214"/>
              <a:ext cx="1033078" cy="489727"/>
            </a:xfrm>
            <a:prstGeom prst="rect">
              <a:avLst/>
            </a:prstGeom>
            <a:noFill/>
            <a:ln>
              <a:noFill/>
            </a:ln>
          </p:spPr>
        </p:pic>
      </p:grpSp>
      <p:sp>
        <p:nvSpPr>
          <p:cNvPr id="173" name="Google Shape;173;g13c00bc7791_0_2"/>
          <p:cNvSpPr txBox="1"/>
          <p:nvPr>
            <p:ph type="title"/>
          </p:nvPr>
        </p:nvSpPr>
        <p:spPr>
          <a:xfrm>
            <a:off x="311700" y="673625"/>
            <a:ext cx="8480400" cy="819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990"/>
              <a:buNone/>
            </a:pPr>
            <a:r>
              <a:rPr lang="en" sz="2820">
                <a:solidFill>
                  <a:srgbClr val="A338EB"/>
                </a:solidFill>
                <a:latin typeface="Maven Pro SemiBold"/>
                <a:ea typeface="Maven Pro SemiBold"/>
                <a:cs typeface="Maven Pro SemiBold"/>
                <a:sym typeface="Maven Pro SemiBold"/>
              </a:rPr>
              <a:t>Data Cleansing</a:t>
            </a:r>
            <a:endParaRPr sz="2820">
              <a:solidFill>
                <a:srgbClr val="A338EB"/>
              </a:solidFill>
              <a:latin typeface="Maven Pro SemiBold"/>
              <a:ea typeface="Maven Pro SemiBold"/>
              <a:cs typeface="Maven Pro SemiBold"/>
              <a:sym typeface="Maven Pro SemiBold"/>
            </a:endParaRPr>
          </a:p>
        </p:txBody>
      </p:sp>
      <p:sp>
        <p:nvSpPr>
          <p:cNvPr id="174" name="Google Shape;174;g13c00bc7791_0_2"/>
          <p:cNvSpPr txBox="1"/>
          <p:nvPr/>
        </p:nvSpPr>
        <p:spPr>
          <a:xfrm>
            <a:off x="76197" y="87997"/>
            <a:ext cx="6081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 sz="1000" u="none" cap="none" strike="noStrike">
                <a:solidFill>
                  <a:srgbClr val="601F99"/>
                </a:solidFill>
                <a:latin typeface="Inter"/>
                <a:ea typeface="Inter"/>
                <a:cs typeface="Inter"/>
                <a:sym typeface="Inter"/>
              </a:rPr>
              <a:t>EDA and Visualization</a:t>
            </a:r>
            <a:endParaRPr b="1" i="0" sz="1000" u="none" cap="none" strike="noStrike">
              <a:solidFill>
                <a:srgbClr val="601F99"/>
              </a:solidFill>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