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 SemiBold"/>
      <p:regular r:id="rId37"/>
      <p:bold r:id="rId38"/>
    </p:embeddedFont>
    <p:embeddedFont>
      <p:font typeface="Maven Pro SemiBold"/>
      <p:regular r:id="rId39"/>
      <p:bold r:id="rId40"/>
    </p:embeddedFont>
    <p:embeddedFont>
      <p:font typeface="Inter"/>
      <p:regular r:id="rId41"/>
      <p:bold r:id="rId42"/>
    </p:embeddedFont>
    <p:embeddedFont>
      <p:font typeface="Inter Medium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ifMvudFDat2h5fw1F1lH2Ieah8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SemiBold-bold.fntdata"/><Relationship Id="rId20" Type="http://schemas.openxmlformats.org/officeDocument/2006/relationships/slide" Target="slides/slide15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7.xml"/><Relationship Id="rId44" Type="http://schemas.openxmlformats.org/officeDocument/2006/relationships/font" Target="fonts/InterMedium-bold.fntdata"/><Relationship Id="rId21" Type="http://schemas.openxmlformats.org/officeDocument/2006/relationships/slide" Target="slides/slide16.xml"/><Relationship Id="rId43" Type="http://schemas.openxmlformats.org/officeDocument/2006/relationships/font" Target="fonts/InterMedium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avenPro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Inter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c0fdb98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3c0fdb9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0fdb98a8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c0fdb98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c00bc779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c00bc77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c00bc779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3c00bc77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c00bc7791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3c00bc77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c0fdb98a8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3c0fdb98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c00bc779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3c00bc77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c00bc7791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3c00bc77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c00bc7791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3c00bc77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c0fdb98a8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3c0fdb98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c00bc7791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3c00bc77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c00bc779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3c00bc779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c0fdb98a8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3c0fdb98a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c0fdb98a8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3c0fdb98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c0fdb98a8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3c0fdb98a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c00bc7791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3c00bc77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yasserh/loan-default-datase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5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Ramdhan Hidayat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&lt;Juwita Natalia Sinaga&gt;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&lt;Rima Chusnul Magfiroh&gt;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-1001" r="15384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b="0" l="9894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0fdb98a8_0_0"/>
          <p:cNvSpPr txBox="1"/>
          <p:nvPr>
            <p:ph idx="1" type="body"/>
          </p:nvPr>
        </p:nvSpPr>
        <p:spPr>
          <a:xfrm>
            <a:off x="2720750" y="1430650"/>
            <a:ext cx="60819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Terdapat kejanggalan pada tipe data kolom </a:t>
            </a:r>
            <a:r>
              <a:rPr lang="en" sz="1400">
                <a:solidFill>
                  <a:schemeClr val="dk1"/>
                </a:solidFill>
              </a:rPr>
              <a:t>total_units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400">
                <a:solidFill>
                  <a:schemeClr val="dk1"/>
                </a:solidFill>
              </a:rPr>
              <a:t>age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yang memiliki tipe data object, padahal total unit dan usia seharusnya bertipe data integer. Ternyata, kolom </a:t>
            </a:r>
            <a:r>
              <a:rPr lang="en" sz="1400">
                <a:solidFill>
                  <a:schemeClr val="dk1"/>
                </a:solidFill>
              </a:rPr>
              <a:t>total_units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dikelompokkan berdasarkan jumlah unitnya dan kolom </a:t>
            </a:r>
            <a:r>
              <a:rPr lang="en" sz="1400">
                <a:solidFill>
                  <a:schemeClr val="dk1"/>
                </a:solidFill>
              </a:rPr>
              <a:t>age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dikelompokkan berdasarkan range usia tertentu sehingga kedua kolom ini memiliki tipe data object. Nilai-nilai pada </a:t>
            </a:r>
            <a:r>
              <a:rPr lang="en" sz="1400">
                <a:solidFill>
                  <a:schemeClr val="dk1"/>
                </a:solidFill>
              </a:rPr>
              <a:t>total_units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akan diubah menjadi integer.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g13c0fdb98a8_0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3" name="Google Shape;183;g13c0fdb98a8_0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4" name="Google Shape;184;g13c0fdb98a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g13c0fdb98a8_0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g13c0fdb98a8_0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7" name="Google Shape;187;g13c0fdb98a8_0_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g13c0fdb98a8_0_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9" name="Google Shape;189;g13c0fdb98a8_0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0" name="Google Shape;190;g13c0fdb98a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25" y="3499161"/>
            <a:ext cx="1747144" cy="11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3c0fdb98a8_0_0"/>
          <p:cNvSpPr txBox="1"/>
          <p:nvPr/>
        </p:nvSpPr>
        <p:spPr>
          <a:xfrm>
            <a:off x="2720750" y="3697625"/>
            <a:ext cx="6081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Kolom gender memiliki nilai 'Sex Not Available' yang sama dengan nilai NaN, maka dari itu nilai 'Sex Not Available akan diganti dengan NaN'</a:t>
            </a:r>
            <a:endParaRPr sz="1300"/>
          </a:p>
        </p:txBody>
      </p:sp>
      <p:pic>
        <p:nvPicPr>
          <p:cNvPr id="192" name="Google Shape;192;g13c0fdb98a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013" y="1506849"/>
            <a:ext cx="2259050" cy="11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0fdb98a8_0_2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8" name="Google Shape;198;g13c0fdb98a8_0_2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99" name="Google Shape;199;g13c0fdb98a8_0_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0" name="Google Shape;200;g13c0fdb98a8_0_29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g13c0fdb98a8_0_29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2" name="Google Shape;202;g13c0fdb98a8_0_29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g13c0fdb98a8_0_2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4" name="Google Shape;204;g13c0fdb98a8_0_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" name="Google Shape;205;g13c0fdb98a8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00" y="1492925"/>
            <a:ext cx="3834997" cy="30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3c0fdb98a8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2975" y="1879313"/>
            <a:ext cx="3501625" cy="2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00bc7791_0_2"/>
          <p:cNvSpPr txBox="1"/>
          <p:nvPr>
            <p:ph idx="1" type="body"/>
          </p:nvPr>
        </p:nvSpPr>
        <p:spPr>
          <a:xfrm>
            <a:off x="4267175" y="1492925"/>
            <a:ext cx="47529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Dataset df memiliki banyak kolom yang memiliki nilai kosong (missing value), terutama di kolom </a:t>
            </a:r>
            <a:r>
              <a:rPr lang="en" sz="1300">
                <a:solidFill>
                  <a:schemeClr val="dk1"/>
                </a:solidFill>
              </a:rPr>
              <a:t>Gender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rate_of_interest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Interest_rate_spread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dan juga </a:t>
            </a:r>
            <a:r>
              <a:rPr lang="en" sz="1300">
                <a:solidFill>
                  <a:schemeClr val="dk1"/>
                </a:solidFill>
              </a:rPr>
              <a:t>Upfront_charges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. Akan dilihat persebaran missing value ini berdasarkan </a:t>
            </a:r>
            <a:r>
              <a:rPr lang="en" sz="1300">
                <a:solidFill>
                  <a:schemeClr val="dk1"/>
                </a:solidFill>
              </a:rPr>
              <a:t>Status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nya.</a:t>
            </a:r>
            <a:endParaRPr sz="13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Kolom </a:t>
            </a:r>
            <a:r>
              <a:rPr lang="en" sz="1300">
                <a:solidFill>
                  <a:schemeClr val="dk1"/>
                </a:solidFill>
              </a:rPr>
              <a:t>rate_of_interest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Interest_rate_spread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dan </a:t>
            </a:r>
            <a:r>
              <a:rPr lang="en" sz="1300">
                <a:solidFill>
                  <a:schemeClr val="dk1"/>
                </a:solidFill>
              </a:rPr>
              <a:t>Upfront_charges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akan dihapus karena nilai kosong pada Status 1-nya sangat banyak. Begitu pula dengan kolom </a:t>
            </a:r>
            <a:r>
              <a:rPr lang="en" sz="1300">
                <a:solidFill>
                  <a:schemeClr val="dk1"/>
                </a:solidFill>
              </a:rPr>
              <a:t>gender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akan dihapus.</a:t>
            </a:r>
            <a:endParaRPr sz="1300">
              <a:solidFill>
                <a:srgbClr val="282828"/>
              </a:solidFill>
            </a:endParaRPr>
          </a:p>
        </p:txBody>
      </p:sp>
      <p:sp>
        <p:nvSpPr>
          <p:cNvPr id="212" name="Google Shape;212;g13c00bc7791_0_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3" name="Google Shape;213;g13c00bc7791_0_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4" name="Google Shape;214;g13c00bc7791_0_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5" name="Google Shape;215;g13c00bc7791_0_2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g13c00bc7791_0_2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7" name="Google Shape;217;g13c00bc7791_0_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g13c00bc7791_0_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9" name="Google Shape;219;g13c00bc7791_0_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0" name="Google Shape;220;g13c00bc7791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01" y="1492925"/>
            <a:ext cx="3879125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c00bc7791_0_17"/>
          <p:cNvSpPr txBox="1"/>
          <p:nvPr>
            <p:ph idx="1" type="body"/>
          </p:nvPr>
        </p:nvSpPr>
        <p:spPr>
          <a:xfrm>
            <a:off x="311700" y="1556750"/>
            <a:ext cx="8245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Kolom </a:t>
            </a:r>
            <a:r>
              <a:rPr lang="en" sz="1300">
                <a:solidFill>
                  <a:schemeClr val="dk1"/>
                </a:solidFill>
              </a:rPr>
              <a:t>ID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tidak berpengaruh terhadap </a:t>
            </a:r>
            <a:r>
              <a:rPr lang="en" sz="1300">
                <a:solidFill>
                  <a:schemeClr val="dk1"/>
                </a:solidFill>
              </a:rPr>
              <a:t>Status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begitu pula dengan kolom </a:t>
            </a:r>
            <a:r>
              <a:rPr lang="en" sz="1300">
                <a:solidFill>
                  <a:schemeClr val="dk1"/>
                </a:solidFill>
              </a:rPr>
              <a:t>year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karena hanya memiliki satu nilai yaitu 2019. Maka dari itu, kolom </a:t>
            </a:r>
            <a:r>
              <a:rPr lang="en" sz="1300">
                <a:solidFill>
                  <a:schemeClr val="dk1"/>
                </a:solidFill>
              </a:rPr>
              <a:t>ID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year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akan dihapus.</a:t>
            </a:r>
            <a:endParaRPr sz="13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Selanjutnya, data yang kosong akan diganti dengan mean/modus dari tiap kolomnya.</a:t>
            </a:r>
            <a:endParaRPr sz="1300">
              <a:solidFill>
                <a:srgbClr val="282828"/>
              </a:solidFill>
            </a:endParaRPr>
          </a:p>
        </p:txBody>
      </p:sp>
      <p:sp>
        <p:nvSpPr>
          <p:cNvPr id="226" name="Google Shape;226;g13c00bc7791_0_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7" name="Google Shape;227;g13c00bc7791_0_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8" name="Google Shape;228;g13c00bc7791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" name="Google Shape;229;g13c00bc7791_0_1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g13c00bc7791_0_1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1" name="Google Shape;231;g13c00bc7791_0_17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g13c00bc7791_0_1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33" name="Google Shape;233;g13c00bc7791_0_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4" name="Google Shape;234;g13c00bc7791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50" y="2144598"/>
            <a:ext cx="3696789" cy="4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3c00bc779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250" y="2873350"/>
            <a:ext cx="5162525" cy="18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311700" y="1492925"/>
            <a:ext cx="47910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Sebelum melakukan feature selection, menentukan kolom yang akan digunakan sebagai prediktor. Disamping adalah heatmap korelasi antar tiap kolom numerik.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Disimpulkan bahwa </a:t>
            </a:r>
            <a:r>
              <a:rPr lang="en" sz="1300">
                <a:solidFill>
                  <a:schemeClr val="dk1"/>
                </a:solidFill>
              </a:rPr>
              <a:t>property_value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memiliki korelasi yang tinggi. Sehingga jika salah satu dipilih menjadi prediktor, maka yang lainnya harus diserakan. Begitu pula kolom </a:t>
            </a:r>
            <a:r>
              <a:rPr lang="en" sz="1300">
                <a:solidFill>
                  <a:schemeClr val="dk1"/>
                </a:solidFill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dengan </a:t>
            </a:r>
            <a:r>
              <a:rPr lang="en" sz="1300">
                <a:solidFill>
                  <a:schemeClr val="dk1"/>
                </a:solidFill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kolom </a:t>
            </a:r>
            <a:r>
              <a:rPr lang="en" sz="1300">
                <a:solidFill>
                  <a:schemeClr val="dk1"/>
                </a:solidFill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dengan </a:t>
            </a:r>
            <a:r>
              <a:rPr lang="en" sz="1300">
                <a:solidFill>
                  <a:schemeClr val="dk1"/>
                </a:solidFill>
              </a:rPr>
              <a:t>property_value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memiliki korelasi yang cukup tinggi. Semakin tinggi property value-nya, semakin tinggi income dan juga loan amountnya, begitu pula sebaliknya.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2" name="Google Shape;242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3" name="Google Shape;24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Google Shape;244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6" name="Google Shape;246;p10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1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700" y="1396550"/>
            <a:ext cx="3834750" cy="3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c00bc7791_0_46"/>
          <p:cNvSpPr txBox="1"/>
          <p:nvPr>
            <p:ph idx="1" type="body"/>
          </p:nvPr>
        </p:nvSpPr>
        <p:spPr>
          <a:xfrm>
            <a:off x="262600" y="1556750"/>
            <a:ext cx="5262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kan dilihat hubungan antar kolom numerik dengan kolom </a:t>
            </a:r>
            <a:r>
              <a:rPr lang="en" sz="1300">
                <a:solidFill>
                  <a:schemeClr val="dk1"/>
                </a:solidFill>
              </a:rPr>
              <a:t>Status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dengan menggunakan scatterplot.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Dari visualisasi, pinjaman yang statusnya diterima jumlah maksimalnya justru lebih tinggi dibandingkan dengan yang statusnya ditolak, begitu pula dengan jumlah minimalnya lebih rendah. Selain itu, </a:t>
            </a:r>
            <a:r>
              <a:rPr lang="en" sz="1300">
                <a:solidFill>
                  <a:schemeClr val="dk1"/>
                </a:solidFill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yang tinggi juga mengindikasikan bahwa si peminjam punya </a:t>
            </a:r>
            <a:r>
              <a:rPr lang="en" sz="1300">
                <a:solidFill>
                  <a:schemeClr val="dk1"/>
                </a:solidFill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yang lebih tinggi, begitu pula sebaliknya, ditunjukkan dengan </a:t>
            </a:r>
            <a:r>
              <a:rPr lang="en" sz="1300">
                <a:solidFill>
                  <a:schemeClr val="dk1"/>
                </a:solidFill>
              </a:rPr>
              <a:t>property_value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yang memiliki korelasi yang cukup tinggi dengan </a:t>
            </a:r>
            <a:r>
              <a:rPr lang="en" sz="1300">
                <a:solidFill>
                  <a:schemeClr val="dk1"/>
                </a:solidFill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g13c00bc7791_0_4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6" name="Google Shape;256;g13c00bc7791_0_4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7" name="Google Shape;257;g13c00bc7791_0_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g13c00bc7791_0_4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g13c00bc7791_0_4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0" name="Google Shape;260;g13c00bc7791_0_46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g13c00bc7791_0_4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2" name="Google Shape;262;g13c00bc7791_0_4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3" name="Google Shape;263;g13c00bc7791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225" y="1492925"/>
            <a:ext cx="3463375" cy="3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c0fdb98a8_0_54"/>
          <p:cNvSpPr txBox="1"/>
          <p:nvPr>
            <p:ph idx="1" type="body"/>
          </p:nvPr>
        </p:nvSpPr>
        <p:spPr>
          <a:xfrm>
            <a:off x="3615775" y="1572400"/>
            <a:ext cx="52623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Pada visualisasi, terlihat bahwa baik di status 0 maupun 1, semakin panjang </a:t>
            </a:r>
            <a:r>
              <a:rPr lang="en" sz="1300">
                <a:solidFill>
                  <a:schemeClr val="dk1"/>
                </a:solidFill>
              </a:rPr>
              <a:t>term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-nya, semakin banyak aplikasi pinjamannya. Hal ini mungkin dikarenakan jangka waktu pinjaman yang panjang membuat pembayaran tiap bulannya lebih rendah.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Dicek dengan groupby describe, kolom </a:t>
            </a:r>
            <a:r>
              <a:rPr lang="en" sz="1300">
                <a:solidFill>
                  <a:schemeClr val="dk1"/>
                </a:solidFill>
              </a:rPr>
              <a:t>LTV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total_units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juga tidak begitu berpengaruh terhadap </a:t>
            </a:r>
            <a:r>
              <a:rPr lang="en" sz="1300">
                <a:solidFill>
                  <a:schemeClr val="dk1"/>
                </a:solidFill>
              </a:rPr>
              <a:t>Status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sehingga kolom tersebut tidak akan dipakai sebagai prediktor. Terakhir, kolom </a:t>
            </a:r>
            <a:r>
              <a:rPr lang="en" sz="1300">
                <a:solidFill>
                  <a:schemeClr val="dk1"/>
                </a:solidFill>
              </a:rPr>
              <a:t>term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Credit_Score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dtir1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memiliki rata-rata sedikit lebih tinggi pada pinjaman yang diterima. Berikut ditampilkan histogram </a:t>
            </a:r>
            <a:r>
              <a:rPr lang="en" sz="1300">
                <a:solidFill>
                  <a:schemeClr val="dk1"/>
                </a:solidFill>
              </a:rPr>
              <a:t>Credit_Score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dtir1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berdasarkan statusnya.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9" name="Google Shape;269;g13c0fdb98a8_0_5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0" name="Google Shape;270;g13c0fdb98a8_0_5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1" name="Google Shape;271;g13c0fdb98a8_0_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2" name="Google Shape;272;g13c0fdb98a8_0_5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g13c0fdb98a8_0_5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4" name="Google Shape;274;g13c0fdb98a8_0_5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g13c0fdb98a8_0_5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6" name="Google Shape;276;g13c0fdb98a8_0_5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7" name="Google Shape;277;g13c0fdb98a8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00" y="1524000"/>
            <a:ext cx="32575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00bc7791_0_6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3" name="Google Shape;283;g13c00bc7791_0_6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84" name="Google Shape;284;g13c00bc7791_0_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5" name="Google Shape;285;g13c00bc7791_0_6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13c00bc7791_0_6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7" name="Google Shape;287;g13c00bc7791_0_6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g13c00bc7791_0_6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9" name="Google Shape;289;g13c00bc7791_0_6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g13c00bc7791_0_65"/>
          <p:cNvSpPr txBox="1"/>
          <p:nvPr/>
        </p:nvSpPr>
        <p:spPr>
          <a:xfrm>
            <a:off x="3004625" y="2006175"/>
            <a:ext cx="54948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Histogram atas adalah </a:t>
            </a:r>
            <a:r>
              <a:rPr lang="en" sz="1300">
                <a:solidFill>
                  <a:schemeClr val="dk1"/>
                </a:solidFill>
              </a:rPr>
              <a:t>credit_score, dimana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pada status 1 cenderung naik seiring bertambahnya score, hal ini karena </a:t>
            </a:r>
            <a:r>
              <a:rPr lang="en" sz="1300">
                <a:solidFill>
                  <a:schemeClr val="dk1"/>
                </a:solidFill>
              </a:rPr>
              <a:t>credit_score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dihasilkan dari riwayat yang menunjukkan kredibilitas si peminjam. Histogram bawah adalah </a:t>
            </a:r>
            <a:r>
              <a:rPr lang="en" sz="1300">
                <a:solidFill>
                  <a:schemeClr val="dk1"/>
                </a:solidFill>
              </a:rPr>
              <a:t>dtr1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range 40-60 pada status 1 lebih banyak presentasenya dibandingkan dengan status 0. Yang berarti semakin tinggi </a:t>
            </a:r>
            <a:r>
              <a:rPr lang="en" sz="1300">
                <a:solidFill>
                  <a:schemeClr val="dk1"/>
                </a:solidFill>
              </a:rPr>
              <a:t>dtir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kemungkinan peminjam untuk mendapat pinjaman lebih tinggi.</a:t>
            </a:r>
            <a:endParaRPr sz="1300"/>
          </a:p>
        </p:txBody>
      </p:sp>
      <p:pic>
        <p:nvPicPr>
          <p:cNvPr id="291" name="Google Shape;291;g13c00bc7791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25" y="1492925"/>
            <a:ext cx="2344329" cy="1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3c00bc7791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163" y="3146763"/>
            <a:ext cx="2334251" cy="1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c00bc7791_0_85"/>
          <p:cNvSpPr txBox="1"/>
          <p:nvPr>
            <p:ph idx="1" type="body"/>
          </p:nvPr>
        </p:nvSpPr>
        <p:spPr>
          <a:xfrm>
            <a:off x="357300" y="1492925"/>
            <a:ext cx="82290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Selanjutnya akan dipilih kolom-kolom categorical yang akan menjadi feature dengan menggunakan barplot.</a:t>
            </a:r>
            <a:endParaRPr sz="1300">
              <a:solidFill>
                <a:srgbClr val="282828"/>
              </a:solidFill>
            </a:endParaRPr>
          </a:p>
        </p:txBody>
      </p:sp>
      <p:sp>
        <p:nvSpPr>
          <p:cNvPr id="298" name="Google Shape;298;g13c00bc7791_0_8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9" name="Google Shape;299;g13c00bc7791_0_8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0" name="Google Shape;300;g13c00bc7791_0_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1" name="Google Shape;301;g13c00bc7791_0_8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g13c00bc7791_0_8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03" name="Google Shape;303;g13c00bc7791_0_8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g13c00bc7791_0_8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05" name="Google Shape;305;g13c00bc7791_0_8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6" name="Google Shape;306;g13c00bc7791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8" y="1953263"/>
            <a:ext cx="4232526" cy="1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3c00bc7791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13" y="3367124"/>
            <a:ext cx="4261998" cy="13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3c00bc7791_0_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8300" y="1953263"/>
            <a:ext cx="3092335" cy="13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c00bc7791_0_104"/>
          <p:cNvSpPr txBox="1"/>
          <p:nvPr>
            <p:ph idx="1" type="body"/>
          </p:nvPr>
        </p:nvSpPr>
        <p:spPr>
          <a:xfrm>
            <a:off x="357300" y="1492925"/>
            <a:ext cx="84348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Pada barplot, dapat dilihat dengan jelas bahwa kolom </a:t>
            </a:r>
            <a:r>
              <a:rPr lang="en" sz="1300">
                <a:solidFill>
                  <a:schemeClr val="dk1"/>
                </a:solidFill>
              </a:rPr>
              <a:t>open_credit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interest_only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construction_type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occupancy_type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Secured_by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credit_type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co-applicant_credit_type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region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dan </a:t>
            </a:r>
            <a:r>
              <a:rPr lang="en" sz="1300">
                <a:solidFill>
                  <a:schemeClr val="dk1"/>
                </a:solidFill>
              </a:rPr>
              <a:t>Security_Type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tidak memiliki perbedaan jumlah yang signifikan antara pinjaman yang diterima dan tidak. Maka dari itu, kolom-kolom tersebut akan dihapus dan tidak digunakan sebagai prediktor.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4" name="Google Shape;314;g13c00bc7791_0_10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5" name="Google Shape;315;g13c00bc7791_0_10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16" name="Google Shape;316;g13c00bc7791_0_1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7" name="Google Shape;317;g13c00bc7791_0_10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g13c00bc7791_0_10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19" name="Google Shape;319;g13c00bc7791_0_10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g13c00bc7791_0_10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21" name="Google Shape;321;g13c00bc7791_0_10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g13c00bc7791_0_104"/>
          <p:cNvSpPr txBox="1"/>
          <p:nvPr/>
        </p:nvSpPr>
        <p:spPr>
          <a:xfrm>
            <a:off x="4224300" y="2695475"/>
            <a:ext cx="456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Pada kolom </a:t>
            </a:r>
            <a:r>
              <a:rPr lang="en" sz="1300">
                <a:solidFill>
                  <a:schemeClr val="dk1"/>
                </a:solidFill>
              </a:rPr>
              <a:t>age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dapat dilihat bahwa peminjam dengan usia dibawah 54 cenderung lebih banyak ditolak dibandingkan dengan peminjam diatas usia 54.</a:t>
            </a:r>
            <a:endParaRPr sz="1300"/>
          </a:p>
        </p:txBody>
      </p:sp>
      <p:sp>
        <p:nvSpPr>
          <p:cNvPr id="323" name="Google Shape;323;g13c00bc7791_0_104"/>
          <p:cNvSpPr txBox="1"/>
          <p:nvPr/>
        </p:nvSpPr>
        <p:spPr>
          <a:xfrm>
            <a:off x="2808300" y="3784275"/>
            <a:ext cx="598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eminjam yang diapprove memiliki persentase yang lebih tinggi pada tipe 2 dan 3 nya dibandingkan dengan yang tidak diapprove. Pada model ini, kolom </a:t>
            </a:r>
            <a:r>
              <a:rPr lang="en" sz="1300">
                <a:solidFill>
                  <a:schemeClr val="dk1"/>
                </a:solidFill>
              </a:rPr>
              <a:t>age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dan </a:t>
            </a:r>
            <a:r>
              <a:rPr lang="en" sz="1300">
                <a:solidFill>
                  <a:schemeClr val="dk1"/>
                </a:solidFill>
              </a:rPr>
              <a:t>loan_type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akan digunakan sebagai prediktor. Kolom lainnya yang tidak digunakan akan dihapus</a:t>
            </a:r>
            <a:endParaRPr sz="1300"/>
          </a:p>
        </p:txBody>
      </p:sp>
      <p:pic>
        <p:nvPicPr>
          <p:cNvPr id="324" name="Google Shape;324;g13c00bc7791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25" y="2644025"/>
            <a:ext cx="3617925" cy="8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3c00bc7791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525" y="3784287"/>
            <a:ext cx="2079423" cy="8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c0fdb98a8_0_8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1" name="Google Shape;331;g13c0fdb98a8_0_8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32" name="Google Shape;332;g13c0fdb98a8_0_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3" name="Google Shape;333;g13c0fdb98a8_0_8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g13c0fdb98a8_0_8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35" name="Google Shape;335;g13c0fdb98a8_0_87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g13c0fdb98a8_0_8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 and Visualization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7" name="Google Shape;337;g13c0fdb98a8_0_8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8" name="Google Shape;338;g13c0fdb98a8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75" y="1516174"/>
            <a:ext cx="2852250" cy="21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3c0fdb98a8_0_87"/>
          <p:cNvSpPr txBox="1"/>
          <p:nvPr/>
        </p:nvSpPr>
        <p:spPr>
          <a:xfrm>
            <a:off x="3573575" y="2091000"/>
            <a:ext cx="4440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Feature yang digunakan adalah </a:t>
            </a:r>
            <a:r>
              <a:rPr lang="en" sz="1300">
                <a:solidFill>
                  <a:schemeClr val="dk1"/>
                </a:solidFill>
              </a:rPr>
              <a:t>loan_type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loan_amount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term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property_value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income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Credit_Score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chemeClr val="dk1"/>
                </a:solidFill>
              </a:rPr>
              <a:t>age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, dan </a:t>
            </a:r>
            <a:r>
              <a:rPr lang="en" sz="1300">
                <a:solidFill>
                  <a:schemeClr val="dk1"/>
                </a:solidFill>
              </a:rPr>
              <a:t>dtir1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300"/>
          </a:p>
        </p:txBody>
      </p:sp>
      <p:sp>
        <p:nvSpPr>
          <p:cNvPr id="340" name="Google Shape;340;g13c0fdb98a8_0_87"/>
          <p:cNvSpPr txBox="1"/>
          <p:nvPr/>
        </p:nvSpPr>
        <p:spPr>
          <a:xfrm>
            <a:off x="3573575" y="3922075"/>
            <a:ext cx="4760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Kolom </a:t>
            </a:r>
            <a:r>
              <a:rPr lang="en" sz="1300">
                <a:solidFill>
                  <a:schemeClr val="dk1"/>
                </a:solidFill>
              </a:rPr>
              <a:t>status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memiliki data yang tidak seimbang. Oleh karena itu, akan dilakukan resampling terlebih dahulu.</a:t>
            </a:r>
            <a:endParaRPr sz="1300"/>
          </a:p>
        </p:txBody>
      </p:sp>
      <p:pic>
        <p:nvPicPr>
          <p:cNvPr id="341" name="Google Shape;341;g13c0fdb98a8_0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7425" y="3785250"/>
            <a:ext cx="1852092" cy="8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47" name="Google Shape;347;p11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0" name="Google Shape;350;p11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1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2" name="Google Shape;352;p11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1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Sebelum melakukan one-hot encoding, akan dilakukan resampling data terlebih dahulu karena terdapat perbedaan banyaknya data yang disetujui dan ditolak pada kolom </a:t>
            </a:r>
            <a:r>
              <a:rPr lang="en" sz="1300">
                <a:solidFill>
                  <a:schemeClr val="dk1"/>
                </a:solidFill>
              </a:rPr>
              <a:t>Status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Menggunakan metode downsampling.</a:t>
            </a:r>
            <a:endParaRPr sz="1300">
              <a:solidFill>
                <a:srgbClr val="282828"/>
              </a:solidFill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3" name="Google Shape;363;p1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64" name="Google Shape;36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5" name="Google Shape;365;p1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67" name="Google Shape;367;p12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1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Resampling &amp; </a:t>
            </a: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One Hot Encoding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0" name="Google Shape;37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88" y="2417075"/>
            <a:ext cx="48291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7375" y="2477099"/>
            <a:ext cx="2466176" cy="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c00bc7791_0_13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7" name="Google Shape;377;g13c00bc7791_0_13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78" name="Google Shape;378;g13c00bc7791_0_1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9" name="Google Shape;379;g13c00bc7791_0_138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g13c00bc7791_0_138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81" name="Google Shape;381;g13c00bc7791_0_138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g13c00bc7791_0_13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83" name="Google Shape;383;g13c00bc7791_0_13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4" name="Google Shape;384;g13c00bc7791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75" y="1651825"/>
            <a:ext cx="5133094" cy="15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3c00bc7791_0_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75" y="3248350"/>
            <a:ext cx="5245624" cy="13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c00bc7791_0_1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1" name="Google Shape;391;g13c00bc7791_0_1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92" name="Google Shape;392;g13c00bc7791_0_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3" name="Google Shape;393;g13c00bc7791_0_121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g13c00bc7791_0_121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95" name="Google Shape;395;g13c00bc7791_0_12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g13c00bc7791_0_12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Improving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7" name="Google Shape;397;g13c00bc7791_0_1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g13c00bc7791_0_121"/>
          <p:cNvSpPr txBox="1"/>
          <p:nvPr/>
        </p:nvSpPr>
        <p:spPr>
          <a:xfrm>
            <a:off x="311825" y="1404650"/>
            <a:ext cx="84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Pada tahap ini, akan digunakan dua cara untuk meningkatkan akurasi model, yaitu dengan cara menambahkan feature yang digunakan sebagai prediktor dan dengan hyperparameter tuning.</a:t>
            </a:r>
            <a:endParaRPr sz="1300"/>
          </a:p>
        </p:txBody>
      </p:sp>
      <p:sp>
        <p:nvSpPr>
          <p:cNvPr id="399" name="Google Shape;399;g13c00bc7791_0_121"/>
          <p:cNvSpPr txBox="1"/>
          <p:nvPr/>
        </p:nvSpPr>
        <p:spPr>
          <a:xfrm>
            <a:off x="371825" y="2076000"/>
            <a:ext cx="307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Adding feature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00" name="Google Shape;400;g13c00bc7791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75" y="2537100"/>
            <a:ext cx="6965585" cy="2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c0fdb98a8_0_1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6" name="Google Shape;406;g13c0fdb98a8_0_1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07" name="Google Shape;407;g13c0fdb98a8_0_1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8" name="Google Shape;408;g13c0fdb98a8_0_128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g13c0fdb98a8_0_128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10" name="Google Shape;410;g13c0fdb98a8_0_128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g13c0fdb98a8_0_12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Improving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12" name="Google Shape;412;g13c0fdb98a8_0_1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3" name="Google Shape;413;g13c0fdb98a8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75" y="1492925"/>
            <a:ext cx="5466199" cy="2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c0fdb98a8_0_1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19" name="Google Shape;419;g13c0fdb98a8_0_1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20" name="Google Shape;420;g13c0fdb98a8_0_1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g13c0fdb98a8_0_14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g13c0fdb98a8_0_14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23" name="Google Shape;423;g13c0fdb98a8_0_143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g13c0fdb98a8_0_143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25" name="Google Shape;425;g13c0fdb98a8_0_1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6" name="Google Shape;426;g13c0fdb98a8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00" y="1492925"/>
            <a:ext cx="3649163" cy="30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13c0fdb98a8_0_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7475" y="1544575"/>
            <a:ext cx="4335124" cy="26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c0fdb98a8_0_15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3" name="Google Shape;433;g13c0fdb98a8_0_15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4" name="Google Shape;434;g13c0fdb98a8_0_1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5" name="Google Shape;435;g13c0fdb98a8_0_158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g13c0fdb98a8_0_158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37" name="Google Shape;437;g13c0fdb98a8_0_158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g13c0fdb98a8_0_15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Evaluation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39" name="Google Shape;439;g13c0fdb98a8_0_15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0" name="Google Shape;440;g13c0fdb98a8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30638"/>
            <a:ext cx="4507033" cy="20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13c0fdb98a8_0_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900" y="1530650"/>
            <a:ext cx="3191425" cy="25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3c0fdb98a8_0_158"/>
          <p:cNvSpPr txBox="1"/>
          <p:nvPr/>
        </p:nvSpPr>
        <p:spPr>
          <a:xfrm>
            <a:off x="205675" y="4090100"/>
            <a:ext cx="8606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Menambahkan feature </a:t>
            </a:r>
            <a:r>
              <a:rPr lang="en" sz="1050">
                <a:solidFill>
                  <a:schemeClr val="dk1"/>
                </a:solidFill>
              </a:rPr>
              <a:t>loan_purpose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ternyata tidak menambahkan akurasi model, model awal lebih baik daripada model setelah ditambahkan feature </a:t>
            </a:r>
            <a:r>
              <a:rPr lang="en" sz="1050">
                <a:solidFill>
                  <a:schemeClr val="dk1"/>
                </a:solidFill>
              </a:rPr>
              <a:t>loan_purpose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. Hyperparameter tuning meningkatkan akurasi model sebesar 1.93%. Model setelah hyperparameter tuning memiliki nilai presisi 80% dan recall 78%.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48" name="Google Shape;448;p15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51" name="Google Shape;451;p15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15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3" name="Google Shape;453;p15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5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6"/>
          <p:cNvSpPr txBox="1"/>
          <p:nvPr>
            <p:ph idx="1" type="body"/>
          </p:nvPr>
        </p:nvSpPr>
        <p:spPr>
          <a:xfrm>
            <a:off x="311700" y="583700"/>
            <a:ext cx="7934100" cy="3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Akurasi model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Awal (metode random forest) : 76.44%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Setelah menambahkan feature : 75.81%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Setelah hyperparameter tuning : 78.37%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Feature-feature penting :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`loan_type`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`loan_amount`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`term`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`property_value`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`income`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`Credit_Score`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`age`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 dan </a:t>
            </a: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`dtir1`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. 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Peminjam pada usia&gt;55 tahun lebih banyak disetujui dibandingkan dengan peminjam pada usia &lt; 55 tahun.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1080"/>
                </a:solidFill>
                <a:highlight>
                  <a:srgbClr val="FFFFFE"/>
                </a:highlight>
              </a:rPr>
              <a:t>`loan_type`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 berpengaruh dimana loan_type type 2 lebih banyak disetujui.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64" name="Google Shape;464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65" name="Google Shape;46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6" name="Google Shape;466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68" name="Google Shape;468;p16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c00bc7791_0_156"/>
          <p:cNvSpPr txBox="1"/>
          <p:nvPr>
            <p:ph idx="1" type="body"/>
          </p:nvPr>
        </p:nvSpPr>
        <p:spPr>
          <a:xfrm>
            <a:off x="311700" y="676650"/>
            <a:ext cx="80532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Peminjam lebih memilih jangka waktu pinjaman yang panjang (term), hal ini dikarenakan jangka waktu yang panjang membuat cicilan per bulannya lebih rendah.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Credit_Score seringkali digunakan dalam menentukan apakah suatu pinjaman disetujui atau tidak. Namun ternyata, credit_score yang tinggi tidak menjamin pinjaman akan disetujui.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loan_amount, income, dan property_value memiliki korelasi yang cukup tinggi. Sehingga loan_amount saja tidak bisa memprediksi apakah pinjaman akan disetujui atau tidak, income dan property_value perlu disertakan.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Saran kami untuk perusahaan pinjaman yaitu untuk tidak hanya memperhatikan Credit_Score saja, namun juga faktor lain yang berpengaruh seperti term, loan_amount,loan_type, property_value, income, age, dan juga dtir1.</a:t>
            </a:r>
            <a:endParaRPr sz="1400">
              <a:solidFill>
                <a:srgbClr val="0000FF"/>
              </a:solidFill>
              <a:highlight>
                <a:srgbClr val="FFFFFE"/>
              </a:highlight>
            </a:endParaRPr>
          </a:p>
        </p:txBody>
      </p:sp>
      <p:sp>
        <p:nvSpPr>
          <p:cNvPr id="475" name="Google Shape;475;g13c00bc7791_0_15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76" name="Google Shape;476;g13c00bc7791_0_15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77" name="Google Shape;477;g13c00bc7791_0_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8" name="Google Shape;478;g13c00bc7791_0_15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g13c00bc7791_0_15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80" name="Google Shape;480;g13c00bc7791_0_156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g13c00bc7791_0_15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87" name="Google Shape;4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7"/>
          <p:cNvPicPr preferRelativeResize="0"/>
          <p:nvPr/>
        </p:nvPicPr>
        <p:blipFill rotWithShape="1">
          <a:blip r:embed="rId4">
            <a:alphaModFix/>
          </a:blip>
          <a:srcRect b="0" l="9894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311700" y="1684562"/>
            <a:ext cx="6591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https://www.kaggle.com/datasets/yasserh/loan-default-dataset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status loan berdasarkan faktor-faktor yang </a:t>
            </a:r>
            <a:r>
              <a:rPr lang="en" sz="1600"/>
              <a:t>diperhatikan perbankan agar mereka tidak salah dalam memberikan </a:t>
            </a:r>
            <a:r>
              <a:rPr i="1" lang="en" sz="1600"/>
              <a:t>loan </a:t>
            </a:r>
            <a:r>
              <a:rPr lang="en" sz="1600"/>
              <a:t>kepada nasabah.</a:t>
            </a:r>
            <a:endParaRPr sz="1600"/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5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b="39246" l="0" r="43099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31665" l="9894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9894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i="0" sz="1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11700" y="1556750"/>
            <a:ext cx="8480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Menganalisis dataset </a:t>
            </a:r>
            <a:r>
              <a:rPr i="1" lang="en" sz="1600"/>
              <a:t>loan</a:t>
            </a:r>
            <a:r>
              <a:rPr lang="en" sz="1600"/>
              <a:t> (pinjaman perbankan) yang menyimpan data</a:t>
            </a:r>
            <a:r>
              <a:rPr i="1" lang="en" sz="1600"/>
              <a:t> </a:t>
            </a:r>
            <a:r>
              <a:rPr lang="en" sz="1600"/>
              <a:t>historis nasabah bank yang cenderung default (gagal bayar pinjaman) atau tidak. </a:t>
            </a:r>
            <a:r>
              <a:rPr lang="en" sz="1600"/>
              <a:t>Mengidentifikasi nasabah yang berisiko tinggi untuk gagal bayar </a:t>
            </a:r>
            <a:r>
              <a:rPr lang="en" sz="1600"/>
              <a:t>adalah salah satu cara untuk meminimalisir kerugian pemberi pinjaman. Untuk itu, kita akan coba memprediksi kemungkinan nasabah gagal bayar menggunakan prediktor-prediktor yang disediakan. Target kolomnya adalah ‘Status’ dengan keterangan 0 ditolak dan 1 diterima.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11700" y="1556750"/>
            <a:ext cx="8331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Dataset Loan default memiliki 34 kolom</a:t>
            </a:r>
            <a:r>
              <a:rPr lang="en" sz="1600">
                <a:solidFill>
                  <a:schemeClr val="dk1"/>
                </a:solidFill>
              </a:rPr>
              <a:t> dan 148670 baris. Dengan kolomnya adalah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425" y="2025400"/>
            <a:ext cx="58864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b="0" i="0" sz="900" u="none" cap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2" name="Google Shape;172;p9"/>
            <p:cNvPicPr preferRelativeResize="0"/>
            <p:nvPr/>
          </p:nvPicPr>
          <p:blipFill rotWithShape="1">
            <a:blip r:embed="rId4">
              <a:alphaModFix/>
            </a:blip>
            <a:srcRect b="0" l="9894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i="0" sz="1000" u="none" cap="none" strike="noStrik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92925"/>
            <a:ext cx="3381190" cy="30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024" y="1918775"/>
            <a:ext cx="3184250" cy="25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