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8" r:id="rId3"/>
    <p:sldId id="269" r:id="rId4"/>
    <p:sldId id="260" r:id="rId5"/>
    <p:sldId id="261" r:id="rId6"/>
    <p:sldId id="262" r:id="rId7"/>
    <p:sldId id="270" r:id="rId8"/>
    <p:sldId id="271" r:id="rId9"/>
    <p:sldId id="272" r:id="rId10"/>
    <p:sldId id="273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2C2DA-97D6-4C22-8051-B27F2558CB34}" v="70" dt="2020-12-07T16:09:41.415"/>
    <p1510:client id="{85F26715-72DE-4868-95C3-F445FEE20B56}" v="747" dt="2020-12-07T16:29:35.906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7868933-E160-4484-81F0-5AB058E81092}" type="presOf" srcId="{3F442EA2-39BA-4C9A-AD59-755D4917D532}" destId="{14684AA3-854C-4F22-B102-C48C278E4B3D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7868933-E160-4484-81F0-5AB058E81092}" type="presOf" srcId="{3F442EA2-39BA-4C9A-AD59-755D4917D532}" destId="{14684AA3-854C-4F22-B102-C48C278E4B3D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7868933-E160-4484-81F0-5AB058E81092}" type="presOf" srcId="{3F442EA2-39BA-4C9A-AD59-755D4917D532}" destId="{14684AA3-854C-4F22-B102-C48C278E4B3D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7868933-E160-4484-81F0-5AB058E81092}" type="presOf" srcId="{3F442EA2-39BA-4C9A-AD59-755D4917D532}" destId="{14684AA3-854C-4F22-B102-C48C278E4B3D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7868933-E160-4484-81F0-5AB058E81092}" type="presOf" srcId="{3F442EA2-39BA-4C9A-AD59-755D4917D532}" destId="{14684AA3-854C-4F22-B102-C48C278E4B3D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7868933-E160-4484-81F0-5AB058E81092}" type="presOf" srcId="{3F442EA2-39BA-4C9A-AD59-755D4917D532}" destId="{14684AA3-854C-4F22-B102-C48C278E4B3D}" srcOrd="0" destOrd="0" presId="urn:microsoft.com/office/officeart/2005/8/layout/list1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7868933-E160-4484-81F0-5AB058E81092}" type="presOf" srcId="{3F442EA2-39BA-4C9A-AD59-755D4917D532}" destId="{14684AA3-854C-4F22-B102-C48C278E4B3D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12/8/20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12/8/20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12/8/20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12/8/20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12/8/20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12/8/20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12/8/20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tel.com/content/www/us/en/products/docs/processors/cpu-vs-gpu.html" TargetMode="External"/><Relationship Id="rId13" Type="http://schemas.openxmlformats.org/officeDocument/2006/relationships/hyperlink" Target="https://youtu.be/1kypaBjJ-pg" TargetMode="External"/><Relationship Id="rId3" Type="http://schemas.openxmlformats.org/officeDocument/2006/relationships/diagramLayout" Target="../diagrams/layout7.xml"/><Relationship Id="rId7" Type="http://schemas.openxmlformats.org/officeDocument/2006/relationships/hyperlink" Target="https://www.alliedmarketresearch.com/semiconductor-and-electronics/electronic-systems-and-devices-market-report" TargetMode="External"/><Relationship Id="rId12" Type="http://schemas.openxmlformats.org/officeDocument/2006/relationships/hyperlink" Target="http://dmkd.cs.vt.edu/TUTORIAL/Bigdata/Papers/IEEE08.pdf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openxmlformats.org/officeDocument/2006/relationships/hyperlink" Target="https://www.sciencedirect.com/science/journal/13618415/17/8" TargetMode="External"/><Relationship Id="rId5" Type="http://schemas.openxmlformats.org/officeDocument/2006/relationships/diagramColors" Target="../diagrams/colors7.xml"/><Relationship Id="rId10" Type="http://schemas.openxmlformats.org/officeDocument/2006/relationships/hyperlink" Target="https://www.sciencedirect.com/science/journal/13618415" TargetMode="External"/><Relationship Id="rId4" Type="http://schemas.openxmlformats.org/officeDocument/2006/relationships/diagramQuickStyle" Target="../diagrams/quickStyle7.xml"/><Relationship Id="rId9" Type="http://schemas.openxmlformats.org/officeDocument/2006/relationships/hyperlink" Target="https://www.sciencedirect.com/science/article/abs/pii/S1361841513000820#!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704588"/>
            <a:ext cx="10363200" cy="1975104"/>
          </a:xfrm>
        </p:spPr>
        <p:txBody>
          <a:bodyPr/>
          <a:lstStyle/>
          <a:p>
            <a:r>
              <a:rPr lang="en-US"/>
              <a:t>Gpu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147822"/>
            <a:ext cx="10363200" cy="1508760"/>
          </a:xfrm>
        </p:spPr>
        <p:txBody>
          <a:bodyPr/>
          <a:lstStyle/>
          <a:p>
            <a:r>
              <a:rPr lang="en-US"/>
              <a:t>By: Radwa Sadek, Charlotte Saethre, Nikolas Jones, and Samuel Gardner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endParaRPr lang="en-US"/>
          </a:p>
        </p:txBody>
      </p:sp>
      <p:pic>
        <p:nvPicPr>
          <p:cNvPr id="1026" name="Picture 2" descr="GPU Market Shows Signs of Recovery - EE Times Asia">
            <a:extLst>
              <a:ext uri="{FF2B5EF4-FFF2-40B4-BE49-F238E27FC236}">
                <a16:creationId xmlns:a16="http://schemas.microsoft.com/office/drawing/2014/main" id="{5684EA86-59D4-4D6F-81C1-AF379475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136981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Graphics Pipeline</a:t>
            </a:r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Stage 5- Composition:</a:t>
            </a:r>
          </a:p>
          <a:p>
            <a:pPr>
              <a:lnSpc>
                <a:spcPct val="150000"/>
              </a:lnSpc>
            </a:pPr>
            <a:r>
              <a:rPr lang="en-US"/>
              <a:t>Fragments assembled into the final image with one color per pixel.</a:t>
            </a:r>
          </a:p>
        </p:txBody>
      </p:sp>
      <p:pic>
        <p:nvPicPr>
          <p:cNvPr id="7170" name="Picture 2" descr="Unity - Manual: Vertex and fragment shader examples">
            <a:extLst>
              <a:ext uri="{FF2B5EF4-FFF2-40B4-BE49-F238E27FC236}">
                <a16:creationId xmlns:a16="http://schemas.microsoft.com/office/drawing/2014/main" id="{DF140AB2-311A-4EC8-8F65-4B9D9EAB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362" y="142646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7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0796960"/>
              </p:ext>
            </p:extLst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259686"/>
            <a:ext cx="5384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/>
              <a:t>Algorithms such as differential equations and linear algebra enable applications such as databases, data mining and scientific simulations.</a:t>
            </a:r>
          </a:p>
          <a:p>
            <a:pPr>
              <a:lnSpc>
                <a:spcPct val="160000"/>
              </a:lnSpc>
            </a:pPr>
            <a:r>
              <a:rPr lang="en-US"/>
              <a:t>Fluid dynamics, heat transfer, rigid body physics for game development, and molecular dynamics are good examples of what the GPU can be best utilized for.</a:t>
            </a:r>
          </a:p>
        </p:txBody>
      </p:sp>
      <p:pic>
        <p:nvPicPr>
          <p:cNvPr id="1028" name="Picture 4" descr="Game Studio: Project-Based Game Design and Development Course | Cogswell  University of Silicon Valley">
            <a:extLst>
              <a:ext uri="{FF2B5EF4-FFF2-40B4-BE49-F238E27FC236}">
                <a16:creationId xmlns:a16="http://schemas.microsoft.com/office/drawing/2014/main" id="{419856F2-B82F-471F-B013-F7B2F1E52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6" y="3661458"/>
            <a:ext cx="5715729" cy="189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ientific visualization - Wikipedia">
            <a:extLst>
              <a:ext uri="{FF2B5EF4-FFF2-40B4-BE49-F238E27FC236}">
                <a16:creationId xmlns:a16="http://schemas.microsoft.com/office/drawing/2014/main" id="{3E218D0E-5FEC-4469-87C9-B99EE372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1209366"/>
            <a:ext cx="2140008" cy="214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6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NVIDIA</a:t>
            </a: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25B6A77-85CB-4195-B36D-2C5E2BC73D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36320" y="1799438"/>
            <a:ext cx="2822863" cy="28228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79FF98-21CC-4EB0-8F73-2CE68190D05B}"/>
              </a:ext>
            </a:extLst>
          </p:cNvPr>
          <p:cNvSpPr txBox="1"/>
          <p:nvPr/>
        </p:nvSpPr>
        <p:spPr>
          <a:xfrm>
            <a:off x="611332" y="1373331"/>
            <a:ext cx="4717471" cy="17030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Arial"/>
              </a:rPr>
              <a:t>Founded April 5, 1993 by Jensen Huang, Chris </a:t>
            </a:r>
            <a:r>
              <a:rPr lang="en-US" err="1">
                <a:cs typeface="Arial"/>
              </a:rPr>
              <a:t>Malachowsky</a:t>
            </a:r>
            <a:r>
              <a:rPr lang="en-US">
                <a:cs typeface="Arial"/>
              </a:rPr>
              <a:t>, and Curtis Priem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Arial"/>
              </a:rPr>
              <a:t>Makes GPU chips, smartphone, and automotive chips.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77CDC-5702-4CA8-914C-878E468F27B7}"/>
              </a:ext>
            </a:extLst>
          </p:cNvPr>
          <p:cNvSpPr txBox="1"/>
          <p:nvPr/>
        </p:nvSpPr>
        <p:spPr>
          <a:xfrm>
            <a:off x="607002" y="3126798"/>
            <a:ext cx="4552949" cy="17030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Arial"/>
              </a:rPr>
              <a:t>They believed the future of computing lied within graphics-based computing. Instead of normal general-purpose computing.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1F226C-3362-4386-AA2C-E3DEEE98F281}"/>
              </a:ext>
            </a:extLst>
          </p:cNvPr>
          <p:cNvSpPr txBox="1"/>
          <p:nvPr/>
        </p:nvSpPr>
        <p:spPr>
          <a:xfrm>
            <a:off x="611333" y="4862946"/>
            <a:ext cx="5332267" cy="8720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Arial"/>
              </a:rPr>
              <a:t>Well known for their series of GPU's named as "GeForce".</a:t>
            </a:r>
          </a:p>
        </p:txBody>
      </p:sp>
    </p:spTree>
    <p:extLst>
      <p:ext uri="{BB962C8B-B14F-4D97-AF65-F5344CB8AC3E}">
        <p14:creationId xmlns:p14="http://schemas.microsoft.com/office/powerpoint/2010/main" val="24172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Future of GPUs</a:t>
            </a:r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48424"/>
              </p:ext>
            </p:extLst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334275"/>
            <a:ext cx="5384800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/>
              <a:t>Integrated and hybrid GPUs are in constant development and will replace GPUs in applications dedicated to artificial intelligence.</a:t>
            </a:r>
          </a:p>
          <a:p>
            <a:pPr>
              <a:lnSpc>
                <a:spcPct val="170000"/>
              </a:lnSpc>
            </a:pPr>
            <a:r>
              <a:rPr lang="en-US"/>
              <a:t>Portable electronics such as wearables will continue to grow in popularity along with IoT driving the growth of the GPU market.</a:t>
            </a:r>
          </a:p>
          <a:p>
            <a:pPr>
              <a:lnSpc>
                <a:spcPct val="170000"/>
              </a:lnSpc>
            </a:pPr>
            <a:r>
              <a:rPr lang="en-US"/>
              <a:t>The GPU market is expected to reach $200.85 billion by 2027.</a:t>
            </a:r>
          </a:p>
        </p:txBody>
      </p:sp>
      <p:pic>
        <p:nvPicPr>
          <p:cNvPr id="1026" name="Picture 2" descr="Global Smartwatch Market Revenue up 20% in H1 2020">
            <a:extLst>
              <a:ext uri="{FF2B5EF4-FFF2-40B4-BE49-F238E27FC236}">
                <a16:creationId xmlns:a16="http://schemas.microsoft.com/office/drawing/2014/main" id="{2C10FBB6-9A33-4E85-A52B-AFDB553E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595" y="1426464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6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8594352"/>
              </p:ext>
            </p:extLst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/>
              <a:t>GPUs are applied to several applications that drive scientific innovations.</a:t>
            </a:r>
          </a:p>
          <a:p>
            <a:pPr>
              <a:lnSpc>
                <a:spcPct val="170000"/>
              </a:lnSpc>
            </a:pPr>
            <a:r>
              <a:rPr lang="en-US"/>
              <a:t>GPUs use parallelism to accomplish highly demanding computational tasks.</a:t>
            </a:r>
          </a:p>
          <a:p>
            <a:pPr>
              <a:lnSpc>
                <a:spcPct val="170000"/>
              </a:lnSpc>
            </a:pPr>
            <a:r>
              <a:rPr lang="en-US"/>
              <a:t>GPUs have a higher core count than CPUs and can handle more complex computations than the average CPU.</a:t>
            </a:r>
          </a:p>
          <a:p>
            <a:pPr>
              <a:lnSpc>
                <a:spcPct val="170000"/>
              </a:lnSpc>
            </a:pPr>
            <a:r>
              <a:rPr lang="en-US"/>
              <a:t>The graphics pipeline is key to understanding how the GPU architecture works.</a:t>
            </a:r>
          </a:p>
          <a:p>
            <a:pPr>
              <a:lnSpc>
                <a:spcPct val="170000"/>
              </a:lnSpc>
            </a:pPr>
            <a:r>
              <a:rPr lang="en-US"/>
              <a:t>GPUs will play an important role as we become more interconnected with IoT technologies in society.</a:t>
            </a:r>
          </a:p>
        </p:txBody>
      </p:sp>
    </p:spTree>
    <p:extLst>
      <p:ext uri="{BB962C8B-B14F-4D97-AF65-F5344CB8AC3E}">
        <p14:creationId xmlns:p14="http://schemas.microsoft.com/office/powerpoint/2010/main" val="65653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19124" y="1770502"/>
            <a:ext cx="10815069" cy="3992735"/>
          </a:xfrm>
        </p:spPr>
        <p:txBody>
          <a:bodyPr>
            <a:normAutofit fontScale="70000" lnSpcReduction="20000"/>
          </a:bodyPr>
          <a:lstStyle/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Arial" panose="020B0604020202020204" pitchFamily="34" charset="0"/>
              </a:rPr>
              <a:t>Rachita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Arial" panose="020B0604020202020204" pitchFamily="34" charset="0"/>
              </a:rPr>
              <a:t> Rake; “Graphic Processing Unit (GPU) Market by Type (Dedicated, Integrated, and Hybrid), Device (Computer, Tablet, Smartphone, Gaming Console, Television, and Others), Industry Vertical (Electronics, IT &amp; Telecommunication, Defense &amp; Intelligence, Media &amp; Entertainment, and Others)”: Global Opportunity Analysis and Industry Forecast, 2020-2027, </a:t>
            </a:r>
            <a:r>
              <a:rPr lang="en-US" sz="180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 : Electronic Systems and Devices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Arial" panose="020B0604020202020204" pitchFamily="34" charset="0"/>
              </a:rPr>
              <a:t>, . A01470, Page 266, June 2020.</a:t>
            </a:r>
            <a:endParaRPr lang="en-US" sz="18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https://www.intel.com/content/www/us/en/products/docs/processors/cpu-vs-gpu.html</a:t>
            </a:r>
            <a:endParaRPr lang="en-US" sz="18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u="sng" dirty="0" err="1">
                <a:solidFill>
                  <a:srgbClr val="56C7AA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AndersEklund</a:t>
            </a:r>
            <a:r>
              <a:rPr lang="en-US" sz="1800" u="sng" baseline="300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Arial" panose="020B0604020202020204" pitchFamily="34" charset="0"/>
              </a:rPr>
              <a:t> et al, “Medical image processing on the GPU – Past, present and future”, </a:t>
            </a:r>
            <a:r>
              <a:rPr lang="en-US" sz="180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Medical Image Analysis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Arial" panose="020B0604020202020204" pitchFamily="34" charset="0"/>
              </a:rPr>
              <a:t>, </a:t>
            </a:r>
            <a:r>
              <a:rPr lang="en-US" sz="180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Volume 17, Issue 8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Arial" panose="020B0604020202020204" pitchFamily="34" charset="0"/>
              </a:rPr>
              <a:t>, December 2013, Pages 1073-1094.</a:t>
            </a:r>
            <a:endParaRPr lang="en-US" sz="18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Patterson, D. A., &amp; Hennessy, J. L. (2014).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organization and design. the hardware/software interface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Boston, MA: Morgan Kaufmann.</a:t>
            </a:r>
          </a:p>
          <a:p>
            <a:pPr marL="342900" marR="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Owens, J. D., Houston, M.,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Luebke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Green, S., Stone, J. E., &amp; Phillips, J. C. (2008, May 5). GPU Computing. Retrieved November 22, 2020, from </a:t>
            </a:r>
            <a:r>
              <a:rPr lang="en-US" sz="180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http://dmkd.cs.vt.edu/TUTORIAL/Bigdata/Papers/IEEE08.pdf</a:t>
            </a:r>
            <a:endParaRPr lang="en-US" sz="18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Techquickie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2016) </a:t>
            </a:r>
            <a:r>
              <a:rPr lang="en-US" sz="180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https://youtu.be/1kypaBjJ-pg</a:t>
            </a:r>
            <a:endParaRPr lang="en-US" sz="18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2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anchor="t">
            <a:normAutofit/>
          </a:bodyPr>
          <a:lstStyle/>
          <a:p>
            <a:r>
              <a:rPr lang="en-US"/>
              <a:t>Table of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600"/>
              <a:t>Introduction</a:t>
            </a:r>
          </a:p>
          <a:p>
            <a:pPr lvl="0">
              <a:lnSpc>
                <a:spcPct val="90000"/>
              </a:lnSpc>
            </a:pPr>
            <a:r>
              <a:rPr lang="en-US" sz="2600"/>
              <a:t>CPU vs GPU</a:t>
            </a:r>
          </a:p>
          <a:p>
            <a:pPr lvl="0">
              <a:lnSpc>
                <a:spcPct val="90000"/>
              </a:lnSpc>
            </a:pPr>
            <a:r>
              <a:rPr lang="en-US" sz="2600"/>
              <a:t>GPU Architecture</a:t>
            </a:r>
          </a:p>
          <a:p>
            <a:pPr lvl="0">
              <a:lnSpc>
                <a:spcPct val="90000"/>
              </a:lnSpc>
            </a:pPr>
            <a:r>
              <a:rPr lang="en-US" sz="2600"/>
              <a:t>Graphics Pipeline</a:t>
            </a:r>
          </a:p>
          <a:p>
            <a:pPr lvl="0">
              <a:lnSpc>
                <a:spcPct val="90000"/>
              </a:lnSpc>
            </a:pPr>
            <a:r>
              <a:rPr lang="en-US" sz="2600"/>
              <a:t>Applications</a:t>
            </a:r>
          </a:p>
          <a:p>
            <a:pPr lvl="0">
              <a:lnSpc>
                <a:spcPct val="90000"/>
              </a:lnSpc>
            </a:pPr>
            <a:r>
              <a:rPr lang="en-US" sz="2600"/>
              <a:t>NVIDIA</a:t>
            </a:r>
          </a:p>
          <a:p>
            <a:pPr lvl="0">
              <a:lnSpc>
                <a:spcPct val="90000"/>
              </a:lnSpc>
            </a:pPr>
            <a:r>
              <a:rPr lang="en-US" sz="2600"/>
              <a:t>Future of GPUs</a:t>
            </a:r>
          </a:p>
          <a:p>
            <a:pPr lvl="0">
              <a:lnSpc>
                <a:spcPct val="90000"/>
              </a:lnSpc>
            </a:pPr>
            <a:r>
              <a:rPr lang="en-US" sz="2600"/>
              <a:t>Conclusion</a:t>
            </a:r>
          </a:p>
          <a:p>
            <a:pPr lvl="0">
              <a:lnSpc>
                <a:spcPct val="90000"/>
              </a:lnSpc>
            </a:pPr>
            <a:r>
              <a:rPr lang="en-US" sz="2600"/>
              <a:t>References</a:t>
            </a:r>
          </a:p>
          <a:p>
            <a:pPr lvl="0">
              <a:lnSpc>
                <a:spcPct val="90000"/>
              </a:lnSpc>
            </a:pPr>
            <a:endParaRPr lang="en-US" sz="2600"/>
          </a:p>
        </p:txBody>
      </p:sp>
      <p:pic>
        <p:nvPicPr>
          <p:cNvPr id="4" name="Picture 2" descr="Introducing the Computer Graphics Pipeline">
            <a:extLst>
              <a:ext uri="{FF2B5EF4-FFF2-40B4-BE49-F238E27FC236}">
                <a16:creationId xmlns:a16="http://schemas.microsoft.com/office/drawing/2014/main" id="{DDD150E5-A106-4E0B-9137-AFC0300A5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113" y="1593221"/>
            <a:ext cx="4411111" cy="330833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021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08139" y="1204720"/>
            <a:ext cx="10363200" cy="45720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/>
              <a:t>A Graphical Processing Unit or GPU is a computer chip or electronic circuit that can perform mathematical calculations rapidly.</a:t>
            </a:r>
          </a:p>
          <a:p>
            <a:pPr lvl="0">
              <a:lnSpc>
                <a:spcPct val="150000"/>
              </a:lnSpc>
            </a:pPr>
            <a:r>
              <a:rPr lang="en-US"/>
              <a:t>GPU’s are known for parallel machine processing.</a:t>
            </a:r>
          </a:p>
          <a:p>
            <a:pPr lvl="0">
              <a:lnSpc>
                <a:spcPct val="150000"/>
              </a:lnSpc>
            </a:pPr>
            <a:r>
              <a:rPr lang="en-US"/>
              <a:t>Today GPU technology plays an important role in the scientific community.</a:t>
            </a:r>
          </a:p>
        </p:txBody>
      </p:sp>
    </p:spTree>
    <p:extLst>
      <p:ext uri="{BB962C8B-B14F-4D97-AF65-F5344CB8AC3E}">
        <p14:creationId xmlns:p14="http://schemas.microsoft.com/office/powerpoint/2010/main" val="11395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vs GPU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7E545-6356-4A7B-81E0-2FF1EAAA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42999"/>
            <a:ext cx="8593123" cy="437695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/>
              <a:t>A CPU can be considered a “jack-of-all-trades” for computation.</a:t>
            </a:r>
          </a:p>
          <a:p>
            <a:pPr>
              <a:lnSpc>
                <a:spcPct val="170000"/>
              </a:lnSpc>
            </a:pPr>
            <a:r>
              <a:rPr lang="en-US"/>
              <a:t>CPUs commonly have 4 to 16 cores while GPUs a much higher core count.</a:t>
            </a:r>
          </a:p>
          <a:p>
            <a:pPr>
              <a:lnSpc>
                <a:spcPct val="170000"/>
              </a:lnSpc>
            </a:pPr>
            <a:r>
              <a:rPr lang="en-US"/>
              <a:t>GPUs focus on parallelizing workloads, which means to split a job up into small manageable pieces that each core can handle.</a:t>
            </a:r>
          </a:p>
          <a:p>
            <a:pPr>
              <a:lnSpc>
                <a:spcPct val="170000"/>
              </a:lnSpc>
            </a:pPr>
            <a:r>
              <a:rPr lang="en-US"/>
              <a:t>A GPUs memory is typically smaller than a CPU because it is oriented towards bandwidth over latency. </a:t>
            </a:r>
          </a:p>
          <a:p>
            <a:pPr>
              <a:lnSpc>
                <a:spcPct val="170000"/>
              </a:lnSpc>
            </a:pPr>
            <a:r>
              <a:rPr lang="en-US"/>
              <a:t>However, GPUs ability to brute force a big workload can make it preferable for highly demanding computations.</a:t>
            </a:r>
          </a:p>
          <a:p>
            <a:endParaRPr lang="en-US"/>
          </a:p>
        </p:txBody>
      </p:sp>
      <p:pic>
        <p:nvPicPr>
          <p:cNvPr id="1026" name="Picture 2" descr="Amazon.com: Intel Core i7 Processor i7-2600 3.4GHz 5.0GT/s 8MB LGA1155 CPU,  OEM: Computers &amp; Accessories">
            <a:extLst>
              <a:ext uri="{FF2B5EF4-FFF2-40B4-BE49-F238E27FC236}">
                <a16:creationId xmlns:a16="http://schemas.microsoft.com/office/drawing/2014/main" id="{4E48BCC7-816B-4720-BEBB-31077572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75" y="11429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the GPU Architecture works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146800" y="1300718"/>
            <a:ext cx="53848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matrices representing the mesh data get shaded and mapped onto the screen to assemble what makes up the final image that you see.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2D2D17-D959-44DE-AD97-7C1EE95B7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1300719"/>
            <a:ext cx="53848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Understanding how the GPU architecture works leads us to the Graphics Pipeline.</a:t>
            </a:r>
          </a:p>
          <a:p>
            <a:pPr>
              <a:lnSpc>
                <a:spcPct val="150000"/>
              </a:lnSpc>
            </a:pPr>
            <a:r>
              <a:rPr lang="en-US" dirty="0"/>
              <a:t>The overall process involves getting input as a list of mesh data, in the form of vertices and edges. This 3D mesh data gets transformed into 4x4 </a:t>
            </a:r>
            <a:r>
              <a:rPr lang="en-US" dirty="0" err="1"/>
              <a:t>worldspace</a:t>
            </a:r>
            <a:r>
              <a:rPr lang="en-US" dirty="0"/>
              <a:t> matrix data.</a:t>
            </a:r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Graphics Pipeline</a:t>
            </a:r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9466063"/>
              </p:ext>
            </p:extLst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17931" y="1292330"/>
            <a:ext cx="5384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/>
              <a:t>Stage 1 – Vertex Operation Stage:</a:t>
            </a:r>
          </a:p>
          <a:p>
            <a:pPr>
              <a:lnSpc>
                <a:spcPct val="160000"/>
              </a:lnSpc>
            </a:pPr>
            <a:r>
              <a:rPr lang="en-US"/>
              <a:t>Receiving primitives as input and forming the individual vertices.</a:t>
            </a:r>
          </a:p>
          <a:p>
            <a:pPr>
              <a:lnSpc>
                <a:spcPct val="160000"/>
              </a:lnSpc>
            </a:pPr>
            <a:r>
              <a:rPr lang="en-US"/>
              <a:t>Computing the vertices interaction with the lights in the scene transforms the vertices onto screen space.</a:t>
            </a:r>
          </a:p>
          <a:p>
            <a:pPr>
              <a:lnSpc>
                <a:spcPct val="160000"/>
              </a:lnSpc>
            </a:pPr>
            <a:r>
              <a:rPr lang="en-US"/>
              <a:t>This stage is good for parallel hardware.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61BB0-CABF-45F5-A76D-4F35FBA9D2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4031" y="2388518"/>
            <a:ext cx="1026594" cy="11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Graphics Pipeline</a:t>
            </a:r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Stage 2 – Primitive Assembly:</a:t>
            </a:r>
          </a:p>
          <a:p>
            <a:pPr>
              <a:lnSpc>
                <a:spcPct val="150000"/>
              </a:lnSpc>
            </a:pPr>
            <a:r>
              <a:rPr lang="en-US"/>
              <a:t>Vertices get assembled into their triangles.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D962B-566B-4D9B-ABDE-B0C2187E5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989" y="1914525"/>
            <a:ext cx="33147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6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Graphics Pipeline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0075" y="1519776"/>
            <a:ext cx="53848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/>
              <a:t>Stage 3 – Rasterization:</a:t>
            </a:r>
          </a:p>
          <a:p>
            <a:pPr>
              <a:lnSpc>
                <a:spcPct val="150000"/>
              </a:lnSpc>
            </a:pPr>
            <a:r>
              <a:rPr lang="en-US"/>
              <a:t>This stage involves generating another primitive called a fragment.</a:t>
            </a:r>
          </a:p>
          <a:p>
            <a:pPr>
              <a:lnSpc>
                <a:spcPct val="150000"/>
              </a:lnSpc>
            </a:pPr>
            <a:r>
              <a:rPr lang="en-US"/>
              <a:t>During this stage it is determined what triangle covers what screen space pixel location in the scene.</a:t>
            </a:r>
          </a:p>
        </p:txBody>
      </p:sp>
      <p:pic>
        <p:nvPicPr>
          <p:cNvPr id="3076" name="Picture 4" descr="How 3D Game Rendering Works, A Deeper Dive: Rasterization and Ray Tracing">
            <a:extLst>
              <a:ext uri="{FF2B5EF4-FFF2-40B4-BE49-F238E27FC236}">
                <a16:creationId xmlns:a16="http://schemas.microsoft.com/office/drawing/2014/main" id="{3CA56DDE-21F8-49FE-BFCF-139E74D8B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561">
            <a:off x="5368955" y="2430425"/>
            <a:ext cx="6462374" cy="161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AC3FE-A6BD-4725-862C-1AD702F75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7742" y="5661658"/>
            <a:ext cx="5384800" cy="914400"/>
          </a:xfrm>
        </p:spPr>
        <p:txBody>
          <a:bodyPr>
            <a:normAutofit/>
          </a:bodyPr>
          <a:lstStyle/>
          <a:p>
            <a:r>
              <a:rPr lang="en-US" sz="1100" dirty="0"/>
              <a:t>Sometimes, anti-aliasing is involved in this process, where after the last step the graphics card can “fuzz” the edge to simulate a more granular line (when viewed from far enough away that pixels cannot be distinguished).</a:t>
            </a:r>
          </a:p>
        </p:txBody>
      </p:sp>
    </p:spTree>
    <p:extLst>
      <p:ext uri="{BB962C8B-B14F-4D97-AF65-F5344CB8AC3E}">
        <p14:creationId xmlns:p14="http://schemas.microsoft.com/office/powerpoint/2010/main" val="24556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Graphics Pipeline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711200" y="1426464"/>
            <a:ext cx="53848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/>
              <a:t>Stage 4 – Fragment Operation:</a:t>
            </a:r>
          </a:p>
          <a:p>
            <a:pPr>
              <a:lnSpc>
                <a:spcPct val="160000"/>
              </a:lnSpc>
            </a:pPr>
            <a:r>
              <a:rPr lang="en-US"/>
              <a:t>Each fragment is shaded into the final color. Color is determined by information from vertices typically. </a:t>
            </a:r>
          </a:p>
          <a:p>
            <a:pPr>
              <a:lnSpc>
                <a:spcPct val="160000"/>
              </a:lnSpc>
            </a:pPr>
            <a:r>
              <a:rPr lang="en-US"/>
              <a:t>This is a stage to be computed in parallel.</a:t>
            </a:r>
          </a:p>
          <a:p>
            <a:pPr>
              <a:lnSpc>
                <a:spcPct val="160000"/>
              </a:lnSpc>
            </a:pPr>
            <a:r>
              <a:rPr lang="en-US"/>
              <a:t>Computationally demanding stage.</a:t>
            </a:r>
          </a:p>
        </p:txBody>
      </p:sp>
      <p:pic>
        <p:nvPicPr>
          <p:cNvPr id="6146" name="Picture 2" descr="Unity - Manual: Vertex and fragment shader examples">
            <a:extLst>
              <a:ext uri="{FF2B5EF4-FFF2-40B4-BE49-F238E27FC236}">
                <a16:creationId xmlns:a16="http://schemas.microsoft.com/office/drawing/2014/main" id="{32A8085F-DF26-4CC8-A082-84E3CBACE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05" y="155563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39259-6A21-44D1-BADC-2739F1E8E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2805" y="4413133"/>
            <a:ext cx="3810000" cy="1883332"/>
          </a:xfrm>
        </p:spPr>
        <p:txBody>
          <a:bodyPr>
            <a:normAutofit/>
          </a:bodyPr>
          <a:lstStyle/>
          <a:p>
            <a:r>
              <a:rPr lang="en-US" sz="1100" dirty="0"/>
              <a:t>The colors you’re seeing on this 3D model is called a “normal map”, where each color component (red, green, and blue) represent a component of a normalized vector, where that vector represents the direction a given pixel is “facing away” from the model. The same way that a depth buffer is useful in the rendering process, a normal map is useful for shading.</a:t>
            </a:r>
          </a:p>
        </p:txBody>
      </p:sp>
    </p:spTree>
    <p:extLst>
      <p:ext uri="{BB962C8B-B14F-4D97-AF65-F5344CB8AC3E}">
        <p14:creationId xmlns:p14="http://schemas.microsoft.com/office/powerpoint/2010/main" val="22062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122</TotalTime>
  <Words>1004</Words>
  <Application>Microsoft Macintosh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Nightfall design template</vt:lpstr>
      <vt:lpstr>Gpu architecture</vt:lpstr>
      <vt:lpstr>Table of Contents</vt:lpstr>
      <vt:lpstr>Introduction</vt:lpstr>
      <vt:lpstr>CPU vs GPU</vt:lpstr>
      <vt:lpstr>How the GPU Architecture works</vt:lpstr>
      <vt:lpstr>The Graphics Pipeline</vt:lpstr>
      <vt:lpstr>The Graphics Pipeline</vt:lpstr>
      <vt:lpstr>The Graphics Pipeline</vt:lpstr>
      <vt:lpstr>The Graphics Pipeline</vt:lpstr>
      <vt:lpstr>The Graphics Pipeline</vt:lpstr>
      <vt:lpstr>Applications</vt:lpstr>
      <vt:lpstr>NVIDIA</vt:lpstr>
      <vt:lpstr>The Future of GPUs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architecture</dc:title>
  <dc:creator>Charlotte</dc:creator>
  <cp:lastModifiedBy>Radwa El Sadek</cp:lastModifiedBy>
  <cp:revision>6</cp:revision>
  <dcterms:created xsi:type="dcterms:W3CDTF">2020-11-30T16:55:53Z</dcterms:created>
  <dcterms:modified xsi:type="dcterms:W3CDTF">2020-12-09T06:25:49Z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