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3" r:id="rId4"/>
    <p:sldId id="285" r:id="rId5"/>
    <p:sldId id="258" r:id="rId6"/>
    <p:sldId id="260" r:id="rId7"/>
    <p:sldId id="261" r:id="rId8"/>
    <p:sldId id="262" r:id="rId9"/>
    <p:sldId id="289" r:id="rId10"/>
    <p:sldId id="302" r:id="rId11"/>
    <p:sldId id="291" r:id="rId12"/>
    <p:sldId id="290" r:id="rId13"/>
    <p:sldId id="264" r:id="rId14"/>
    <p:sldId id="265" r:id="rId15"/>
    <p:sldId id="303" r:id="rId16"/>
    <p:sldId id="266" r:id="rId17"/>
    <p:sldId id="288" r:id="rId18"/>
    <p:sldId id="295" r:id="rId19"/>
    <p:sldId id="300" r:id="rId20"/>
    <p:sldId id="292" r:id="rId21"/>
    <p:sldId id="293" r:id="rId22"/>
    <p:sldId id="294" r:id="rId23"/>
    <p:sldId id="282" r:id="rId24"/>
    <p:sldId id="296" r:id="rId25"/>
    <p:sldId id="299" r:id="rId26"/>
    <p:sldId id="297" r:id="rId27"/>
    <p:sldId id="304" r:id="rId28"/>
    <p:sldId id="305" r:id="rId29"/>
    <p:sldId id="284" r:id="rId30"/>
    <p:sldId id="287" r:id="rId31"/>
    <p:sldId id="270" r:id="rId32"/>
    <p:sldId id="271" r:id="rId33"/>
    <p:sldId id="272" r:id="rId34"/>
    <p:sldId id="273" r:id="rId35"/>
    <p:sldId id="274" r:id="rId36"/>
    <p:sldId id="275" r:id="rId37"/>
    <p:sldId id="259" r:id="rId38"/>
    <p:sldId id="276" r:id="rId39"/>
    <p:sldId id="267" r:id="rId40"/>
    <p:sldId id="268" r:id="rId41"/>
    <p:sldId id="269" r:id="rId42"/>
    <p:sldId id="277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71" autoAdjust="0"/>
    <p:restoredTop sz="94660"/>
  </p:normalViewPr>
  <p:slideViewPr>
    <p:cSldViewPr snapToGrid="0">
      <p:cViewPr varScale="1">
        <p:scale>
          <a:sx n="75" d="100"/>
          <a:sy n="75" d="100"/>
        </p:scale>
        <p:origin x="82" y="5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83FB7-0F91-40AD-95CB-2E194CBE26F5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EDC4B-06F4-4B71-B6BB-50182D07DB3E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3"/>
            <a:ext cx="3495675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924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83FB7-0F91-40AD-95CB-2E194CBE26F5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EDC4B-06F4-4B71-B6BB-50182D07D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744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83FB7-0F91-40AD-95CB-2E194CBE26F5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EDC4B-06F4-4B71-B6BB-50182D07D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107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83FB7-0F91-40AD-95CB-2E194CBE26F5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EDC4B-06F4-4B71-B6BB-50182D07D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136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83FB7-0F91-40AD-95CB-2E194CBE26F5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EDC4B-06F4-4B71-B6BB-50182D07D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536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83FB7-0F91-40AD-95CB-2E194CBE26F5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EDC4B-06F4-4B71-B6BB-50182D07D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687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83FB7-0F91-40AD-95CB-2E194CBE26F5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EDC4B-06F4-4B71-B6BB-50182D07D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786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83FB7-0F91-40AD-95CB-2E194CBE26F5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EDC4B-06F4-4B71-B6BB-50182D07D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531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83FB7-0F91-40AD-95CB-2E194CBE26F5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EDC4B-06F4-4B71-B6BB-50182D07D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011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83FB7-0F91-40AD-95CB-2E194CBE26F5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EDC4B-06F4-4B71-B6BB-50182D07D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215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83FB7-0F91-40AD-95CB-2E194CBE26F5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EDC4B-06F4-4B71-B6BB-50182D07D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704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83FB7-0F91-40AD-95CB-2E194CBE26F5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0EDC4B-06F4-4B71-B6BB-50182D07D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451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1121" y="1996226"/>
            <a:ext cx="9144000" cy="2021983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Customer Marketing Hub</a:t>
            </a:r>
          </a:p>
          <a:p>
            <a:endParaRPr lang="en-US" sz="3200" b="1" dirty="0"/>
          </a:p>
          <a:p>
            <a:r>
              <a:rPr lang="en-US" sz="3200" b="1" dirty="0" smtClean="0"/>
              <a:t>(</a:t>
            </a:r>
            <a:r>
              <a:rPr lang="en-US" sz="3200" b="1" dirty="0" err="1" smtClean="0"/>
              <a:t>Bigdata</a:t>
            </a:r>
            <a:r>
              <a:rPr lang="en-US" sz="3200" b="1" dirty="0" smtClean="0"/>
              <a:t> Project)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356573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6292" y="850006"/>
            <a:ext cx="9925153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 smtClean="0"/>
              <a:t>POS data</a:t>
            </a:r>
          </a:p>
          <a:p>
            <a:pPr marL="800100" lvl="1" indent="-342900">
              <a:buAutoNum type="arabicPeriod"/>
            </a:pPr>
            <a:r>
              <a:rPr lang="en-US" sz="1400" dirty="0" smtClean="0"/>
              <a:t>Sales can –</a:t>
            </a:r>
            <a:r>
              <a:rPr lang="en-US" sz="1400" dirty="0" err="1" smtClean="0"/>
              <a:t>ve</a:t>
            </a:r>
            <a:r>
              <a:rPr lang="en-US" sz="1400" dirty="0" smtClean="0"/>
              <a:t>. -</a:t>
            </a:r>
            <a:r>
              <a:rPr lang="en-US" sz="1400" dirty="0" err="1" smtClean="0"/>
              <a:t>ve</a:t>
            </a:r>
            <a:r>
              <a:rPr lang="en-US" sz="1400" dirty="0" smtClean="0"/>
              <a:t> sales in POS data are return items </a:t>
            </a:r>
          </a:p>
          <a:p>
            <a:pPr marL="800100" lvl="1" indent="-342900">
              <a:buAutoNum type="arabicPeriod"/>
            </a:pPr>
            <a:r>
              <a:rPr lang="en-US" sz="1400" dirty="0" smtClean="0"/>
              <a:t>Inventory can not be negative</a:t>
            </a:r>
          </a:p>
          <a:p>
            <a:pPr marL="800100" lvl="1" indent="-342900">
              <a:buAutoNum type="arabicPeriod"/>
            </a:pPr>
            <a:r>
              <a:rPr lang="en-US" sz="1400" dirty="0" smtClean="0"/>
              <a:t>Promotions typically run for 10-20 days. Sale price during promotions can not be more than regular price</a:t>
            </a:r>
          </a:p>
          <a:p>
            <a:pPr marL="800100" lvl="1" indent="-342900">
              <a:buAutoNum type="arabicPeriod"/>
            </a:pPr>
            <a:r>
              <a:rPr lang="en-US" sz="1400" dirty="0" smtClean="0"/>
              <a:t>Sale Price = (unit price) X (number of items)</a:t>
            </a:r>
          </a:p>
          <a:p>
            <a:pPr marL="800100" lvl="1" indent="-342900">
              <a:buAutoNum type="arabicPeriod"/>
            </a:pPr>
            <a:r>
              <a:rPr lang="en-US" sz="1400" dirty="0" smtClean="0"/>
              <a:t>Inventory Price = (unit price) X (Inventory level)</a:t>
            </a:r>
          </a:p>
          <a:p>
            <a:pPr marL="800100" lvl="1" indent="-342900">
              <a:buAutoNum type="arabicPeriod"/>
            </a:pPr>
            <a:r>
              <a:rPr lang="en-US" sz="1400" dirty="0" smtClean="0"/>
              <a:t>For Regular sales, </a:t>
            </a:r>
            <a:r>
              <a:rPr lang="en-US" sz="1400" dirty="0" err="1" smtClean="0"/>
              <a:t>mkd_unit_price</a:t>
            </a:r>
            <a:r>
              <a:rPr lang="en-US" sz="1400" dirty="0" smtClean="0"/>
              <a:t> ( promotion sales)  is set to 0</a:t>
            </a:r>
          </a:p>
          <a:p>
            <a:pPr marL="800100" lvl="1" indent="-342900">
              <a:buAutoNum type="arabicPeriod"/>
            </a:pPr>
            <a:r>
              <a:rPr lang="en-US" sz="1400" dirty="0" smtClean="0"/>
              <a:t>For promotion sales, both regular and promotion price(</a:t>
            </a:r>
            <a:r>
              <a:rPr lang="en-US" sz="1400" dirty="0" err="1" smtClean="0"/>
              <a:t>mkd_unit_price</a:t>
            </a:r>
            <a:r>
              <a:rPr lang="en-US" sz="1400" dirty="0" smtClean="0"/>
              <a:t>) are recorded</a:t>
            </a:r>
          </a:p>
          <a:p>
            <a:pPr marL="800100" lvl="1" indent="-342900">
              <a:buAutoNum type="arabicPeriod"/>
            </a:pPr>
            <a:r>
              <a:rPr lang="en-US" sz="1400" dirty="0" err="1" smtClean="0"/>
              <a:t>Promo_ind</a:t>
            </a:r>
            <a:r>
              <a:rPr lang="en-US" sz="1400" dirty="0" smtClean="0"/>
              <a:t> – if it is a promo sales or regular sales ( 0 – promo sale, 1 – regular sales)</a:t>
            </a:r>
          </a:p>
          <a:p>
            <a:pPr marL="800100" lvl="1" indent="-342900">
              <a:buAutoNum type="arabicPeriod"/>
            </a:pPr>
            <a:r>
              <a:rPr lang="en-US" sz="1400" dirty="0" err="1" smtClean="0"/>
              <a:t>Promo_id</a:t>
            </a:r>
            <a:r>
              <a:rPr lang="en-US" sz="1400" dirty="0" smtClean="0"/>
              <a:t> – a unique id for the promotion. For non-promotions, the value is 99999</a:t>
            </a:r>
          </a:p>
          <a:p>
            <a:pPr marL="800100" lvl="1" indent="-342900">
              <a:buAutoNum type="arabicPeriod"/>
            </a:pPr>
            <a:r>
              <a:rPr lang="en-US" sz="1400" dirty="0" err="1" smtClean="0"/>
              <a:t>Return_reason_cd</a:t>
            </a:r>
            <a:r>
              <a:rPr lang="en-US" sz="1400" dirty="0" smtClean="0"/>
              <a:t> – return code for returns. For non-return, the value is 0</a:t>
            </a:r>
          </a:p>
          <a:p>
            <a:pPr lvl="1"/>
            <a:endParaRPr lang="en-US" sz="1400" dirty="0" smtClean="0"/>
          </a:p>
          <a:p>
            <a:pPr marL="342900" indent="-342900">
              <a:buAutoNum type="arabicPeriod"/>
            </a:pPr>
            <a:r>
              <a:rPr lang="en-US" sz="1400" dirty="0" smtClean="0"/>
              <a:t>Sales Rep data</a:t>
            </a:r>
          </a:p>
          <a:p>
            <a:pPr marL="800100" lvl="1" indent="-342900">
              <a:buAutoNum type="arabicPeriod"/>
            </a:pPr>
            <a:r>
              <a:rPr lang="en-US" sz="1400" dirty="0" smtClean="0"/>
              <a:t>Sales rep should belong to one store at a time</a:t>
            </a:r>
          </a:p>
          <a:p>
            <a:pPr marL="800100" lvl="1" indent="-342900">
              <a:buAutoNum type="arabicPeriod"/>
            </a:pPr>
            <a:endParaRPr lang="en-US" sz="1400" dirty="0"/>
          </a:p>
          <a:p>
            <a:pPr marL="342900" indent="-342900">
              <a:buAutoNum type="arabicPeriod"/>
            </a:pPr>
            <a:r>
              <a:rPr lang="en-US" sz="1400" dirty="0" smtClean="0"/>
              <a:t>Promotion</a:t>
            </a:r>
          </a:p>
          <a:p>
            <a:pPr marL="800100" lvl="1" indent="-342900">
              <a:buAutoNum type="arabicPeriod"/>
            </a:pPr>
            <a:r>
              <a:rPr lang="en-US" sz="1400" dirty="0" smtClean="0"/>
              <a:t>If </a:t>
            </a:r>
            <a:r>
              <a:rPr lang="en-US" sz="1400" dirty="0" err="1" smtClean="0"/>
              <a:t>promotion_cd</a:t>
            </a:r>
            <a:r>
              <a:rPr lang="en-US" sz="1400" dirty="0" smtClean="0"/>
              <a:t> =0, it is a promotion sales, else regular sales</a:t>
            </a:r>
          </a:p>
          <a:p>
            <a:pPr marL="800100" lvl="1" indent="-342900">
              <a:buAutoNum type="arabicPeriod"/>
            </a:pPr>
            <a:r>
              <a:rPr lang="en-US" sz="1400" dirty="0" smtClean="0"/>
              <a:t>Promotion is done at </a:t>
            </a:r>
            <a:r>
              <a:rPr lang="en-US" sz="1400" dirty="0" err="1" smtClean="0"/>
              <a:t>dept</a:t>
            </a:r>
            <a:r>
              <a:rPr lang="en-US" sz="1400" dirty="0" smtClean="0"/>
              <a:t> /vendor level (all </a:t>
            </a:r>
            <a:r>
              <a:rPr lang="en-US" sz="1400" dirty="0" err="1" smtClean="0"/>
              <a:t>skus</a:t>
            </a:r>
            <a:r>
              <a:rPr lang="en-US" sz="1400" dirty="0" smtClean="0"/>
              <a:t> for the </a:t>
            </a:r>
            <a:r>
              <a:rPr lang="en-US" sz="1400" dirty="0" err="1" smtClean="0"/>
              <a:t>dept</a:t>
            </a:r>
            <a:r>
              <a:rPr lang="en-US" sz="1400" dirty="0" smtClean="0"/>
              <a:t>/vendor are put on sale) </a:t>
            </a:r>
          </a:p>
          <a:p>
            <a:pPr marL="800100" lvl="1" indent="-342900">
              <a:buAutoNum type="arabicPeriod"/>
            </a:pPr>
            <a:r>
              <a:rPr lang="en-US" sz="1400" dirty="0" smtClean="0"/>
              <a:t>Only one promotion runs at one time</a:t>
            </a:r>
          </a:p>
          <a:p>
            <a:pPr marL="800100" lvl="1" indent="-342900">
              <a:buAutoNum type="arabicPeriod"/>
            </a:pPr>
            <a:r>
              <a:rPr lang="en-US" sz="1400" dirty="0" smtClean="0"/>
              <a:t>All stores participate in the promotion same time</a:t>
            </a:r>
          </a:p>
          <a:p>
            <a:pPr lvl="1"/>
            <a:endParaRPr lang="en-US" sz="1400" dirty="0" smtClean="0"/>
          </a:p>
          <a:p>
            <a:pPr marL="342900" indent="-342900">
              <a:buAutoNum type="arabicPeriod"/>
            </a:pPr>
            <a:r>
              <a:rPr lang="en-US" sz="1400" dirty="0" smtClean="0"/>
              <a:t>Customer data</a:t>
            </a:r>
          </a:p>
          <a:p>
            <a:pPr marL="800100" lvl="1" indent="-342900">
              <a:buAutoNum type="arabicPeriod"/>
            </a:pPr>
            <a:r>
              <a:rPr lang="en-US" sz="1400" dirty="0" smtClean="0"/>
              <a:t>Customers can buy more than one items in a store (multiple sales items in POS)</a:t>
            </a:r>
          </a:p>
          <a:p>
            <a:pPr marL="800100" lvl="1" indent="-342900">
              <a:buAutoNum type="arabicPeriod"/>
            </a:pPr>
            <a:r>
              <a:rPr lang="en-US" sz="1400" dirty="0" smtClean="0"/>
              <a:t>Customer check out all items at the same </a:t>
            </a:r>
            <a:r>
              <a:rPr lang="en-US" sz="1400" dirty="0" err="1" smtClean="0"/>
              <a:t>salsrep</a:t>
            </a:r>
            <a:endParaRPr lang="en-US" sz="1400" dirty="0" smtClean="0"/>
          </a:p>
          <a:p>
            <a:pPr marL="800100" lvl="1" indent="-342900">
              <a:buAutoNum type="arabicPeriod"/>
            </a:pPr>
            <a:r>
              <a:rPr lang="en-US" sz="1400" dirty="0" err="1" smtClean="0"/>
              <a:t>Customer_cd</a:t>
            </a:r>
            <a:r>
              <a:rPr lang="en-US" sz="1400" dirty="0" smtClean="0"/>
              <a:t>=0 is not a loyal customer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59121" y="154546"/>
            <a:ext cx="3477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Business Rules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348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6292" y="850006"/>
            <a:ext cx="99251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 smtClean="0"/>
              <a:t>Product</a:t>
            </a:r>
          </a:p>
          <a:p>
            <a:pPr marL="800100" lvl="1" indent="-342900">
              <a:buAutoNum type="arabicPeriod"/>
            </a:pPr>
            <a:r>
              <a:rPr lang="en-US" sz="1600" dirty="0" err="1" smtClean="0"/>
              <a:t>Dept_cd</a:t>
            </a:r>
            <a:r>
              <a:rPr lang="en-US" sz="1600" dirty="0" smtClean="0"/>
              <a:t> is unique</a:t>
            </a:r>
          </a:p>
          <a:p>
            <a:pPr marL="800100" lvl="1" indent="-342900">
              <a:buAutoNum type="arabicPeriod"/>
            </a:pPr>
            <a:r>
              <a:rPr lang="en-US" sz="1600" dirty="0" smtClean="0"/>
              <a:t>Vendor is unique at </a:t>
            </a:r>
            <a:r>
              <a:rPr lang="en-US" sz="1600" dirty="0" err="1" smtClean="0"/>
              <a:t>Dept</a:t>
            </a:r>
            <a:r>
              <a:rPr lang="en-US" sz="1600" dirty="0" smtClean="0"/>
              <a:t>/Vendor level</a:t>
            </a:r>
          </a:p>
          <a:p>
            <a:pPr marL="800100" lvl="1" indent="-342900">
              <a:buAutoNum type="arabicPeriod"/>
            </a:pPr>
            <a:r>
              <a:rPr lang="en-US" sz="1600" dirty="0" smtClean="0"/>
              <a:t>Class is unique at </a:t>
            </a:r>
            <a:r>
              <a:rPr lang="en-US" sz="1600" dirty="0" err="1" smtClean="0"/>
              <a:t>Dept</a:t>
            </a:r>
            <a:r>
              <a:rPr lang="en-US" sz="1600" dirty="0" smtClean="0"/>
              <a:t>/Class level</a:t>
            </a:r>
          </a:p>
          <a:p>
            <a:pPr marL="800100" lvl="1" indent="-342900">
              <a:buAutoNum type="arabicPeriod"/>
            </a:pPr>
            <a:r>
              <a:rPr lang="en-US" sz="1600" dirty="0" smtClean="0"/>
              <a:t>Style is represented as </a:t>
            </a:r>
            <a:r>
              <a:rPr lang="en-US" sz="1600" dirty="0" err="1" smtClean="0"/>
              <a:t>Dept</a:t>
            </a:r>
            <a:r>
              <a:rPr lang="en-US" sz="1600" dirty="0" smtClean="0"/>
              <a:t>/Vendor/Class/Style</a:t>
            </a:r>
          </a:p>
          <a:p>
            <a:pPr marL="800100" lvl="1" indent="-342900">
              <a:buAutoNum type="arabicPeriod"/>
            </a:pPr>
            <a:r>
              <a:rPr lang="en-US" sz="1600" dirty="0" smtClean="0"/>
              <a:t>If no match found for the </a:t>
            </a:r>
            <a:r>
              <a:rPr lang="en-US" sz="1600" dirty="0" err="1" smtClean="0"/>
              <a:t>sku</a:t>
            </a:r>
            <a:r>
              <a:rPr lang="en-US" sz="1600" dirty="0" smtClean="0"/>
              <a:t> elements, update Product with “</a:t>
            </a:r>
            <a:r>
              <a:rPr lang="en-US" sz="1600" dirty="0" err="1" smtClean="0"/>
              <a:t>Desc</a:t>
            </a:r>
            <a:r>
              <a:rPr lang="en-US" sz="1600" dirty="0" smtClean="0"/>
              <a:t> Not Found”</a:t>
            </a:r>
          </a:p>
          <a:p>
            <a:pPr marL="800100" lvl="1" indent="-342900">
              <a:buAutoNum type="arabicPeriod"/>
            </a:pPr>
            <a:r>
              <a:rPr lang="en-US" sz="1600" dirty="0" smtClean="0"/>
              <a:t>If product Description changes over time, keep the most current description (SCD 1)</a:t>
            </a:r>
          </a:p>
          <a:p>
            <a:pPr marL="800100" lvl="1" indent="-342900">
              <a:buAutoNum type="arabicPeriod"/>
            </a:pPr>
            <a:endParaRPr lang="en-US" sz="1600" dirty="0" smtClean="0"/>
          </a:p>
          <a:p>
            <a:pPr lvl="1"/>
            <a:endParaRPr lang="en-US" sz="16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4559121" y="154546"/>
            <a:ext cx="3477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Business Rules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2106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6292" y="850006"/>
            <a:ext cx="992515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Following business Metrics will be build as part of target platform</a:t>
            </a:r>
          </a:p>
          <a:p>
            <a:pPr marL="342900" indent="-342900">
              <a:buAutoNum type="arabicPeriod"/>
            </a:pPr>
            <a:endParaRPr lang="en-US" sz="2000" dirty="0"/>
          </a:p>
          <a:p>
            <a:pPr marL="342900" indent="-342900">
              <a:buAutoNum type="arabicPeriod"/>
            </a:pPr>
            <a:r>
              <a:rPr lang="en-US" sz="2000" dirty="0" smtClean="0"/>
              <a:t>Sales/Inventory Metrics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Return Metrics 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Promotion Metrics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Sales Rep Metrics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Store Metrics  </a:t>
            </a:r>
          </a:p>
          <a:p>
            <a:pPr marL="800100" lvl="1" indent="-342900">
              <a:buAutoNum type="arabicPeriod"/>
            </a:pPr>
            <a:endParaRPr lang="en-US" sz="20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4559121" y="154546"/>
            <a:ext cx="3477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Business Metrics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2750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3412900" y="1996226"/>
            <a:ext cx="6645499" cy="2859109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759853" y="862885"/>
            <a:ext cx="1120461" cy="145531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59853" y="2805448"/>
            <a:ext cx="1120461" cy="145531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759853" y="4855335"/>
            <a:ext cx="1120461" cy="1455312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822879" y="2698124"/>
            <a:ext cx="1120461" cy="145531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2"/>
                </a:solidFill>
              </a:rPr>
              <a:t>Raw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467082" y="2698124"/>
            <a:ext cx="1120461" cy="145531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2"/>
                </a:solidFill>
              </a:rPr>
              <a:t>Enriched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7091965" y="2698124"/>
            <a:ext cx="1120461" cy="145531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2"/>
                </a:solidFill>
              </a:rPr>
              <a:t>Transform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8736168" y="2698124"/>
            <a:ext cx="1101141" cy="145531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2"/>
                </a:solidFill>
              </a:rPr>
              <a:t>Semantic</a:t>
            </a:r>
          </a:p>
          <a:p>
            <a:pPr algn="ctr"/>
            <a:r>
              <a:rPr lang="en-US" sz="1600" b="1" smtClean="0">
                <a:solidFill>
                  <a:schemeClr val="tx2"/>
                </a:solidFill>
              </a:rPr>
              <a:t>(fact/dimension)</a:t>
            </a:r>
            <a:endParaRPr lang="en-US" sz="1600" b="1" dirty="0" smtClean="0">
              <a:solidFill>
                <a:schemeClr val="tx2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82200" y="1042116"/>
            <a:ext cx="875765" cy="28762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Customer</a:t>
            </a:r>
            <a:endParaRPr lang="en-US" sz="1200" dirty="0"/>
          </a:p>
        </p:txBody>
      </p:sp>
      <p:sp>
        <p:nvSpPr>
          <p:cNvPr id="16" name="Rectangle 15"/>
          <p:cNvSpPr/>
          <p:nvPr/>
        </p:nvSpPr>
        <p:spPr>
          <a:xfrm>
            <a:off x="882199" y="1429555"/>
            <a:ext cx="875765" cy="28762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Product</a:t>
            </a:r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882198" y="1792847"/>
            <a:ext cx="875765" cy="28762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Store</a:t>
            </a:r>
            <a:endParaRPr lang="en-US" sz="1200" dirty="0"/>
          </a:p>
        </p:txBody>
      </p:sp>
      <p:sp>
        <p:nvSpPr>
          <p:cNvPr id="18" name="Rectangle 17"/>
          <p:cNvSpPr/>
          <p:nvPr/>
        </p:nvSpPr>
        <p:spPr>
          <a:xfrm>
            <a:off x="882199" y="3002655"/>
            <a:ext cx="875765" cy="28762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POS</a:t>
            </a:r>
            <a:endParaRPr lang="en-US" sz="1200" dirty="0"/>
          </a:p>
        </p:txBody>
      </p:sp>
      <p:sp>
        <p:nvSpPr>
          <p:cNvPr id="19" name="Rectangle 18"/>
          <p:cNvSpPr/>
          <p:nvPr/>
        </p:nvSpPr>
        <p:spPr>
          <a:xfrm>
            <a:off x="882198" y="3390094"/>
            <a:ext cx="875765" cy="28762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Web_ord</a:t>
            </a:r>
            <a:endParaRPr lang="en-US" sz="1200" dirty="0"/>
          </a:p>
        </p:txBody>
      </p:sp>
      <p:sp>
        <p:nvSpPr>
          <p:cNvPr id="20" name="Rectangle 19"/>
          <p:cNvSpPr/>
          <p:nvPr/>
        </p:nvSpPr>
        <p:spPr>
          <a:xfrm>
            <a:off x="882197" y="3753386"/>
            <a:ext cx="875765" cy="28762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Returns</a:t>
            </a:r>
            <a:endParaRPr lang="en-US" sz="1200" dirty="0"/>
          </a:p>
        </p:txBody>
      </p:sp>
      <p:sp>
        <p:nvSpPr>
          <p:cNvPr id="21" name="Rectangle 20"/>
          <p:cNvSpPr/>
          <p:nvPr/>
        </p:nvSpPr>
        <p:spPr>
          <a:xfrm>
            <a:off x="817803" y="5009881"/>
            <a:ext cx="998116" cy="3117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Clickstream</a:t>
            </a:r>
            <a:endParaRPr lang="en-US" sz="1200" dirty="0"/>
          </a:p>
        </p:txBody>
      </p:sp>
      <p:sp>
        <p:nvSpPr>
          <p:cNvPr id="22" name="Rectangle 21"/>
          <p:cNvSpPr/>
          <p:nvPr/>
        </p:nvSpPr>
        <p:spPr>
          <a:xfrm>
            <a:off x="882197" y="5432787"/>
            <a:ext cx="875765" cy="30040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Product</a:t>
            </a:r>
          </a:p>
          <a:p>
            <a:pPr algn="ctr"/>
            <a:r>
              <a:rPr lang="en-US" sz="1200" dirty="0" smtClean="0"/>
              <a:t>Reviews</a:t>
            </a:r>
            <a:endParaRPr lang="en-US" sz="1200" dirty="0"/>
          </a:p>
        </p:txBody>
      </p:sp>
      <p:sp>
        <p:nvSpPr>
          <p:cNvPr id="23" name="Rectangle 22"/>
          <p:cNvSpPr/>
          <p:nvPr/>
        </p:nvSpPr>
        <p:spPr>
          <a:xfrm>
            <a:off x="882197" y="5860239"/>
            <a:ext cx="875765" cy="28762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Twitter</a:t>
            </a:r>
            <a:endParaRPr lang="en-US" sz="1200" dirty="0"/>
          </a:p>
        </p:txBody>
      </p:sp>
      <p:sp>
        <p:nvSpPr>
          <p:cNvPr id="24" name="Right Arrow 23"/>
          <p:cNvSpPr/>
          <p:nvPr/>
        </p:nvSpPr>
        <p:spPr>
          <a:xfrm>
            <a:off x="4943340" y="3290283"/>
            <a:ext cx="523742" cy="242821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>
            <a:off x="6587543" y="3304369"/>
            <a:ext cx="523742" cy="242821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>
            <a:off x="8212426" y="3268683"/>
            <a:ext cx="523742" cy="242821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Elbow Connector 27"/>
          <p:cNvCxnSpPr>
            <a:stCxn id="5" idx="3"/>
            <a:endCxn id="3" idx="1"/>
          </p:cNvCxnSpPr>
          <p:nvPr/>
        </p:nvCxnSpPr>
        <p:spPr>
          <a:xfrm>
            <a:off x="1880314" y="1590541"/>
            <a:ext cx="1532586" cy="1835240"/>
          </a:xfrm>
          <a:prstGeom prst="bentConnector3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6" idx="3"/>
          </p:cNvCxnSpPr>
          <p:nvPr/>
        </p:nvCxnSpPr>
        <p:spPr>
          <a:xfrm flipV="1">
            <a:off x="1880314" y="3425779"/>
            <a:ext cx="766293" cy="107325"/>
          </a:xfrm>
          <a:prstGeom prst="bentConnector3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7" idx="3"/>
            <a:endCxn id="3" idx="1"/>
          </p:cNvCxnSpPr>
          <p:nvPr/>
        </p:nvCxnSpPr>
        <p:spPr>
          <a:xfrm flipV="1">
            <a:off x="1880314" y="3425781"/>
            <a:ext cx="1532586" cy="2157210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3690384" y="631615"/>
            <a:ext cx="3783418" cy="83726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2"/>
                </a:solidFill>
              </a:rPr>
              <a:t>Analytics Sandbox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10705513" y="1943422"/>
            <a:ext cx="1223890" cy="145531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2"/>
                </a:solidFill>
              </a:rPr>
              <a:t>Reporting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10705513" y="3570600"/>
            <a:ext cx="1223890" cy="145531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2"/>
                </a:solidFill>
              </a:rPr>
              <a:t>Extracts</a:t>
            </a:r>
          </a:p>
        </p:txBody>
      </p:sp>
      <p:cxnSp>
        <p:nvCxnSpPr>
          <p:cNvPr id="40" name="Elbow Connector 39"/>
          <p:cNvCxnSpPr>
            <a:stCxn id="3" idx="3"/>
            <a:endCxn id="37" idx="1"/>
          </p:cNvCxnSpPr>
          <p:nvPr/>
        </p:nvCxnSpPr>
        <p:spPr>
          <a:xfrm flipV="1">
            <a:off x="10058399" y="2671078"/>
            <a:ext cx="647114" cy="754703"/>
          </a:xfrm>
          <a:prstGeom prst="bentConnector3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3" idx="3"/>
            <a:endCxn id="38" idx="1"/>
          </p:cNvCxnSpPr>
          <p:nvPr/>
        </p:nvCxnSpPr>
        <p:spPr>
          <a:xfrm>
            <a:off x="10058399" y="3425781"/>
            <a:ext cx="647114" cy="872475"/>
          </a:xfrm>
          <a:prstGeom prst="bentConnector3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Up Arrow 43"/>
          <p:cNvSpPr/>
          <p:nvPr/>
        </p:nvSpPr>
        <p:spPr>
          <a:xfrm>
            <a:off x="5323010" y="1544123"/>
            <a:ext cx="794430" cy="346120"/>
          </a:xfrm>
          <a:prstGeom prst="up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4383109" y="5432787"/>
            <a:ext cx="1854907" cy="83726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2"/>
                </a:solidFill>
              </a:rPr>
              <a:t>Marketing </a:t>
            </a:r>
          </a:p>
          <a:p>
            <a:pPr algn="ctr"/>
            <a:r>
              <a:rPr lang="en-US" sz="1600" b="1" dirty="0" smtClean="0">
                <a:solidFill>
                  <a:schemeClr val="tx2"/>
                </a:solidFill>
              </a:rPr>
              <a:t>Campaign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46" name="Down Arrow 45"/>
          <p:cNvSpPr/>
          <p:nvPr/>
        </p:nvSpPr>
        <p:spPr>
          <a:xfrm>
            <a:off x="4943340" y="5025912"/>
            <a:ext cx="759341" cy="251139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>
            <a:off x="6846308" y="5432787"/>
            <a:ext cx="1769463" cy="83726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2"/>
                </a:solidFill>
              </a:rPr>
              <a:t>Promotions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48" name="Down Arrow 47"/>
          <p:cNvSpPr/>
          <p:nvPr/>
        </p:nvSpPr>
        <p:spPr>
          <a:xfrm>
            <a:off x="7308099" y="5023949"/>
            <a:ext cx="759341" cy="251139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ight Arrow 48"/>
          <p:cNvSpPr/>
          <p:nvPr/>
        </p:nvSpPr>
        <p:spPr>
          <a:xfrm>
            <a:off x="3309757" y="3304368"/>
            <a:ext cx="523742" cy="242821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ight Arrow 49"/>
          <p:cNvSpPr/>
          <p:nvPr/>
        </p:nvSpPr>
        <p:spPr>
          <a:xfrm>
            <a:off x="9796528" y="3287706"/>
            <a:ext cx="261871" cy="259483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8158000" y="617397"/>
            <a:ext cx="2012160" cy="83726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2"/>
                </a:solidFill>
              </a:rPr>
              <a:t>Web </a:t>
            </a:r>
            <a:r>
              <a:rPr lang="en-US" sz="1600" b="1" dirty="0" smtClean="0">
                <a:solidFill>
                  <a:schemeClr val="tx2"/>
                </a:solidFill>
              </a:rPr>
              <a:t>Reporting/</a:t>
            </a:r>
          </a:p>
          <a:p>
            <a:pPr algn="ctr"/>
            <a:r>
              <a:rPr lang="en-US" sz="1600" b="1" dirty="0" smtClean="0">
                <a:solidFill>
                  <a:schemeClr val="tx2"/>
                </a:solidFill>
              </a:rPr>
              <a:t>Recommendations</a:t>
            </a:r>
            <a:endParaRPr lang="en-US" sz="1600" b="1" dirty="0" smtClean="0">
              <a:solidFill>
                <a:schemeClr val="tx2"/>
              </a:solidFill>
            </a:endParaRPr>
          </a:p>
        </p:txBody>
      </p:sp>
      <p:sp>
        <p:nvSpPr>
          <p:cNvPr id="42" name="Up Arrow 41"/>
          <p:cNvSpPr/>
          <p:nvPr/>
        </p:nvSpPr>
        <p:spPr>
          <a:xfrm>
            <a:off x="8538795" y="1542716"/>
            <a:ext cx="794430" cy="346120"/>
          </a:xfrm>
          <a:prstGeom prst="up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987899" y="90152"/>
            <a:ext cx="7070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Logical Architecture</a:t>
            </a:r>
            <a:endParaRPr 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17803" y="433137"/>
            <a:ext cx="1062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MDM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73262" y="2398284"/>
            <a:ext cx="139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Transaction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418160" y="4471298"/>
            <a:ext cx="2285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Social/Web/3</a:t>
            </a:r>
            <a:r>
              <a:rPr lang="en-US" baseline="30000" dirty="0" smtClean="0"/>
              <a:t>rd</a:t>
            </a:r>
            <a:r>
              <a:rPr lang="en-US" dirty="0" smtClean="0"/>
              <a:t> party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067440" y="2080475"/>
            <a:ext cx="1265785" cy="490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Cassandra 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0" idx="0"/>
          </p:cNvCxnSpPr>
          <p:nvPr/>
        </p:nvCxnSpPr>
        <p:spPr>
          <a:xfrm flipV="1">
            <a:off x="7652196" y="2398284"/>
            <a:ext cx="415244" cy="299840"/>
          </a:xfrm>
          <a:prstGeom prst="straightConnector1">
            <a:avLst/>
          </a:prstGeom>
          <a:ln w="349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5716501" y="2119204"/>
            <a:ext cx="1265785" cy="490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Hive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82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3412900" y="1996226"/>
            <a:ext cx="6645499" cy="2859109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759853" y="862885"/>
            <a:ext cx="1120461" cy="145531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59853" y="2805448"/>
            <a:ext cx="1120461" cy="145531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759853" y="4855335"/>
            <a:ext cx="1120461" cy="1455312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822879" y="2698124"/>
            <a:ext cx="1120461" cy="145531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2"/>
                </a:solidFill>
              </a:rPr>
              <a:t>Raw</a:t>
            </a:r>
          </a:p>
          <a:p>
            <a:pPr algn="ctr"/>
            <a:r>
              <a:rPr lang="en-US" sz="1600" b="1" dirty="0" smtClean="0">
                <a:solidFill>
                  <a:schemeClr val="tx2"/>
                </a:solidFill>
              </a:rPr>
              <a:t>(</a:t>
            </a:r>
            <a:r>
              <a:rPr lang="en-US" sz="1600" b="1" dirty="0" err="1" smtClean="0">
                <a:solidFill>
                  <a:schemeClr val="tx2"/>
                </a:solidFill>
              </a:rPr>
              <a:t>hdfs</a:t>
            </a:r>
            <a:r>
              <a:rPr lang="en-US" sz="1600" b="1" dirty="0" smtClean="0">
                <a:solidFill>
                  <a:schemeClr val="tx2"/>
                </a:solidFill>
              </a:rPr>
              <a:t>)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467082" y="2698124"/>
            <a:ext cx="1120461" cy="145531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2"/>
                </a:solidFill>
              </a:rPr>
              <a:t>Enriched</a:t>
            </a:r>
          </a:p>
          <a:p>
            <a:pPr algn="ctr"/>
            <a:r>
              <a:rPr lang="en-US" sz="1600" b="1" dirty="0" smtClean="0">
                <a:solidFill>
                  <a:schemeClr val="tx2"/>
                </a:solidFill>
              </a:rPr>
              <a:t>(Pig/</a:t>
            </a:r>
            <a:r>
              <a:rPr lang="en-US" sz="1600" b="1" dirty="0" err="1" smtClean="0">
                <a:solidFill>
                  <a:schemeClr val="tx2"/>
                </a:solidFill>
              </a:rPr>
              <a:t>HiveQL</a:t>
            </a:r>
            <a:r>
              <a:rPr lang="en-US" sz="1600" b="1" dirty="0" smtClean="0">
                <a:solidFill>
                  <a:schemeClr val="tx2"/>
                </a:solidFill>
              </a:rPr>
              <a:t>)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091965" y="2698124"/>
            <a:ext cx="1120461" cy="145531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2"/>
                </a:solidFill>
              </a:rPr>
              <a:t>Transform</a:t>
            </a:r>
          </a:p>
          <a:p>
            <a:pPr algn="ctr"/>
            <a:r>
              <a:rPr lang="en-US" sz="1600" b="1" dirty="0" smtClean="0">
                <a:solidFill>
                  <a:schemeClr val="tx2"/>
                </a:solidFill>
              </a:rPr>
              <a:t>(Pig/</a:t>
            </a:r>
            <a:r>
              <a:rPr lang="en-US" sz="1600" b="1" dirty="0" err="1" smtClean="0">
                <a:solidFill>
                  <a:schemeClr val="tx2"/>
                </a:solidFill>
              </a:rPr>
              <a:t>HiveQL</a:t>
            </a:r>
            <a:r>
              <a:rPr lang="en-US" sz="1600" b="1" dirty="0" smtClean="0">
                <a:solidFill>
                  <a:schemeClr val="tx2"/>
                </a:solidFill>
              </a:rPr>
              <a:t>)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8736168" y="2698124"/>
            <a:ext cx="1101141" cy="145531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2"/>
                </a:solidFill>
              </a:rPr>
              <a:t>Semantic</a:t>
            </a:r>
          </a:p>
          <a:p>
            <a:pPr algn="ctr"/>
            <a:r>
              <a:rPr lang="en-US" sz="1600" b="1" dirty="0" smtClean="0">
                <a:solidFill>
                  <a:schemeClr val="tx2"/>
                </a:solidFill>
              </a:rPr>
              <a:t>(Hive)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82200" y="1042116"/>
            <a:ext cx="875765" cy="28762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Customer</a:t>
            </a:r>
            <a:endParaRPr lang="en-US" sz="1200" dirty="0"/>
          </a:p>
        </p:txBody>
      </p:sp>
      <p:sp>
        <p:nvSpPr>
          <p:cNvPr id="16" name="Rectangle 15"/>
          <p:cNvSpPr/>
          <p:nvPr/>
        </p:nvSpPr>
        <p:spPr>
          <a:xfrm>
            <a:off x="882199" y="1429555"/>
            <a:ext cx="875765" cy="28762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Product</a:t>
            </a:r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882198" y="1792847"/>
            <a:ext cx="875765" cy="28762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Store</a:t>
            </a:r>
            <a:endParaRPr lang="en-US" sz="1200" dirty="0"/>
          </a:p>
        </p:txBody>
      </p:sp>
      <p:sp>
        <p:nvSpPr>
          <p:cNvPr id="18" name="Rectangle 17"/>
          <p:cNvSpPr/>
          <p:nvPr/>
        </p:nvSpPr>
        <p:spPr>
          <a:xfrm>
            <a:off x="882199" y="3002655"/>
            <a:ext cx="875765" cy="28762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POS</a:t>
            </a:r>
            <a:endParaRPr lang="en-US" sz="1200" dirty="0"/>
          </a:p>
        </p:txBody>
      </p:sp>
      <p:sp>
        <p:nvSpPr>
          <p:cNvPr id="19" name="Rectangle 18"/>
          <p:cNvSpPr/>
          <p:nvPr/>
        </p:nvSpPr>
        <p:spPr>
          <a:xfrm>
            <a:off x="882198" y="3390094"/>
            <a:ext cx="875765" cy="28762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Web_ord</a:t>
            </a:r>
            <a:endParaRPr lang="en-US" sz="1200" dirty="0"/>
          </a:p>
        </p:txBody>
      </p:sp>
      <p:sp>
        <p:nvSpPr>
          <p:cNvPr id="20" name="Rectangle 19"/>
          <p:cNvSpPr/>
          <p:nvPr/>
        </p:nvSpPr>
        <p:spPr>
          <a:xfrm>
            <a:off x="882197" y="3753386"/>
            <a:ext cx="875765" cy="28762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Returns</a:t>
            </a:r>
            <a:endParaRPr lang="en-US" sz="1200" dirty="0"/>
          </a:p>
        </p:txBody>
      </p:sp>
      <p:sp>
        <p:nvSpPr>
          <p:cNvPr id="21" name="Rectangle 20"/>
          <p:cNvSpPr/>
          <p:nvPr/>
        </p:nvSpPr>
        <p:spPr>
          <a:xfrm>
            <a:off x="817803" y="5009881"/>
            <a:ext cx="998116" cy="3117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Clickstream</a:t>
            </a:r>
            <a:endParaRPr lang="en-US" sz="1200" dirty="0"/>
          </a:p>
        </p:txBody>
      </p:sp>
      <p:sp>
        <p:nvSpPr>
          <p:cNvPr id="22" name="Rectangle 21"/>
          <p:cNvSpPr/>
          <p:nvPr/>
        </p:nvSpPr>
        <p:spPr>
          <a:xfrm>
            <a:off x="882197" y="5432787"/>
            <a:ext cx="875765" cy="30040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Product</a:t>
            </a:r>
          </a:p>
          <a:p>
            <a:pPr algn="ctr"/>
            <a:r>
              <a:rPr lang="en-US" sz="1200" dirty="0" smtClean="0"/>
              <a:t>Reviews</a:t>
            </a:r>
            <a:endParaRPr lang="en-US" sz="1200" dirty="0"/>
          </a:p>
        </p:txBody>
      </p:sp>
      <p:sp>
        <p:nvSpPr>
          <p:cNvPr id="23" name="Rectangle 22"/>
          <p:cNvSpPr/>
          <p:nvPr/>
        </p:nvSpPr>
        <p:spPr>
          <a:xfrm>
            <a:off x="882197" y="5860239"/>
            <a:ext cx="875765" cy="28762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Twitter</a:t>
            </a:r>
            <a:endParaRPr lang="en-US" sz="1200" dirty="0"/>
          </a:p>
        </p:txBody>
      </p:sp>
      <p:sp>
        <p:nvSpPr>
          <p:cNvPr id="24" name="Right Arrow 23"/>
          <p:cNvSpPr/>
          <p:nvPr/>
        </p:nvSpPr>
        <p:spPr>
          <a:xfrm>
            <a:off x="4943340" y="3290283"/>
            <a:ext cx="523742" cy="242821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>
            <a:off x="6587543" y="3304369"/>
            <a:ext cx="523742" cy="242821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>
            <a:off x="8212426" y="3268683"/>
            <a:ext cx="523742" cy="242821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Elbow Connector 27"/>
          <p:cNvCxnSpPr>
            <a:stCxn id="5" idx="3"/>
            <a:endCxn id="3" idx="1"/>
          </p:cNvCxnSpPr>
          <p:nvPr/>
        </p:nvCxnSpPr>
        <p:spPr>
          <a:xfrm>
            <a:off x="1880314" y="1590541"/>
            <a:ext cx="1532586" cy="1835240"/>
          </a:xfrm>
          <a:prstGeom prst="bentConnector3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6" idx="3"/>
          </p:cNvCxnSpPr>
          <p:nvPr/>
        </p:nvCxnSpPr>
        <p:spPr>
          <a:xfrm flipV="1">
            <a:off x="1880314" y="3425779"/>
            <a:ext cx="766293" cy="107325"/>
          </a:xfrm>
          <a:prstGeom prst="bentConnector3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7" idx="3"/>
            <a:endCxn id="3" idx="1"/>
          </p:cNvCxnSpPr>
          <p:nvPr/>
        </p:nvCxnSpPr>
        <p:spPr>
          <a:xfrm flipV="1">
            <a:off x="1880314" y="3425781"/>
            <a:ext cx="1532586" cy="2157210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2869648" y="657135"/>
            <a:ext cx="3783418" cy="83726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2"/>
                </a:solidFill>
              </a:rPr>
              <a:t>Analytics Sandbox</a:t>
            </a:r>
          </a:p>
          <a:p>
            <a:pPr algn="ctr"/>
            <a:r>
              <a:rPr lang="en-US" sz="1600" b="1" dirty="0" smtClean="0">
                <a:solidFill>
                  <a:schemeClr val="tx2"/>
                </a:solidFill>
              </a:rPr>
              <a:t>(Spark ML/R/SAS)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10705513" y="1943422"/>
            <a:ext cx="1223890" cy="145531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2"/>
                </a:solidFill>
              </a:rPr>
              <a:t>Reporting</a:t>
            </a:r>
          </a:p>
          <a:p>
            <a:pPr algn="ctr"/>
            <a:r>
              <a:rPr lang="en-US" sz="1600" b="1" dirty="0" smtClean="0">
                <a:solidFill>
                  <a:schemeClr val="tx2"/>
                </a:solidFill>
              </a:rPr>
              <a:t>(Tableau)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10705513" y="3570600"/>
            <a:ext cx="1223890" cy="145531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2"/>
                </a:solidFill>
              </a:rPr>
              <a:t>Extracts</a:t>
            </a:r>
          </a:p>
          <a:p>
            <a:pPr algn="ctr"/>
            <a:r>
              <a:rPr lang="en-US" sz="1600" b="1" dirty="0" smtClean="0">
                <a:solidFill>
                  <a:schemeClr val="tx2"/>
                </a:solidFill>
              </a:rPr>
              <a:t>(</a:t>
            </a:r>
            <a:r>
              <a:rPr lang="en-US" sz="1600" b="1" dirty="0" err="1" smtClean="0">
                <a:solidFill>
                  <a:schemeClr val="tx2"/>
                </a:solidFill>
              </a:rPr>
              <a:t>hdfs</a:t>
            </a:r>
            <a:r>
              <a:rPr lang="en-US" sz="1600" b="1" dirty="0" smtClean="0">
                <a:solidFill>
                  <a:schemeClr val="tx2"/>
                </a:solidFill>
              </a:rPr>
              <a:t>)</a:t>
            </a:r>
            <a:endParaRPr lang="en-US" sz="1600" b="1" dirty="0">
              <a:solidFill>
                <a:schemeClr val="tx2"/>
              </a:solidFill>
            </a:endParaRPr>
          </a:p>
        </p:txBody>
      </p:sp>
      <p:cxnSp>
        <p:nvCxnSpPr>
          <p:cNvPr id="40" name="Elbow Connector 39"/>
          <p:cNvCxnSpPr>
            <a:stCxn id="3" idx="3"/>
            <a:endCxn id="37" idx="1"/>
          </p:cNvCxnSpPr>
          <p:nvPr/>
        </p:nvCxnSpPr>
        <p:spPr>
          <a:xfrm flipV="1">
            <a:off x="10058399" y="2671078"/>
            <a:ext cx="647114" cy="754703"/>
          </a:xfrm>
          <a:prstGeom prst="bentConnector3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3" idx="3"/>
            <a:endCxn id="38" idx="1"/>
          </p:cNvCxnSpPr>
          <p:nvPr/>
        </p:nvCxnSpPr>
        <p:spPr>
          <a:xfrm>
            <a:off x="10058399" y="3425781"/>
            <a:ext cx="647114" cy="872475"/>
          </a:xfrm>
          <a:prstGeom prst="bentConnector3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Up Arrow 43"/>
          <p:cNvSpPr/>
          <p:nvPr/>
        </p:nvSpPr>
        <p:spPr>
          <a:xfrm>
            <a:off x="4458002" y="1544123"/>
            <a:ext cx="794430" cy="346120"/>
          </a:xfrm>
          <a:prstGeom prst="up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4383109" y="5432787"/>
            <a:ext cx="1854907" cy="83726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2"/>
                </a:solidFill>
              </a:rPr>
              <a:t>Marketing </a:t>
            </a:r>
          </a:p>
          <a:p>
            <a:pPr algn="ctr"/>
            <a:r>
              <a:rPr lang="en-US" sz="1600" b="1" dirty="0" smtClean="0">
                <a:solidFill>
                  <a:schemeClr val="tx2"/>
                </a:solidFill>
              </a:rPr>
              <a:t>Campaign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46" name="Down Arrow 45"/>
          <p:cNvSpPr/>
          <p:nvPr/>
        </p:nvSpPr>
        <p:spPr>
          <a:xfrm>
            <a:off x="4943340" y="5025912"/>
            <a:ext cx="759341" cy="251139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>
            <a:off x="6846308" y="5432787"/>
            <a:ext cx="1769463" cy="83726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2"/>
                </a:solidFill>
              </a:rPr>
              <a:t>Promotions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48" name="Down Arrow 47"/>
          <p:cNvSpPr/>
          <p:nvPr/>
        </p:nvSpPr>
        <p:spPr>
          <a:xfrm>
            <a:off x="7308099" y="5023949"/>
            <a:ext cx="759341" cy="251139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ight Arrow 48"/>
          <p:cNvSpPr/>
          <p:nvPr/>
        </p:nvSpPr>
        <p:spPr>
          <a:xfrm>
            <a:off x="3309757" y="3304368"/>
            <a:ext cx="523742" cy="242821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ight Arrow 49"/>
          <p:cNvSpPr/>
          <p:nvPr/>
        </p:nvSpPr>
        <p:spPr>
          <a:xfrm>
            <a:off x="9796528" y="3287706"/>
            <a:ext cx="261871" cy="259483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6907708" y="659207"/>
            <a:ext cx="1769463" cy="83726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2"/>
                </a:solidFill>
              </a:rPr>
              <a:t>Web Reporting</a:t>
            </a:r>
          </a:p>
          <a:p>
            <a:pPr algn="ctr"/>
            <a:r>
              <a:rPr lang="en-US" sz="1600" b="1" dirty="0" smtClean="0">
                <a:solidFill>
                  <a:schemeClr val="tx2"/>
                </a:solidFill>
              </a:rPr>
              <a:t>(Cassandra / </a:t>
            </a:r>
            <a:r>
              <a:rPr lang="en-US" sz="1600" b="1" dirty="0" err="1" smtClean="0">
                <a:solidFill>
                  <a:schemeClr val="tx2"/>
                </a:solidFill>
              </a:rPr>
              <a:t>Solr</a:t>
            </a:r>
            <a:r>
              <a:rPr lang="en-US" sz="1600" b="1" dirty="0" smtClean="0">
                <a:solidFill>
                  <a:schemeClr val="tx2"/>
                </a:solidFill>
              </a:rPr>
              <a:t>)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42" name="Up Arrow 41"/>
          <p:cNvSpPr/>
          <p:nvPr/>
        </p:nvSpPr>
        <p:spPr>
          <a:xfrm>
            <a:off x="7333824" y="1556034"/>
            <a:ext cx="794430" cy="346120"/>
          </a:xfrm>
          <a:prstGeom prst="up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2290293" y="1943423"/>
            <a:ext cx="860736" cy="308052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358131" y="2215065"/>
            <a:ext cx="703076" cy="29309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>
                <a:solidFill>
                  <a:schemeClr val="tx2"/>
                </a:solidFill>
              </a:rPr>
              <a:t>sqoop</a:t>
            </a:r>
            <a:endParaRPr lang="en-US" sz="1200" b="1" dirty="0">
              <a:solidFill>
                <a:schemeClr val="tx2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357450" y="2666197"/>
            <a:ext cx="703076" cy="29309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2"/>
                </a:solidFill>
              </a:rPr>
              <a:t>FTP</a:t>
            </a:r>
            <a:endParaRPr lang="en-US" sz="1200" b="1" dirty="0">
              <a:solidFill>
                <a:schemeClr val="tx2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370200" y="3165626"/>
            <a:ext cx="703076" cy="29309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2"/>
                </a:solidFill>
              </a:rPr>
              <a:t>Flume</a:t>
            </a:r>
            <a:endParaRPr lang="en-US" sz="1200" b="1" dirty="0">
              <a:solidFill>
                <a:schemeClr val="tx2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2370200" y="3718873"/>
            <a:ext cx="703076" cy="29309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>
                <a:solidFill>
                  <a:schemeClr val="tx2"/>
                </a:solidFill>
              </a:rPr>
              <a:t>Talend</a:t>
            </a:r>
            <a:endParaRPr lang="en-US" sz="1200" b="1" dirty="0">
              <a:solidFill>
                <a:schemeClr val="tx2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2354214" y="4304177"/>
            <a:ext cx="703076" cy="29309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>
                <a:solidFill>
                  <a:schemeClr val="tx2"/>
                </a:solidFill>
              </a:rPr>
              <a:t>kafka</a:t>
            </a:r>
            <a:endParaRPr lang="en-US" sz="1200" b="1" dirty="0">
              <a:solidFill>
                <a:schemeClr val="tx2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987899" y="90152"/>
            <a:ext cx="7070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Technical Architecture</a:t>
            </a:r>
            <a:endParaRPr lang="en-US" sz="2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5113772" y="4271893"/>
            <a:ext cx="3124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MR/ Spark / </a:t>
            </a:r>
            <a:r>
              <a:rPr lang="en-US" dirty="0" err="1" smtClean="0"/>
              <a:t>Tez</a:t>
            </a:r>
            <a:endParaRPr lang="en-US" dirty="0"/>
          </a:p>
        </p:txBody>
      </p:sp>
      <p:sp>
        <p:nvSpPr>
          <p:cNvPr id="57" name="Rounded Rectangle 56"/>
          <p:cNvSpPr/>
          <p:nvPr/>
        </p:nvSpPr>
        <p:spPr>
          <a:xfrm>
            <a:off x="9173667" y="5432787"/>
            <a:ext cx="1769463" cy="83726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2"/>
                </a:solidFill>
              </a:rPr>
              <a:t>Finance 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58" name="Down Arrow 57"/>
          <p:cNvSpPr/>
          <p:nvPr/>
        </p:nvSpPr>
        <p:spPr>
          <a:xfrm>
            <a:off x="9218209" y="5069497"/>
            <a:ext cx="759341" cy="208811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ounded Rectangle 58"/>
          <p:cNvSpPr/>
          <p:nvPr/>
        </p:nvSpPr>
        <p:spPr>
          <a:xfrm>
            <a:off x="8911796" y="674711"/>
            <a:ext cx="1769463" cy="83726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2"/>
                </a:solidFill>
              </a:rPr>
              <a:t>Netezza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60" name="Up Arrow 59"/>
          <p:cNvSpPr/>
          <p:nvPr/>
        </p:nvSpPr>
        <p:spPr>
          <a:xfrm>
            <a:off x="9183120" y="1572867"/>
            <a:ext cx="794430" cy="346120"/>
          </a:xfrm>
          <a:prstGeom prst="up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776453" y="2168645"/>
            <a:ext cx="2139709" cy="370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Lake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78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528033" y="1030311"/>
            <a:ext cx="1854557" cy="23825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+mj-lt"/>
              <a:buAutoNum type="arabicPeriod"/>
            </a:pPr>
            <a:r>
              <a:rPr lang="en-US" sz="2000" b="1" dirty="0" smtClean="0">
                <a:solidFill>
                  <a:schemeClr val="tx1"/>
                </a:solidFill>
              </a:rPr>
              <a:t>Load all master data in </a:t>
            </a:r>
            <a:r>
              <a:rPr lang="en-US" sz="2000" b="1" dirty="0" err="1" smtClean="0">
                <a:solidFill>
                  <a:schemeClr val="tx1"/>
                </a:solidFill>
              </a:rPr>
              <a:t>mysql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2882720" y="1030311"/>
            <a:ext cx="1779431" cy="23825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+mj-lt"/>
              <a:buAutoNum type="arabicPeriod"/>
            </a:pPr>
            <a:r>
              <a:rPr lang="en-US" sz="2000" b="1" dirty="0" err="1" smtClean="0">
                <a:solidFill>
                  <a:schemeClr val="tx1"/>
                </a:solidFill>
              </a:rPr>
              <a:t>Sqoop</a:t>
            </a:r>
            <a:r>
              <a:rPr lang="en-US" sz="2000" b="1" dirty="0" smtClean="0">
                <a:solidFill>
                  <a:schemeClr val="tx1"/>
                </a:solidFill>
              </a:rPr>
              <a:t> master data to </a:t>
            </a:r>
            <a:r>
              <a:rPr lang="en-US" sz="2000" b="1" dirty="0" err="1" smtClean="0">
                <a:solidFill>
                  <a:schemeClr val="tx1"/>
                </a:solidFill>
              </a:rPr>
              <a:t>hdfs</a:t>
            </a:r>
            <a:endParaRPr lang="en-US" sz="2000" b="1" dirty="0" smtClean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b="1" dirty="0" smtClean="0">
                <a:solidFill>
                  <a:schemeClr val="tx1"/>
                </a:solidFill>
              </a:rPr>
              <a:t>Copy POS data to </a:t>
            </a:r>
            <a:r>
              <a:rPr lang="en-US" sz="2000" b="1" dirty="0" err="1" smtClean="0">
                <a:solidFill>
                  <a:schemeClr val="tx1"/>
                </a:solidFill>
              </a:rPr>
              <a:t>hdfs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5276043" y="1030311"/>
            <a:ext cx="1779431" cy="23825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+mj-lt"/>
              <a:buAutoNum type="arabicPeriod"/>
            </a:pPr>
            <a:r>
              <a:rPr lang="en-US" sz="2000" b="1" dirty="0" smtClean="0">
                <a:solidFill>
                  <a:schemeClr val="tx1"/>
                </a:solidFill>
              </a:rPr>
              <a:t>Perform data cleansing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7669366" y="1030311"/>
            <a:ext cx="1779431" cy="23825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+mj-lt"/>
              <a:buAutoNum type="arabicPeriod"/>
            </a:pPr>
            <a:r>
              <a:rPr lang="en-US" sz="2000" b="1" dirty="0" smtClean="0">
                <a:solidFill>
                  <a:schemeClr val="tx1"/>
                </a:solidFill>
              </a:rPr>
              <a:t>Perform Enrichment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10204357" y="1030311"/>
            <a:ext cx="1779431" cy="23825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+mj-lt"/>
              <a:buAutoNum type="arabicPeriod"/>
            </a:pPr>
            <a:r>
              <a:rPr lang="en-US" sz="2000" b="1" dirty="0" smtClean="0">
                <a:solidFill>
                  <a:schemeClr val="tx1"/>
                </a:solidFill>
              </a:rPr>
              <a:t>Apply Business logics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3181879" y="4404575"/>
            <a:ext cx="1779431" cy="23825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+mj-lt"/>
              <a:buAutoNum type="arabicPeriod"/>
            </a:pPr>
            <a:r>
              <a:rPr lang="en-US" sz="2000" b="1" dirty="0" smtClean="0">
                <a:solidFill>
                  <a:schemeClr val="tx1"/>
                </a:solidFill>
              </a:rPr>
              <a:t>Create Star schema (facts/</a:t>
            </a:r>
            <a:r>
              <a:rPr lang="en-US" sz="2000" b="1" dirty="0" err="1" smtClean="0">
                <a:solidFill>
                  <a:schemeClr val="tx1"/>
                </a:solidFill>
              </a:rPr>
              <a:t>dimenstions</a:t>
            </a:r>
            <a:r>
              <a:rPr lang="en-US" sz="2000" b="1" dirty="0" smtClean="0">
                <a:solidFill>
                  <a:schemeClr val="tx1"/>
                </a:solidFill>
              </a:rPr>
              <a:t>)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5833054" y="4404575"/>
            <a:ext cx="1971543" cy="23825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+mj-lt"/>
              <a:buAutoNum type="arabicPeriod"/>
            </a:pPr>
            <a:r>
              <a:rPr lang="en-US" sz="2000" b="1" dirty="0" smtClean="0">
                <a:solidFill>
                  <a:schemeClr val="tx1"/>
                </a:solidFill>
              </a:rPr>
              <a:t>Create Summary tables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2382590" y="2021983"/>
            <a:ext cx="500130" cy="347730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>
              <a:solidFill>
                <a:schemeClr val="tx1"/>
              </a:solidFill>
            </a:endParaRPr>
          </a:p>
        </p:txBody>
      </p:sp>
      <p:sp>
        <p:nvSpPr>
          <p:cNvPr id="67" name="Right Arrow 66"/>
          <p:cNvSpPr/>
          <p:nvPr/>
        </p:nvSpPr>
        <p:spPr>
          <a:xfrm>
            <a:off x="4719032" y="2009104"/>
            <a:ext cx="500130" cy="347730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>
              <a:solidFill>
                <a:schemeClr val="tx1"/>
              </a:solidFill>
            </a:endParaRPr>
          </a:p>
        </p:txBody>
      </p:sp>
      <p:sp>
        <p:nvSpPr>
          <p:cNvPr id="68" name="Right Arrow 67"/>
          <p:cNvSpPr/>
          <p:nvPr/>
        </p:nvSpPr>
        <p:spPr>
          <a:xfrm>
            <a:off x="7112355" y="1996225"/>
            <a:ext cx="500130" cy="347730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>
              <a:solidFill>
                <a:schemeClr val="tx1"/>
              </a:solidFill>
            </a:endParaRPr>
          </a:p>
        </p:txBody>
      </p:sp>
      <p:sp>
        <p:nvSpPr>
          <p:cNvPr id="70" name="Right Arrow 69"/>
          <p:cNvSpPr/>
          <p:nvPr/>
        </p:nvSpPr>
        <p:spPr>
          <a:xfrm>
            <a:off x="5142822" y="5422006"/>
            <a:ext cx="500130" cy="347730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>
              <a:solidFill>
                <a:schemeClr val="tx1"/>
              </a:solidFill>
            </a:endParaRPr>
          </a:p>
        </p:txBody>
      </p:sp>
      <p:sp>
        <p:nvSpPr>
          <p:cNvPr id="71" name="Right Arrow 70"/>
          <p:cNvSpPr/>
          <p:nvPr/>
        </p:nvSpPr>
        <p:spPr>
          <a:xfrm>
            <a:off x="9562559" y="2021983"/>
            <a:ext cx="500130" cy="347730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>
              <a:solidFill>
                <a:schemeClr val="tx1"/>
              </a:solidFill>
            </a:endParaRPr>
          </a:p>
        </p:txBody>
      </p:sp>
      <p:cxnSp>
        <p:nvCxnSpPr>
          <p:cNvPr id="27" name="Elbow Connector 26"/>
          <p:cNvCxnSpPr>
            <a:stCxn id="64" idx="3"/>
            <a:endCxn id="65" idx="1"/>
          </p:cNvCxnSpPr>
          <p:nvPr/>
        </p:nvCxnSpPr>
        <p:spPr>
          <a:xfrm flipH="1">
            <a:off x="3181879" y="2221607"/>
            <a:ext cx="8801909" cy="3374264"/>
          </a:xfrm>
          <a:prstGeom prst="bentConnector5">
            <a:avLst>
              <a:gd name="adj1" fmla="val -2597"/>
              <a:gd name="adj2" fmla="val 50000"/>
              <a:gd name="adj3" fmla="val 102597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928056" y="128789"/>
            <a:ext cx="4031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Process Flow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0126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87533" y="125972"/>
            <a:ext cx="52706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Ingestion Framework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971550" y="1357313"/>
            <a:ext cx="1052988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Ingestion Functionalities – This is a optional step, but gives you idea what can be done to automate and standardize ingestion process.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 smtClean="0"/>
              <a:t>Data ingestion </a:t>
            </a:r>
          </a:p>
          <a:p>
            <a:pPr marL="800100" lvl="1" indent="-342900">
              <a:buAutoNum type="arabicPeriod"/>
            </a:pPr>
            <a:r>
              <a:rPr lang="en-US" dirty="0" smtClean="0"/>
              <a:t>ftp</a:t>
            </a:r>
          </a:p>
          <a:p>
            <a:pPr marL="800100" lvl="1" indent="-342900">
              <a:buAutoNum type="arabicPeriod"/>
            </a:pPr>
            <a:r>
              <a:rPr lang="en-US" dirty="0" err="1" smtClean="0"/>
              <a:t>Sqoop</a:t>
            </a:r>
            <a:endParaRPr lang="en-US" dirty="0" smtClean="0"/>
          </a:p>
          <a:p>
            <a:pPr marL="800100" lvl="1" indent="-342900">
              <a:buAutoNum type="arabicPeriod"/>
            </a:pPr>
            <a:r>
              <a:rPr lang="en-US" dirty="0" smtClean="0"/>
              <a:t>Flume</a:t>
            </a:r>
          </a:p>
          <a:p>
            <a:pPr marL="800100" lvl="1" indent="-342900">
              <a:buAutoNum type="arabicPeriod"/>
            </a:pPr>
            <a:r>
              <a:rPr lang="en-US" dirty="0" err="1" smtClean="0"/>
              <a:t>Hdfs</a:t>
            </a:r>
            <a:r>
              <a:rPr lang="en-US" dirty="0" smtClean="0"/>
              <a:t> file copy</a:t>
            </a:r>
          </a:p>
          <a:p>
            <a:pPr marL="342900" indent="-342900">
              <a:buAutoNum type="arabicPeriod"/>
            </a:pPr>
            <a:r>
              <a:rPr lang="en-US" dirty="0" smtClean="0"/>
              <a:t>Data Validation</a:t>
            </a:r>
          </a:p>
          <a:p>
            <a:pPr marL="800100" lvl="1" indent="-342900">
              <a:buAutoNum type="arabicPeriod"/>
            </a:pPr>
            <a:r>
              <a:rPr lang="en-US" dirty="0" smtClean="0"/>
              <a:t>Record Count</a:t>
            </a:r>
          </a:p>
          <a:p>
            <a:pPr marL="800100" lvl="1" indent="-342900">
              <a:buAutoNum type="arabicPeriod"/>
            </a:pPr>
            <a:r>
              <a:rPr lang="en-US" dirty="0" smtClean="0"/>
              <a:t>Basic Statistic</a:t>
            </a:r>
          </a:p>
          <a:p>
            <a:pPr marL="342900" indent="-342900">
              <a:buAutoNum type="arabicPeriod"/>
            </a:pPr>
            <a:r>
              <a:rPr lang="en-US" dirty="0" smtClean="0"/>
              <a:t>Metadata Collection</a:t>
            </a:r>
          </a:p>
          <a:p>
            <a:pPr marL="800100" lvl="1" indent="-342900">
              <a:buAutoNum type="arabicPeriod"/>
            </a:pPr>
            <a:r>
              <a:rPr lang="en-US" dirty="0" smtClean="0"/>
              <a:t>Columns and data type</a:t>
            </a:r>
          </a:p>
          <a:p>
            <a:pPr marL="800100" lvl="1" indent="-342900">
              <a:buAutoNum type="arabicPeriod"/>
            </a:pPr>
            <a:r>
              <a:rPr lang="en-US" dirty="0" smtClean="0"/>
              <a:t>Operational metadata </a:t>
            </a:r>
          </a:p>
          <a:p>
            <a:pPr marL="342900" indent="-342900">
              <a:buAutoNum type="arabicPeriod"/>
            </a:pPr>
            <a:r>
              <a:rPr lang="en-US" dirty="0" smtClean="0"/>
              <a:t> File management</a:t>
            </a:r>
          </a:p>
          <a:p>
            <a:pPr marL="800100" lvl="1" indent="-342900">
              <a:buAutoNum type="arabicPeriod"/>
            </a:pPr>
            <a:r>
              <a:rPr lang="en-US" dirty="0" smtClean="0"/>
              <a:t>Historical data versioning</a:t>
            </a:r>
          </a:p>
          <a:p>
            <a:pPr marL="800100" lvl="1" indent="-342900">
              <a:buAutoNum type="arabicPeriod"/>
            </a:pPr>
            <a:endParaRPr lang="en-US" dirty="0" smtClean="0"/>
          </a:p>
          <a:p>
            <a:pPr marL="800100" lvl="1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38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87533" y="125972"/>
            <a:ext cx="52706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Source System Data Model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579988" y="1599768"/>
            <a:ext cx="2315983" cy="52322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Dept_id</a:t>
            </a:r>
            <a:endParaRPr lang="en-US" sz="1400" b="1" dirty="0" smtClean="0"/>
          </a:p>
          <a:p>
            <a:r>
              <a:rPr lang="en-US" sz="1400" b="1" dirty="0" err="1" smtClean="0"/>
              <a:t>Dept_desc</a:t>
            </a:r>
            <a:endParaRPr lang="en-US" sz="1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91161" y="1205739"/>
            <a:ext cx="2096086" cy="381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Dept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79987" y="2756309"/>
            <a:ext cx="2347462" cy="73866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Dept_id</a:t>
            </a:r>
            <a:endParaRPr lang="en-US" sz="1400" b="1" dirty="0" smtClean="0"/>
          </a:p>
          <a:p>
            <a:r>
              <a:rPr lang="en-US" sz="1400" b="1" dirty="0" err="1" smtClean="0"/>
              <a:t>Class_id</a:t>
            </a:r>
            <a:endParaRPr lang="en-US" sz="1400" b="1" dirty="0" smtClean="0"/>
          </a:p>
          <a:p>
            <a:r>
              <a:rPr lang="en-US" sz="1400" b="1" dirty="0" err="1" smtClean="0"/>
              <a:t>Class_desc</a:t>
            </a:r>
            <a:r>
              <a:rPr lang="en-US" sz="1400" b="1" dirty="0"/>
              <a:t>	</a:t>
            </a:r>
            <a:endParaRPr lang="en-US" sz="1400" b="1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579987" y="2371589"/>
            <a:ext cx="2124576" cy="372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005375" y="1371101"/>
            <a:ext cx="2315983" cy="73866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Dept_id</a:t>
            </a:r>
            <a:endParaRPr lang="en-US" sz="1400" b="1" dirty="0" smtClean="0"/>
          </a:p>
          <a:p>
            <a:r>
              <a:rPr lang="en-US" sz="1400" b="1" dirty="0" err="1" smtClean="0"/>
              <a:t>Vendor_id</a:t>
            </a:r>
            <a:endParaRPr lang="en-US" sz="1400" b="1" dirty="0" smtClean="0"/>
          </a:p>
          <a:p>
            <a:r>
              <a:rPr lang="en-US" sz="1400" b="1" dirty="0" err="1" smtClean="0"/>
              <a:t>Vendor_desc</a:t>
            </a:r>
            <a:r>
              <a:rPr lang="en-US" sz="1400" b="1" dirty="0"/>
              <a:t>	</a:t>
            </a:r>
            <a:endParaRPr lang="en-US" sz="1400" b="1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5005375" y="986380"/>
            <a:ext cx="2096086" cy="381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Vendor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005375" y="2636517"/>
            <a:ext cx="2315983" cy="95410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Dept_id</a:t>
            </a:r>
            <a:endParaRPr lang="en-US" sz="1400" b="1" dirty="0" smtClean="0"/>
          </a:p>
          <a:p>
            <a:r>
              <a:rPr lang="en-US" sz="1400" b="1" dirty="0" err="1" smtClean="0"/>
              <a:t>Vendor_id</a:t>
            </a:r>
            <a:endParaRPr lang="en-US" sz="1400" b="1" dirty="0" smtClean="0"/>
          </a:p>
          <a:p>
            <a:r>
              <a:rPr lang="en-US" sz="1400" b="1" dirty="0" err="1" smtClean="0"/>
              <a:t>Style_id</a:t>
            </a:r>
            <a:endParaRPr lang="en-US" sz="1400" b="1" dirty="0" smtClean="0"/>
          </a:p>
          <a:p>
            <a:r>
              <a:rPr lang="en-US" sz="1400" b="1" dirty="0" err="1" smtClean="0"/>
              <a:t>Style_desc</a:t>
            </a:r>
            <a:r>
              <a:rPr lang="en-US" sz="1400" b="1" dirty="0"/>
              <a:t>	</a:t>
            </a:r>
            <a:endParaRPr lang="en-US" sz="1400" b="1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5005375" y="2254632"/>
            <a:ext cx="2096086" cy="381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tyle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59950" y="3977978"/>
            <a:ext cx="2315983" cy="138499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Store_id</a:t>
            </a:r>
            <a:endParaRPr lang="en-US" sz="1400" b="1" dirty="0" smtClean="0"/>
          </a:p>
          <a:p>
            <a:r>
              <a:rPr lang="en-US" sz="1400" b="1" dirty="0"/>
              <a:t>N</a:t>
            </a:r>
            <a:r>
              <a:rPr lang="en-US" sz="1400" b="1" dirty="0" smtClean="0"/>
              <a:t>ame</a:t>
            </a:r>
          </a:p>
          <a:p>
            <a:r>
              <a:rPr lang="en-US" sz="1400" b="1" dirty="0" smtClean="0"/>
              <a:t>Address</a:t>
            </a:r>
          </a:p>
          <a:p>
            <a:r>
              <a:rPr lang="en-US" sz="1400" b="1" dirty="0" smtClean="0"/>
              <a:t>City</a:t>
            </a:r>
          </a:p>
          <a:p>
            <a:r>
              <a:rPr lang="en-US" sz="1400" b="1" dirty="0" smtClean="0"/>
              <a:t>State</a:t>
            </a:r>
          </a:p>
          <a:p>
            <a:r>
              <a:rPr lang="en-US" sz="1400" b="1" dirty="0" err="1" smtClean="0"/>
              <a:t>Store_type</a:t>
            </a:r>
            <a:endParaRPr lang="en-US" sz="1400" b="1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559950" y="3596093"/>
            <a:ext cx="2096086" cy="381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Store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490175" y="4347310"/>
            <a:ext cx="5331853" cy="1754326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Dept_id</a:t>
            </a:r>
            <a:r>
              <a:rPr lang="en-US" dirty="0" smtClean="0"/>
              <a:t> is unique by itself</a:t>
            </a:r>
          </a:p>
          <a:p>
            <a:r>
              <a:rPr lang="en-US" dirty="0" smtClean="0"/>
              <a:t>Class is represented by </a:t>
            </a:r>
            <a:r>
              <a:rPr lang="en-US" dirty="0" err="1" smtClean="0"/>
              <a:t>Dept</a:t>
            </a:r>
            <a:r>
              <a:rPr lang="en-US" dirty="0" smtClean="0"/>
              <a:t>/Class</a:t>
            </a:r>
          </a:p>
          <a:p>
            <a:r>
              <a:rPr lang="en-US" dirty="0" smtClean="0"/>
              <a:t>Vendor is represented by </a:t>
            </a:r>
            <a:r>
              <a:rPr lang="en-US" dirty="0" err="1" smtClean="0"/>
              <a:t>Dept</a:t>
            </a:r>
            <a:r>
              <a:rPr lang="en-US" dirty="0" smtClean="0"/>
              <a:t>/Vendor</a:t>
            </a:r>
          </a:p>
          <a:p>
            <a:r>
              <a:rPr lang="en-US" dirty="0" smtClean="0"/>
              <a:t>Style is represented by </a:t>
            </a:r>
            <a:r>
              <a:rPr lang="en-US" dirty="0" err="1" smtClean="0"/>
              <a:t>Dept</a:t>
            </a:r>
            <a:r>
              <a:rPr lang="en-US" dirty="0" smtClean="0"/>
              <a:t>/vendor/Style</a:t>
            </a:r>
          </a:p>
          <a:p>
            <a:r>
              <a:rPr lang="en-US" dirty="0" smtClean="0"/>
              <a:t>Stores are US stores only</a:t>
            </a:r>
          </a:p>
          <a:p>
            <a:r>
              <a:rPr lang="en-US" dirty="0" err="1" smtClean="0"/>
              <a:t>Store_type</a:t>
            </a:r>
            <a:r>
              <a:rPr lang="en-US" dirty="0" smtClean="0"/>
              <a:t>: C – clearance, R - regular 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9176398" y="1133834"/>
            <a:ext cx="2315983" cy="418576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Trans_date</a:t>
            </a:r>
            <a:endParaRPr lang="en-US" sz="1400" b="1" dirty="0" smtClean="0"/>
          </a:p>
          <a:p>
            <a:r>
              <a:rPr lang="en-US" sz="1400" b="1" dirty="0" err="1" smtClean="0"/>
              <a:t>Cust_no</a:t>
            </a:r>
            <a:endParaRPr lang="en-US" sz="1400" b="1" dirty="0" smtClean="0"/>
          </a:p>
          <a:p>
            <a:r>
              <a:rPr lang="en-US" sz="1400" b="1" dirty="0" err="1"/>
              <a:t>Order_id</a:t>
            </a:r>
            <a:endParaRPr lang="en-US" sz="1400" b="1" dirty="0"/>
          </a:p>
          <a:p>
            <a:r>
              <a:rPr lang="en-US" sz="1400" b="1" dirty="0" err="1" smtClean="0"/>
              <a:t>Promo_ind</a:t>
            </a:r>
            <a:endParaRPr lang="en-US" sz="1400" b="1" dirty="0" smtClean="0"/>
          </a:p>
          <a:p>
            <a:r>
              <a:rPr lang="en-US" sz="1400" b="1" dirty="0" err="1" smtClean="0"/>
              <a:t>Promo_id</a:t>
            </a:r>
            <a:endParaRPr lang="en-US" sz="1400" b="1" dirty="0" smtClean="0"/>
          </a:p>
          <a:p>
            <a:r>
              <a:rPr lang="en-US" sz="1400" b="1" dirty="0" err="1" smtClean="0"/>
              <a:t>Salesrep_no</a:t>
            </a:r>
            <a:endParaRPr lang="en-US" sz="1400" b="1" dirty="0" smtClean="0"/>
          </a:p>
          <a:p>
            <a:r>
              <a:rPr lang="en-US" sz="1400" b="1" dirty="0" err="1" smtClean="0"/>
              <a:t>Store_id</a:t>
            </a:r>
            <a:endParaRPr lang="en-US" sz="1400" b="1" dirty="0" smtClean="0"/>
          </a:p>
          <a:p>
            <a:r>
              <a:rPr lang="en-US" sz="1400" b="1" dirty="0" err="1" smtClean="0"/>
              <a:t>Dept_id</a:t>
            </a:r>
            <a:endParaRPr lang="en-US" sz="1400" b="1" dirty="0" smtClean="0"/>
          </a:p>
          <a:p>
            <a:r>
              <a:rPr lang="en-US" sz="1400" b="1" dirty="0" err="1" smtClean="0"/>
              <a:t>Class_id</a:t>
            </a:r>
            <a:endParaRPr lang="en-US" sz="1400" b="1" dirty="0" smtClean="0"/>
          </a:p>
          <a:p>
            <a:r>
              <a:rPr lang="en-US" sz="1400" b="1" dirty="0" err="1" smtClean="0"/>
              <a:t>Vendor_id</a:t>
            </a:r>
            <a:endParaRPr lang="en-US" sz="1400" b="1" dirty="0" smtClean="0"/>
          </a:p>
          <a:p>
            <a:r>
              <a:rPr lang="en-US" sz="1400" b="1" dirty="0" err="1" smtClean="0"/>
              <a:t>Style_id</a:t>
            </a:r>
            <a:endParaRPr lang="en-US" sz="1400" b="1" dirty="0" smtClean="0"/>
          </a:p>
          <a:p>
            <a:r>
              <a:rPr lang="en-US" sz="1400" b="1" dirty="0" smtClean="0"/>
              <a:t>Color</a:t>
            </a:r>
          </a:p>
          <a:p>
            <a:r>
              <a:rPr lang="en-US" sz="1400" b="1" dirty="0" smtClean="0"/>
              <a:t>Size</a:t>
            </a:r>
          </a:p>
          <a:p>
            <a:r>
              <a:rPr lang="en-US" sz="1400" b="1" dirty="0" err="1" smtClean="0"/>
              <a:t>Reg_unit_price</a:t>
            </a:r>
            <a:endParaRPr lang="en-US" sz="1400" b="1" dirty="0" smtClean="0"/>
          </a:p>
          <a:p>
            <a:r>
              <a:rPr lang="en-US" sz="1400" b="1" dirty="0" err="1" smtClean="0"/>
              <a:t>Mkd_unit_price</a:t>
            </a:r>
            <a:endParaRPr lang="en-US" sz="1400" b="1" dirty="0" smtClean="0"/>
          </a:p>
          <a:p>
            <a:r>
              <a:rPr lang="en-US" sz="1400" b="1" dirty="0" err="1" smtClean="0"/>
              <a:t>Sales_units</a:t>
            </a:r>
            <a:endParaRPr lang="en-US" sz="1400" b="1" dirty="0" smtClean="0"/>
          </a:p>
          <a:p>
            <a:r>
              <a:rPr lang="en-US" sz="1400" b="1" dirty="0" err="1" smtClean="0"/>
              <a:t>Sales_dolrs</a:t>
            </a:r>
            <a:endParaRPr lang="en-US" sz="1400" b="1" dirty="0" smtClean="0"/>
          </a:p>
          <a:p>
            <a:r>
              <a:rPr lang="en-US" sz="1400" b="1" dirty="0" err="1" smtClean="0"/>
              <a:t>Inv_units</a:t>
            </a:r>
            <a:endParaRPr lang="en-US" sz="1400" b="1" dirty="0" smtClean="0"/>
          </a:p>
          <a:p>
            <a:r>
              <a:rPr lang="en-US" sz="1400" b="1" dirty="0" err="1" smtClean="0"/>
              <a:t>Return_cd</a:t>
            </a:r>
            <a:endParaRPr lang="en-US" sz="1400" b="1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9176398" y="691859"/>
            <a:ext cx="2096086" cy="381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76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87533" y="125972"/>
            <a:ext cx="52706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Source System Data Model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971550" y="1408827"/>
            <a:ext cx="2315983" cy="526297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Cust_no</a:t>
            </a:r>
            <a:r>
              <a:rPr lang="en-US" sz="1400" b="1" dirty="0"/>
              <a:t>	</a:t>
            </a:r>
            <a:endParaRPr lang="en-US" sz="1400" b="1" dirty="0" smtClean="0"/>
          </a:p>
          <a:p>
            <a:r>
              <a:rPr lang="en-US" sz="1400" b="1" dirty="0" smtClean="0"/>
              <a:t>Title</a:t>
            </a:r>
            <a:r>
              <a:rPr lang="en-US" sz="1400" b="1" dirty="0"/>
              <a:t>	</a:t>
            </a:r>
            <a:endParaRPr lang="en-US" sz="1400" b="1" dirty="0" smtClean="0"/>
          </a:p>
          <a:p>
            <a:r>
              <a:rPr lang="en-US" sz="1400" b="1" dirty="0" err="1" smtClean="0"/>
              <a:t>FirstName</a:t>
            </a:r>
            <a:r>
              <a:rPr lang="en-US" sz="1400" b="1" dirty="0"/>
              <a:t>	</a:t>
            </a:r>
            <a:endParaRPr lang="en-US" sz="1400" b="1" dirty="0" smtClean="0"/>
          </a:p>
          <a:p>
            <a:r>
              <a:rPr lang="en-US" sz="1400" b="1" dirty="0" err="1" smtClean="0"/>
              <a:t>LastName</a:t>
            </a:r>
            <a:r>
              <a:rPr lang="en-US" sz="1400" b="1" dirty="0"/>
              <a:t>	</a:t>
            </a:r>
            <a:endParaRPr lang="en-US" sz="1400" b="1" dirty="0" smtClean="0"/>
          </a:p>
          <a:p>
            <a:r>
              <a:rPr lang="en-US" sz="1400" b="1" dirty="0" smtClean="0"/>
              <a:t>Address</a:t>
            </a:r>
            <a:r>
              <a:rPr lang="en-US" sz="1400" b="1" dirty="0"/>
              <a:t>	</a:t>
            </a:r>
            <a:endParaRPr lang="en-US" sz="1400" b="1" dirty="0" smtClean="0"/>
          </a:p>
          <a:p>
            <a:r>
              <a:rPr lang="en-US" sz="1400" b="1" dirty="0" smtClean="0"/>
              <a:t>City</a:t>
            </a:r>
            <a:r>
              <a:rPr lang="en-US" sz="1400" b="1" dirty="0"/>
              <a:t>	</a:t>
            </a:r>
            <a:endParaRPr lang="en-US" sz="1400" b="1" dirty="0" smtClean="0"/>
          </a:p>
          <a:p>
            <a:r>
              <a:rPr lang="en-US" sz="1400" b="1" dirty="0" smtClean="0"/>
              <a:t>State</a:t>
            </a:r>
            <a:r>
              <a:rPr lang="en-US" sz="1400" b="1" dirty="0"/>
              <a:t>	</a:t>
            </a:r>
            <a:endParaRPr lang="en-US" sz="1400" b="1" dirty="0" smtClean="0"/>
          </a:p>
          <a:p>
            <a:r>
              <a:rPr lang="en-US" sz="1400" b="1" dirty="0" err="1" smtClean="0"/>
              <a:t>ZipCode</a:t>
            </a:r>
            <a:r>
              <a:rPr lang="en-US" sz="1400" b="1" dirty="0"/>
              <a:t>	</a:t>
            </a:r>
            <a:endParaRPr lang="en-US" sz="1400" b="1" dirty="0" smtClean="0"/>
          </a:p>
          <a:p>
            <a:r>
              <a:rPr lang="en-US" sz="1400" b="1" dirty="0" smtClean="0"/>
              <a:t>Country</a:t>
            </a:r>
            <a:r>
              <a:rPr lang="en-US" sz="1400" b="1" dirty="0"/>
              <a:t>	</a:t>
            </a:r>
            <a:endParaRPr lang="en-US" sz="1400" b="1" dirty="0" smtClean="0"/>
          </a:p>
          <a:p>
            <a:r>
              <a:rPr lang="en-US" sz="1400" b="1" dirty="0" smtClean="0"/>
              <a:t>Gender</a:t>
            </a:r>
            <a:r>
              <a:rPr lang="en-US" sz="1400" b="1" dirty="0"/>
              <a:t>	</a:t>
            </a:r>
            <a:endParaRPr lang="en-US" sz="1400" b="1" dirty="0" smtClean="0"/>
          </a:p>
          <a:p>
            <a:r>
              <a:rPr lang="en-US" sz="1400" b="1" dirty="0" smtClean="0"/>
              <a:t>Email</a:t>
            </a:r>
            <a:r>
              <a:rPr lang="en-US" sz="1400" b="1" dirty="0"/>
              <a:t>	</a:t>
            </a:r>
            <a:endParaRPr lang="en-US" sz="1400" b="1" dirty="0" smtClean="0"/>
          </a:p>
          <a:p>
            <a:r>
              <a:rPr lang="en-US" sz="1400" b="1" dirty="0" smtClean="0"/>
              <a:t>Username</a:t>
            </a:r>
            <a:r>
              <a:rPr lang="en-US" sz="1400" b="1" dirty="0"/>
              <a:t>	</a:t>
            </a:r>
            <a:endParaRPr lang="en-US" sz="1400" b="1" dirty="0" smtClean="0"/>
          </a:p>
          <a:p>
            <a:r>
              <a:rPr lang="en-US" sz="1400" b="1" dirty="0" smtClean="0"/>
              <a:t>Password</a:t>
            </a:r>
            <a:r>
              <a:rPr lang="en-US" sz="1400" b="1" dirty="0"/>
              <a:t>	</a:t>
            </a:r>
            <a:endParaRPr lang="en-US" sz="1400" b="1" dirty="0" smtClean="0"/>
          </a:p>
          <a:p>
            <a:r>
              <a:rPr lang="en-US" sz="1400" b="1" dirty="0" smtClean="0"/>
              <a:t>Phone</a:t>
            </a:r>
            <a:r>
              <a:rPr lang="en-US" sz="1400" b="1" dirty="0"/>
              <a:t>	</a:t>
            </a:r>
            <a:endParaRPr lang="en-US" sz="1400" b="1" dirty="0" smtClean="0"/>
          </a:p>
          <a:p>
            <a:r>
              <a:rPr lang="en-US" sz="1400" b="1" dirty="0" smtClean="0"/>
              <a:t>Birthday</a:t>
            </a:r>
            <a:r>
              <a:rPr lang="en-US" sz="1400" b="1" dirty="0"/>
              <a:t>	</a:t>
            </a:r>
            <a:endParaRPr lang="en-US" sz="1400" b="1" dirty="0" smtClean="0"/>
          </a:p>
          <a:p>
            <a:r>
              <a:rPr lang="en-US" sz="1400" b="1" dirty="0" smtClean="0"/>
              <a:t>Age</a:t>
            </a:r>
            <a:r>
              <a:rPr lang="en-US" sz="1400" b="1" dirty="0"/>
              <a:t>	</a:t>
            </a:r>
            <a:endParaRPr lang="en-US" sz="1400" b="1" dirty="0" smtClean="0"/>
          </a:p>
          <a:p>
            <a:r>
              <a:rPr lang="en-US" sz="1400" b="1" dirty="0" err="1" smtClean="0"/>
              <a:t>CCType</a:t>
            </a:r>
            <a:r>
              <a:rPr lang="en-US" sz="1400" b="1" dirty="0"/>
              <a:t>	</a:t>
            </a:r>
            <a:endParaRPr lang="en-US" sz="1400" b="1" dirty="0" smtClean="0"/>
          </a:p>
          <a:p>
            <a:r>
              <a:rPr lang="en-US" sz="1400" b="1" dirty="0" err="1" smtClean="0"/>
              <a:t>CCNumber</a:t>
            </a:r>
            <a:r>
              <a:rPr lang="en-US" sz="1400" b="1" dirty="0"/>
              <a:t>	</a:t>
            </a:r>
            <a:endParaRPr lang="en-US" sz="1400" b="1" dirty="0" smtClean="0"/>
          </a:p>
          <a:p>
            <a:r>
              <a:rPr lang="en-US" sz="1400" b="1" dirty="0" smtClean="0"/>
              <a:t>CVV2</a:t>
            </a:r>
            <a:r>
              <a:rPr lang="en-US" sz="1400" b="1" dirty="0"/>
              <a:t>	</a:t>
            </a:r>
            <a:endParaRPr lang="en-US" sz="1400" b="1" dirty="0" smtClean="0"/>
          </a:p>
          <a:p>
            <a:r>
              <a:rPr lang="en-US" sz="1400" b="1" dirty="0" err="1" smtClean="0"/>
              <a:t>CCExpires</a:t>
            </a:r>
            <a:r>
              <a:rPr lang="en-US" sz="1400" b="1" dirty="0"/>
              <a:t>	</a:t>
            </a:r>
            <a:endParaRPr lang="en-US" sz="1400" b="1" dirty="0" smtClean="0"/>
          </a:p>
          <a:p>
            <a:r>
              <a:rPr lang="en-US" sz="1400" b="1" dirty="0" smtClean="0"/>
              <a:t>GUID</a:t>
            </a:r>
            <a:r>
              <a:rPr lang="en-US" sz="1400" b="1" dirty="0"/>
              <a:t>	</a:t>
            </a:r>
            <a:endParaRPr lang="en-US" sz="1400" b="1" dirty="0" smtClean="0"/>
          </a:p>
          <a:p>
            <a:r>
              <a:rPr lang="en-US" sz="1400" b="1" dirty="0" smtClean="0"/>
              <a:t>Latitude</a:t>
            </a:r>
            <a:r>
              <a:rPr lang="en-US" sz="1400" b="1" dirty="0"/>
              <a:t>	</a:t>
            </a:r>
            <a:endParaRPr lang="en-US" sz="1400" b="1" dirty="0" smtClean="0"/>
          </a:p>
          <a:p>
            <a:r>
              <a:rPr lang="en-US" sz="1400" b="1" dirty="0" smtClean="0"/>
              <a:t>Longitude</a:t>
            </a:r>
            <a:r>
              <a:rPr lang="en-US" sz="1400" b="1" dirty="0"/>
              <a:t>	</a:t>
            </a:r>
            <a:endParaRPr lang="en-US" sz="1400" b="1" dirty="0" smtClean="0"/>
          </a:p>
          <a:p>
            <a:r>
              <a:rPr lang="en-US" sz="1400" b="1" dirty="0" err="1" smtClean="0"/>
              <a:t>BrowserUserAgent</a:t>
            </a:r>
            <a:endParaRPr lang="en-US" sz="1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227759" y="1408827"/>
            <a:ext cx="2315983" cy="224676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Salesrep_no</a:t>
            </a:r>
            <a:r>
              <a:rPr lang="en-US" sz="1400" b="1" dirty="0"/>
              <a:t>	</a:t>
            </a:r>
            <a:endParaRPr lang="en-US" sz="1400" b="1" dirty="0" smtClean="0"/>
          </a:p>
          <a:p>
            <a:r>
              <a:rPr lang="en-US" sz="1400" b="1" dirty="0" smtClean="0"/>
              <a:t>Title</a:t>
            </a:r>
            <a:r>
              <a:rPr lang="en-US" sz="1400" b="1" dirty="0"/>
              <a:t>	</a:t>
            </a:r>
            <a:endParaRPr lang="en-US" sz="1400" b="1" dirty="0" smtClean="0"/>
          </a:p>
          <a:p>
            <a:r>
              <a:rPr lang="en-US" sz="1400" b="1" dirty="0" err="1" smtClean="0"/>
              <a:t>FirstName</a:t>
            </a:r>
            <a:r>
              <a:rPr lang="en-US" sz="1400" b="1" dirty="0"/>
              <a:t>	</a:t>
            </a:r>
            <a:endParaRPr lang="en-US" sz="1400" b="1" dirty="0" smtClean="0"/>
          </a:p>
          <a:p>
            <a:r>
              <a:rPr lang="en-US" sz="1400" b="1" dirty="0" err="1" smtClean="0"/>
              <a:t>LastName</a:t>
            </a:r>
            <a:r>
              <a:rPr lang="en-US" sz="1400" b="1" dirty="0"/>
              <a:t>	</a:t>
            </a:r>
            <a:endParaRPr lang="en-US" sz="1400" b="1" dirty="0" smtClean="0"/>
          </a:p>
          <a:p>
            <a:r>
              <a:rPr lang="en-US" sz="1400" b="1" dirty="0" smtClean="0"/>
              <a:t>City</a:t>
            </a:r>
            <a:r>
              <a:rPr lang="en-US" sz="1400" b="1" dirty="0"/>
              <a:t>	</a:t>
            </a:r>
            <a:endParaRPr lang="en-US" sz="1400" b="1" dirty="0" smtClean="0"/>
          </a:p>
          <a:p>
            <a:r>
              <a:rPr lang="en-US" sz="1400" b="1" dirty="0" smtClean="0"/>
              <a:t>State</a:t>
            </a:r>
            <a:r>
              <a:rPr lang="en-US" sz="1400" b="1" dirty="0"/>
              <a:t>	</a:t>
            </a:r>
            <a:endParaRPr lang="en-US" sz="1400" b="1" dirty="0" smtClean="0"/>
          </a:p>
          <a:p>
            <a:r>
              <a:rPr lang="en-US" sz="1400" b="1" dirty="0" smtClean="0"/>
              <a:t>Email</a:t>
            </a:r>
            <a:r>
              <a:rPr lang="en-US" sz="1400" b="1" dirty="0"/>
              <a:t>	</a:t>
            </a:r>
            <a:endParaRPr lang="en-US" sz="1400" b="1" dirty="0" smtClean="0"/>
          </a:p>
          <a:p>
            <a:r>
              <a:rPr lang="en-US" sz="1400" b="1" dirty="0" smtClean="0"/>
              <a:t>Phone</a:t>
            </a:r>
            <a:r>
              <a:rPr lang="en-US" sz="1400" b="1" dirty="0"/>
              <a:t>	</a:t>
            </a:r>
            <a:endParaRPr lang="en-US" sz="1400" b="1" dirty="0" smtClean="0"/>
          </a:p>
          <a:p>
            <a:r>
              <a:rPr lang="en-US" sz="1400" b="1" dirty="0" smtClean="0"/>
              <a:t>Birthday</a:t>
            </a:r>
            <a:r>
              <a:rPr lang="en-US" sz="1400" b="1" dirty="0"/>
              <a:t>	</a:t>
            </a:r>
            <a:endParaRPr lang="en-US" sz="1400" b="1" dirty="0" smtClean="0"/>
          </a:p>
          <a:p>
            <a:r>
              <a:rPr lang="en-US" sz="1400" b="1" dirty="0" smtClean="0"/>
              <a:t>Age</a:t>
            </a:r>
            <a:endParaRPr lang="en-US" sz="1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971550" y="1026942"/>
            <a:ext cx="2315983" cy="381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Customer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447656" y="1026941"/>
            <a:ext cx="2096086" cy="381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SalesRep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703865" y="1408827"/>
            <a:ext cx="2315983" cy="138499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Promo_id</a:t>
            </a:r>
            <a:r>
              <a:rPr lang="en-US" sz="1400" b="1" dirty="0"/>
              <a:t>	</a:t>
            </a:r>
            <a:endParaRPr lang="en-US" sz="1400" b="1" dirty="0" smtClean="0"/>
          </a:p>
          <a:p>
            <a:r>
              <a:rPr lang="en-US" sz="1400" b="1" dirty="0" smtClean="0"/>
              <a:t>Description</a:t>
            </a:r>
          </a:p>
          <a:p>
            <a:r>
              <a:rPr lang="en-US" sz="1400" b="1" dirty="0" err="1" smtClean="0"/>
              <a:t>Dept</a:t>
            </a:r>
            <a:endParaRPr lang="en-US" sz="1400" b="1" dirty="0" smtClean="0"/>
          </a:p>
          <a:p>
            <a:r>
              <a:rPr lang="en-US" sz="1400" b="1" dirty="0" err="1" smtClean="0"/>
              <a:t>Start_dt</a:t>
            </a:r>
            <a:r>
              <a:rPr lang="en-US" sz="1400" b="1" dirty="0"/>
              <a:t>	</a:t>
            </a:r>
            <a:endParaRPr lang="en-US" sz="1400" b="1" dirty="0" smtClean="0"/>
          </a:p>
          <a:p>
            <a:r>
              <a:rPr lang="en-US" sz="1400" b="1" dirty="0" err="1" smtClean="0"/>
              <a:t>End_dt</a:t>
            </a:r>
            <a:endParaRPr lang="en-US" sz="1400" b="1" dirty="0" smtClean="0"/>
          </a:p>
          <a:p>
            <a:r>
              <a:rPr lang="en-US" sz="1400" b="1" dirty="0" err="1" smtClean="0"/>
              <a:t>Promo_pct</a:t>
            </a:r>
            <a:r>
              <a:rPr lang="en-US" sz="1400" b="1" dirty="0"/>
              <a:t>	</a:t>
            </a:r>
            <a:endParaRPr lang="en-US" sz="1400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7777855" y="1026940"/>
            <a:ext cx="2096086" cy="381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Promotion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50183" y="4425037"/>
            <a:ext cx="2315983" cy="116955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Dept</a:t>
            </a:r>
            <a:endParaRPr lang="en-US" sz="1400" b="1" dirty="0" smtClean="0"/>
          </a:p>
          <a:p>
            <a:r>
              <a:rPr lang="en-US" sz="1400" b="1" dirty="0" smtClean="0"/>
              <a:t>Class</a:t>
            </a:r>
          </a:p>
          <a:p>
            <a:r>
              <a:rPr lang="en-US" sz="1400" b="1" dirty="0" smtClean="0"/>
              <a:t>Vendor</a:t>
            </a:r>
          </a:p>
          <a:p>
            <a:r>
              <a:rPr lang="en-US" sz="1400" b="1" dirty="0" smtClean="0"/>
              <a:t>Style</a:t>
            </a:r>
          </a:p>
          <a:p>
            <a:r>
              <a:rPr lang="en-US" sz="1400" b="1" dirty="0" err="1" smtClean="0"/>
              <a:t>Reg_unit_Price</a:t>
            </a:r>
            <a:r>
              <a:rPr lang="en-US" sz="1400" b="1" dirty="0"/>
              <a:t>	</a:t>
            </a:r>
            <a:endParaRPr lang="en-US" sz="1400" b="1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4250183" y="4040316"/>
            <a:ext cx="2096086" cy="381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Pricelist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849772" y="4422203"/>
            <a:ext cx="2315983" cy="52322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Return_reason_cd</a:t>
            </a:r>
            <a:r>
              <a:rPr lang="en-US" sz="1400" b="1" dirty="0"/>
              <a:t>	</a:t>
            </a:r>
            <a:endParaRPr lang="en-US" sz="1400" b="1" dirty="0" smtClean="0"/>
          </a:p>
          <a:p>
            <a:r>
              <a:rPr lang="en-US" sz="1400" b="1" dirty="0" err="1" smtClean="0"/>
              <a:t>Return_reason_cd_desc</a:t>
            </a:r>
            <a:r>
              <a:rPr lang="en-US" sz="1400" b="1" dirty="0"/>
              <a:t>	</a:t>
            </a:r>
            <a:endParaRPr lang="en-US" sz="1400" b="1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7923762" y="4040316"/>
            <a:ext cx="2096086" cy="381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Return_reason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58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87533" y="125972"/>
            <a:ext cx="52706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Sales/Inventory Data Model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4335271" y="1188770"/>
            <a:ext cx="2315983" cy="2462213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Product_id</a:t>
            </a:r>
            <a:endParaRPr lang="en-US" sz="1400" b="1" dirty="0" smtClean="0"/>
          </a:p>
          <a:p>
            <a:r>
              <a:rPr lang="en-US" sz="1400" b="1" dirty="0" err="1" smtClean="0"/>
              <a:t>Store_id</a:t>
            </a:r>
            <a:endParaRPr lang="en-US" sz="1400" b="1" dirty="0" smtClean="0"/>
          </a:p>
          <a:p>
            <a:r>
              <a:rPr lang="en-US" sz="1400" b="1" dirty="0" err="1" smtClean="0"/>
              <a:t>Cust_id</a:t>
            </a:r>
            <a:endParaRPr lang="en-US" sz="1400" b="1" dirty="0" smtClean="0"/>
          </a:p>
          <a:p>
            <a:r>
              <a:rPr lang="en-US" sz="1400" b="1" dirty="0" err="1" smtClean="0"/>
              <a:t>Salesrep_id</a:t>
            </a:r>
            <a:endParaRPr lang="en-US" sz="1400" b="1" dirty="0" smtClean="0"/>
          </a:p>
          <a:p>
            <a:r>
              <a:rPr lang="en-US" sz="1400" b="1" dirty="0" err="1" smtClean="0"/>
              <a:t>Trans_Date</a:t>
            </a:r>
            <a:endParaRPr lang="en-US" sz="1400" b="1" dirty="0" smtClean="0"/>
          </a:p>
          <a:p>
            <a:r>
              <a:rPr lang="en-US" sz="1400" b="1" dirty="0" err="1" smtClean="0"/>
              <a:t>Promo_id</a:t>
            </a:r>
            <a:endParaRPr lang="en-US" sz="1400" b="1" dirty="0" smtClean="0"/>
          </a:p>
          <a:p>
            <a:r>
              <a:rPr lang="en-US" sz="1400" b="1" dirty="0" err="1" smtClean="0"/>
              <a:t>Order_id</a:t>
            </a:r>
            <a:endParaRPr lang="en-US" sz="1400" b="1" dirty="0" smtClean="0"/>
          </a:p>
          <a:p>
            <a:r>
              <a:rPr lang="en-US" sz="1400" b="1" dirty="0" err="1"/>
              <a:t>Reg_unit_price</a:t>
            </a:r>
            <a:endParaRPr lang="en-US" sz="1400" b="1" dirty="0"/>
          </a:p>
          <a:p>
            <a:r>
              <a:rPr lang="en-US" sz="1400" b="1" dirty="0" err="1"/>
              <a:t>Mkd_unit_price</a:t>
            </a:r>
            <a:endParaRPr lang="en-US" sz="1400" b="1" dirty="0"/>
          </a:p>
          <a:p>
            <a:r>
              <a:rPr lang="en-US" sz="1400" b="1" dirty="0" err="1"/>
              <a:t>Sales_units</a:t>
            </a:r>
            <a:endParaRPr lang="en-US" sz="1400" b="1" dirty="0"/>
          </a:p>
          <a:p>
            <a:r>
              <a:rPr lang="en-US" sz="1400" b="1" dirty="0" err="1" smtClean="0"/>
              <a:t>Sales_dolrs</a:t>
            </a:r>
            <a:endParaRPr lang="en-US" sz="1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555168" y="806884"/>
            <a:ext cx="2096086" cy="381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Sales_Fact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35271" y="4203920"/>
            <a:ext cx="2315983" cy="2462213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err="1"/>
              <a:t>Product_id</a:t>
            </a:r>
            <a:endParaRPr lang="en-US" sz="1400" b="1" dirty="0"/>
          </a:p>
          <a:p>
            <a:r>
              <a:rPr lang="en-US" sz="1400" b="1" dirty="0" err="1"/>
              <a:t>Store_id</a:t>
            </a:r>
            <a:endParaRPr lang="en-US" sz="1400" b="1" dirty="0"/>
          </a:p>
          <a:p>
            <a:r>
              <a:rPr lang="en-US" sz="1400" b="1" dirty="0" err="1"/>
              <a:t>Cust_id</a:t>
            </a:r>
            <a:endParaRPr lang="en-US" sz="1400" b="1" dirty="0"/>
          </a:p>
          <a:p>
            <a:r>
              <a:rPr lang="en-US" sz="1400" b="1" dirty="0" err="1"/>
              <a:t>Salesrep_id</a:t>
            </a:r>
            <a:endParaRPr lang="en-US" sz="1400" b="1" dirty="0"/>
          </a:p>
          <a:p>
            <a:r>
              <a:rPr lang="en-US" sz="1400" b="1" dirty="0" err="1" smtClean="0"/>
              <a:t>Trans_Date</a:t>
            </a:r>
            <a:endParaRPr lang="en-US" sz="1400" b="1" dirty="0" smtClean="0"/>
          </a:p>
          <a:p>
            <a:r>
              <a:rPr lang="en-US" sz="1400" b="1" dirty="0" err="1"/>
              <a:t>Promo_id</a:t>
            </a:r>
            <a:endParaRPr lang="en-US" sz="1400" b="1" dirty="0"/>
          </a:p>
          <a:p>
            <a:r>
              <a:rPr lang="en-US" sz="1400" b="1" dirty="0" err="1"/>
              <a:t>Order_id</a:t>
            </a:r>
            <a:endParaRPr lang="en-US" sz="1400" b="1" dirty="0"/>
          </a:p>
          <a:p>
            <a:r>
              <a:rPr lang="en-US" sz="1400" b="1" dirty="0" err="1"/>
              <a:t>Reg_unit_price</a:t>
            </a:r>
            <a:endParaRPr lang="en-US" sz="1400" b="1" dirty="0"/>
          </a:p>
          <a:p>
            <a:r>
              <a:rPr lang="en-US" sz="1400" b="1" dirty="0" err="1"/>
              <a:t>Mkd_unit_price</a:t>
            </a:r>
            <a:endParaRPr lang="en-US" sz="1400" b="1" dirty="0"/>
          </a:p>
          <a:p>
            <a:r>
              <a:rPr lang="en-US" sz="1400" b="1" dirty="0" err="1" smtClean="0"/>
              <a:t>Inv_units</a:t>
            </a:r>
            <a:endParaRPr lang="en-US" sz="1400" b="1" dirty="0"/>
          </a:p>
          <a:p>
            <a:r>
              <a:rPr lang="en-US" sz="1400" b="1" dirty="0" err="1" smtClean="0"/>
              <a:t>Inv_dolrs</a:t>
            </a:r>
            <a:endParaRPr lang="en-US" sz="1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555168" y="3822034"/>
            <a:ext cx="2096086" cy="381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Inv_Fact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6454" y="1628425"/>
            <a:ext cx="2315983" cy="2462213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Product_id</a:t>
            </a:r>
            <a:endParaRPr lang="en-US" sz="1400" b="1" dirty="0" smtClean="0"/>
          </a:p>
          <a:p>
            <a:r>
              <a:rPr lang="en-US" sz="1400" b="1" dirty="0" err="1" smtClean="0"/>
              <a:t>Dept_id</a:t>
            </a:r>
            <a:endParaRPr lang="en-US" sz="1400" b="1" dirty="0" smtClean="0"/>
          </a:p>
          <a:p>
            <a:r>
              <a:rPr lang="en-US" sz="1400" b="1" dirty="0" err="1" smtClean="0"/>
              <a:t>Dept_desc</a:t>
            </a:r>
            <a:endParaRPr lang="en-US" sz="1400" b="1" dirty="0" smtClean="0"/>
          </a:p>
          <a:p>
            <a:r>
              <a:rPr lang="en-US" sz="1400" b="1" dirty="0" err="1" smtClean="0"/>
              <a:t>Class_id</a:t>
            </a:r>
            <a:endParaRPr lang="en-US" sz="1400" b="1" dirty="0" smtClean="0"/>
          </a:p>
          <a:p>
            <a:r>
              <a:rPr lang="en-US" sz="1400" b="1" dirty="0" err="1" smtClean="0"/>
              <a:t>Class_desc</a:t>
            </a:r>
            <a:endParaRPr lang="en-US" sz="1400" b="1" dirty="0" smtClean="0"/>
          </a:p>
          <a:p>
            <a:r>
              <a:rPr lang="en-US" sz="1400" b="1" dirty="0" err="1" smtClean="0"/>
              <a:t>Vendor_id</a:t>
            </a:r>
            <a:endParaRPr lang="en-US" sz="1400" b="1" dirty="0" smtClean="0"/>
          </a:p>
          <a:p>
            <a:r>
              <a:rPr lang="en-US" sz="1400" b="1" dirty="0" err="1" smtClean="0"/>
              <a:t>Vendor_desc</a:t>
            </a:r>
            <a:endParaRPr lang="en-US" sz="1400" b="1" dirty="0" smtClean="0"/>
          </a:p>
          <a:p>
            <a:r>
              <a:rPr lang="en-US" sz="1400" b="1" dirty="0" err="1" smtClean="0"/>
              <a:t>Style_id</a:t>
            </a:r>
            <a:endParaRPr lang="en-US" sz="1400" b="1" dirty="0" smtClean="0"/>
          </a:p>
          <a:p>
            <a:r>
              <a:rPr lang="en-US" sz="1400" b="1" dirty="0" err="1" smtClean="0"/>
              <a:t>Style_desc</a:t>
            </a:r>
            <a:endParaRPr lang="en-US" sz="1400" b="1" dirty="0" smtClean="0"/>
          </a:p>
          <a:p>
            <a:r>
              <a:rPr lang="en-US" sz="1400" b="1" dirty="0" smtClean="0"/>
              <a:t>Color</a:t>
            </a:r>
          </a:p>
          <a:p>
            <a:r>
              <a:rPr lang="en-US" sz="1400" b="1" dirty="0" err="1" smtClean="0"/>
              <a:t>Size_id</a:t>
            </a:r>
            <a:endParaRPr lang="en-US" sz="1400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336351" y="1246539"/>
            <a:ext cx="2096086" cy="381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Product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336351" y="5387639"/>
            <a:ext cx="2315983" cy="30777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Store_id</a:t>
            </a:r>
            <a:endParaRPr lang="en-US" sz="1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556248" y="5005753"/>
            <a:ext cx="2096086" cy="381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Store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38315" y="1628425"/>
            <a:ext cx="2315983" cy="52322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Cust_id</a:t>
            </a:r>
            <a:endParaRPr lang="en-US" sz="1400" b="1" dirty="0" smtClean="0"/>
          </a:p>
          <a:p>
            <a:r>
              <a:rPr lang="en-US" sz="1400" b="1" dirty="0" err="1" smtClean="0"/>
              <a:t>Loyal_cust</a:t>
            </a:r>
            <a:endParaRPr lang="en-US" sz="1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8558212" y="1246539"/>
            <a:ext cx="2096086" cy="381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Customer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290272" y="5441564"/>
            <a:ext cx="2315983" cy="30777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Salesrep_id</a:t>
            </a:r>
            <a:endParaRPr lang="en-US" sz="1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7510169" y="5059678"/>
            <a:ext cx="2096086" cy="381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Salesrep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108751" y="3896142"/>
            <a:ext cx="2315983" cy="30777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Trans_date</a:t>
            </a:r>
            <a:endParaRPr lang="en-US" sz="1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9328648" y="3514256"/>
            <a:ext cx="2096086" cy="381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Time_dim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67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8946" y="991673"/>
            <a:ext cx="1085689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Project Objective</a:t>
            </a:r>
          </a:p>
          <a:p>
            <a:pPr marL="342900" indent="-342900">
              <a:buAutoNum type="arabicPeriod"/>
            </a:pPr>
            <a:r>
              <a:rPr lang="en-US" dirty="0" smtClean="0"/>
              <a:t>Current State Architecture </a:t>
            </a:r>
          </a:p>
          <a:p>
            <a:pPr marL="342900" indent="-342900">
              <a:buAutoNum type="arabicPeriod"/>
            </a:pPr>
            <a:r>
              <a:rPr lang="en-US" dirty="0" smtClean="0"/>
              <a:t>Target State Architecture</a:t>
            </a:r>
          </a:p>
          <a:p>
            <a:pPr marL="342900" indent="-342900">
              <a:buAutoNum type="arabicPeriod"/>
            </a:pPr>
            <a:r>
              <a:rPr lang="en-US" dirty="0" smtClean="0"/>
              <a:t>Source Systems</a:t>
            </a:r>
          </a:p>
          <a:p>
            <a:pPr marL="342900" indent="-342900">
              <a:buAutoNum type="arabicPeriod"/>
            </a:pPr>
            <a:r>
              <a:rPr lang="en-US" dirty="0" smtClean="0"/>
              <a:t>MDM data model</a:t>
            </a:r>
          </a:p>
          <a:p>
            <a:pPr marL="342900" indent="-342900">
              <a:buAutoNum type="arabicPeriod"/>
            </a:pPr>
            <a:r>
              <a:rPr lang="en-US" dirty="0" smtClean="0"/>
              <a:t>Transaction feed data model</a:t>
            </a:r>
          </a:p>
          <a:p>
            <a:pPr marL="342900" indent="-342900">
              <a:buAutoNum type="arabicPeriod"/>
            </a:pPr>
            <a:r>
              <a:rPr lang="en-US" dirty="0" smtClean="0"/>
              <a:t>Target platform Data model</a:t>
            </a:r>
          </a:p>
          <a:p>
            <a:pPr marL="342900" indent="-342900">
              <a:buAutoNum type="arabicPeriod"/>
            </a:pPr>
            <a:r>
              <a:rPr lang="en-US" dirty="0" smtClean="0"/>
              <a:t>Data Ingestion </a:t>
            </a:r>
          </a:p>
          <a:p>
            <a:pPr marL="342900" indent="-342900">
              <a:buAutoNum type="arabicPeriod"/>
            </a:pPr>
            <a:r>
              <a:rPr lang="en-US" dirty="0" smtClean="0"/>
              <a:t>Data Transformation</a:t>
            </a:r>
          </a:p>
          <a:p>
            <a:pPr marL="342900" indent="-342900">
              <a:buAutoNum type="arabicPeriod"/>
            </a:pPr>
            <a:r>
              <a:rPr lang="en-US" dirty="0" smtClean="0"/>
              <a:t>Analytics and Reporting</a:t>
            </a:r>
          </a:p>
          <a:p>
            <a:pPr marL="342900" indent="-342900">
              <a:buAutoNum type="arabicPeriod"/>
            </a:pPr>
            <a:r>
              <a:rPr lang="en-US" dirty="0" smtClean="0"/>
              <a:t>Technology stack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5122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87533" y="125972"/>
            <a:ext cx="52706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Promotion Data Model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4157420" y="1818385"/>
            <a:ext cx="2315983" cy="2462213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err="1"/>
              <a:t>Product_id</a:t>
            </a:r>
            <a:endParaRPr lang="en-US" sz="1400" b="1" dirty="0"/>
          </a:p>
          <a:p>
            <a:r>
              <a:rPr lang="en-US" sz="1400" b="1" dirty="0" err="1"/>
              <a:t>Store_id</a:t>
            </a:r>
            <a:endParaRPr lang="en-US" sz="1400" b="1" dirty="0"/>
          </a:p>
          <a:p>
            <a:r>
              <a:rPr lang="en-US" sz="1400" b="1" dirty="0" err="1"/>
              <a:t>Cust_id</a:t>
            </a:r>
            <a:endParaRPr lang="en-US" sz="1400" b="1" dirty="0"/>
          </a:p>
          <a:p>
            <a:r>
              <a:rPr lang="en-US" sz="1400" b="1" dirty="0" err="1"/>
              <a:t>Salesrep_id</a:t>
            </a:r>
            <a:endParaRPr lang="en-US" sz="1400" b="1" dirty="0"/>
          </a:p>
          <a:p>
            <a:r>
              <a:rPr lang="en-US" sz="1400" b="1" dirty="0" err="1"/>
              <a:t>Trans_Date</a:t>
            </a:r>
            <a:endParaRPr lang="en-US" sz="1400" b="1" dirty="0"/>
          </a:p>
          <a:p>
            <a:r>
              <a:rPr lang="en-US" sz="1400" b="1" dirty="0" err="1">
                <a:solidFill>
                  <a:srgbClr val="FF0000"/>
                </a:solidFill>
              </a:rPr>
              <a:t>Promo_id</a:t>
            </a:r>
            <a:endParaRPr lang="en-US" sz="1400" b="1" dirty="0">
              <a:solidFill>
                <a:srgbClr val="FF0000"/>
              </a:solidFill>
            </a:endParaRPr>
          </a:p>
          <a:p>
            <a:r>
              <a:rPr lang="en-US" sz="1400" b="1" dirty="0" err="1"/>
              <a:t>Order_id</a:t>
            </a:r>
            <a:endParaRPr lang="en-US" sz="1400" b="1" dirty="0"/>
          </a:p>
          <a:p>
            <a:r>
              <a:rPr lang="en-US" sz="1400" b="1" dirty="0" err="1"/>
              <a:t>Reg_unit_price</a:t>
            </a:r>
            <a:endParaRPr lang="en-US" sz="1400" b="1" dirty="0"/>
          </a:p>
          <a:p>
            <a:r>
              <a:rPr lang="en-US" sz="1400" b="1" dirty="0" err="1"/>
              <a:t>Mkd_unit_price</a:t>
            </a:r>
            <a:endParaRPr lang="en-US" sz="1400" b="1" dirty="0"/>
          </a:p>
          <a:p>
            <a:r>
              <a:rPr lang="en-US" sz="1400" b="1" dirty="0" err="1"/>
              <a:t>Sales_units</a:t>
            </a:r>
            <a:endParaRPr lang="en-US" sz="1400" b="1" dirty="0"/>
          </a:p>
          <a:p>
            <a:r>
              <a:rPr lang="en-US" sz="1400" b="1" dirty="0" err="1"/>
              <a:t>Sales_dolrs</a:t>
            </a:r>
            <a:endParaRPr lang="en-US" sz="1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157420" y="1427181"/>
            <a:ext cx="2614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Promotion_Sales_Fact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157420" y="4857516"/>
            <a:ext cx="2315983" cy="30777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sz="1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267368" y="4475631"/>
            <a:ext cx="2096086" cy="381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Promotion_Inv_Fact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6454" y="1628425"/>
            <a:ext cx="2315983" cy="30777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sz="1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336351" y="1246539"/>
            <a:ext cx="2096086" cy="381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Product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336351" y="5748250"/>
            <a:ext cx="2315983" cy="30777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sz="1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556248" y="5366364"/>
            <a:ext cx="2096086" cy="381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Store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38315" y="1628425"/>
            <a:ext cx="2315983" cy="30777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sz="1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8558212" y="1246539"/>
            <a:ext cx="2096086" cy="381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Customer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290272" y="5441564"/>
            <a:ext cx="2315983" cy="30777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sz="1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7510169" y="5059678"/>
            <a:ext cx="2096086" cy="381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Salesrep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108751" y="3896142"/>
            <a:ext cx="2315983" cy="30777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sz="1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9328648" y="3514256"/>
            <a:ext cx="2096086" cy="381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Time_dim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170475" y="2487637"/>
            <a:ext cx="2315983" cy="2677656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Promo_id</a:t>
            </a:r>
            <a:r>
              <a:rPr lang="en-US" sz="1400" b="1" dirty="0"/>
              <a:t>	</a:t>
            </a:r>
            <a:endParaRPr lang="en-US" sz="1400" b="1" dirty="0" smtClean="0"/>
          </a:p>
          <a:p>
            <a:r>
              <a:rPr lang="en-US" sz="1400" b="1" dirty="0" smtClean="0"/>
              <a:t>Description</a:t>
            </a:r>
          </a:p>
          <a:p>
            <a:r>
              <a:rPr lang="en-US" sz="1400" b="1" dirty="0" err="1" smtClean="0"/>
              <a:t>Dept</a:t>
            </a:r>
            <a:endParaRPr lang="en-US" sz="1400" b="1" dirty="0" smtClean="0"/>
          </a:p>
          <a:p>
            <a:r>
              <a:rPr lang="en-US" sz="1400" b="1" dirty="0" smtClean="0"/>
              <a:t>Class</a:t>
            </a:r>
          </a:p>
          <a:p>
            <a:r>
              <a:rPr lang="en-US" sz="1400" b="1" dirty="0" smtClean="0"/>
              <a:t>Vendor</a:t>
            </a:r>
          </a:p>
          <a:p>
            <a:r>
              <a:rPr lang="en-US" sz="1400" b="1" dirty="0" smtClean="0"/>
              <a:t>Style</a:t>
            </a:r>
          </a:p>
          <a:p>
            <a:r>
              <a:rPr lang="en-US" sz="1400" b="1" dirty="0" smtClean="0"/>
              <a:t>Color</a:t>
            </a:r>
          </a:p>
          <a:p>
            <a:r>
              <a:rPr lang="en-US" sz="1400" b="1" dirty="0" smtClean="0"/>
              <a:t>Size</a:t>
            </a:r>
            <a:r>
              <a:rPr lang="en-US" sz="1400" b="1" dirty="0"/>
              <a:t>	</a:t>
            </a:r>
            <a:endParaRPr lang="en-US" sz="1400" b="1" dirty="0" smtClean="0"/>
          </a:p>
          <a:p>
            <a:r>
              <a:rPr lang="en-US" sz="1400" b="1" dirty="0" err="1" smtClean="0"/>
              <a:t>Start_dt</a:t>
            </a:r>
            <a:r>
              <a:rPr lang="en-US" sz="1400" b="1" dirty="0"/>
              <a:t>	</a:t>
            </a:r>
            <a:endParaRPr lang="en-US" sz="1400" b="1" dirty="0" smtClean="0"/>
          </a:p>
          <a:p>
            <a:r>
              <a:rPr lang="en-US" sz="1400" b="1" dirty="0" err="1" smtClean="0"/>
              <a:t>End_dt</a:t>
            </a:r>
            <a:endParaRPr lang="en-US" sz="1400" b="1" dirty="0" smtClean="0"/>
          </a:p>
          <a:p>
            <a:r>
              <a:rPr lang="en-US" sz="1400" b="1" dirty="0" smtClean="0"/>
              <a:t>Regular Price</a:t>
            </a:r>
          </a:p>
          <a:p>
            <a:r>
              <a:rPr lang="en-US" sz="1400" b="1" dirty="0" err="1" smtClean="0"/>
              <a:t>Promo_price</a:t>
            </a:r>
            <a:r>
              <a:rPr lang="en-US" sz="1400" b="1" dirty="0"/>
              <a:t>	</a:t>
            </a:r>
            <a:endParaRPr lang="en-US" sz="1400" b="1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1244465" y="2105750"/>
            <a:ext cx="2096086" cy="381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Promotion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9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87533" y="125972"/>
            <a:ext cx="52706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Web-order Data Model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4157420" y="2618648"/>
            <a:ext cx="2315983" cy="30777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sz="1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157420" y="2227444"/>
            <a:ext cx="2614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Web_Sales_Fact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157420" y="3699515"/>
            <a:ext cx="2315983" cy="30777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sz="1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267368" y="3317630"/>
            <a:ext cx="2096086" cy="381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Web_Inv_Fact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6454" y="1628425"/>
            <a:ext cx="2315983" cy="30777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sz="1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336351" y="1246539"/>
            <a:ext cx="2096086" cy="381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Product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336351" y="5387639"/>
            <a:ext cx="2315983" cy="30777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sz="1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556248" y="5005753"/>
            <a:ext cx="2096086" cy="381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Store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38315" y="1628425"/>
            <a:ext cx="2315983" cy="30777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sz="1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8558212" y="1246539"/>
            <a:ext cx="2096086" cy="381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Customer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290272" y="5441564"/>
            <a:ext cx="2315983" cy="30777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sz="1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7510169" y="5059678"/>
            <a:ext cx="2096086" cy="381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Salesrep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108751" y="3896142"/>
            <a:ext cx="2315983" cy="30777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sz="1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9328648" y="3514256"/>
            <a:ext cx="2096086" cy="381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Time_dim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16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87533" y="125972"/>
            <a:ext cx="52706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Return Data Model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4675946" y="3322033"/>
            <a:ext cx="2315983" cy="30777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sz="1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675946" y="2930829"/>
            <a:ext cx="2614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Return_Sales_Fact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6454" y="1628425"/>
            <a:ext cx="2315983" cy="30777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sz="1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336351" y="1246539"/>
            <a:ext cx="2096086" cy="381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Product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336351" y="5387639"/>
            <a:ext cx="2315983" cy="30777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sz="1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556248" y="5005753"/>
            <a:ext cx="2096086" cy="381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Store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38315" y="1628425"/>
            <a:ext cx="2315983" cy="30777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sz="1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8558212" y="1246539"/>
            <a:ext cx="2096086" cy="381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Customer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290272" y="5441564"/>
            <a:ext cx="2315983" cy="30777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sz="1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7510169" y="5059678"/>
            <a:ext cx="2096086" cy="381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Salesrep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108751" y="3896142"/>
            <a:ext cx="2315983" cy="30777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sz="1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9328648" y="3514256"/>
            <a:ext cx="2096086" cy="381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Time_dim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377603" y="5212291"/>
            <a:ext cx="2315983" cy="30777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sz="1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4377603" y="4821087"/>
            <a:ext cx="2061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Return_cd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98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87533" y="125972"/>
            <a:ext cx="52706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Data Discovery/ Analytics Applications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1159099" y="1416676"/>
            <a:ext cx="9581881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Predictive / Classification models -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Buyer Propensity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Customer Churn</a:t>
            </a:r>
          </a:p>
          <a:p>
            <a:endParaRPr lang="en-US" dirty="0" smtClean="0"/>
          </a:p>
          <a:p>
            <a:r>
              <a:rPr lang="en-US" sz="2000" b="1" dirty="0" smtClean="0"/>
              <a:t>Clustering Models –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Customer Segmentation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Promotion Segmentation</a:t>
            </a:r>
            <a:endParaRPr lang="en-US" dirty="0"/>
          </a:p>
          <a:p>
            <a:endParaRPr lang="en-US" dirty="0" smtClean="0"/>
          </a:p>
          <a:p>
            <a:r>
              <a:rPr lang="en-US" sz="2000" b="1" dirty="0" smtClean="0"/>
              <a:t>Recommendations –</a:t>
            </a:r>
          </a:p>
          <a:p>
            <a:endParaRPr lang="en-US" sz="2000" b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Product recommendation</a:t>
            </a:r>
            <a:endParaRPr lang="en-US" dirty="0"/>
          </a:p>
          <a:p>
            <a:endParaRPr lang="en-US" sz="2000" b="1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91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87533" y="125972"/>
            <a:ext cx="52706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Project Timeline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1000073" y="926346"/>
            <a:ext cx="9581881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1</a:t>
            </a:r>
            <a:r>
              <a:rPr lang="en-US" sz="2400" b="1" baseline="30000" dirty="0" smtClean="0"/>
              <a:t>st</a:t>
            </a:r>
            <a:r>
              <a:rPr lang="en-US" sz="2400" b="1" dirty="0" smtClean="0"/>
              <a:t> week </a:t>
            </a:r>
            <a:r>
              <a:rPr lang="en-US" dirty="0" smtClean="0"/>
              <a:t>–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Project Environment setup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Directories (staging/</a:t>
            </a:r>
            <a:r>
              <a:rPr lang="en-US" dirty="0" err="1" smtClean="0"/>
              <a:t>hdfs</a:t>
            </a:r>
            <a:r>
              <a:rPr lang="en-US" dirty="0" smtClean="0"/>
              <a:t>/script/logs/hive etc..)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Databases (hive staging and target </a:t>
            </a:r>
            <a:r>
              <a:rPr lang="en-US" dirty="0" err="1" smtClean="0"/>
              <a:t>db</a:t>
            </a:r>
            <a:r>
              <a:rPr lang="en-US" dirty="0" smtClean="0"/>
              <a:t>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Connectivity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User setup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Requirement Analysis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Data Mapping Exercise (source to target)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Understand Business rules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Create pseudo code for transformations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Analyze source /target system gaps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Validate business logics with business users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Source system Validation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Connectivity issues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Infra issues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Data quality issues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Data Availability issues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Data Modeling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Staging </a:t>
            </a:r>
            <a:r>
              <a:rPr lang="en-US" dirty="0" err="1" smtClean="0"/>
              <a:t>db</a:t>
            </a:r>
            <a:r>
              <a:rPr lang="en-US" dirty="0" smtClean="0"/>
              <a:t> data modeling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Target </a:t>
            </a:r>
            <a:r>
              <a:rPr lang="en-US" dirty="0" err="1" smtClean="0"/>
              <a:t>db</a:t>
            </a:r>
            <a:r>
              <a:rPr lang="en-US" dirty="0" smtClean="0"/>
              <a:t> data modeling</a:t>
            </a:r>
          </a:p>
        </p:txBody>
      </p:sp>
    </p:spTree>
    <p:extLst>
      <p:ext uri="{BB962C8B-B14F-4D97-AF65-F5344CB8AC3E}">
        <p14:creationId xmlns:p14="http://schemas.microsoft.com/office/powerpoint/2010/main" val="287021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87533" y="125972"/>
            <a:ext cx="52706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Guidelines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1000074" y="926346"/>
            <a:ext cx="5673682" cy="575542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 smtClean="0"/>
              <a:t>Create Project working directories</a:t>
            </a:r>
          </a:p>
          <a:p>
            <a:pPr marL="800100" lvl="1" indent="-342900">
              <a:buAutoNum type="arabicPeriod"/>
            </a:pPr>
            <a:r>
              <a:rPr lang="en-US" sz="1600" dirty="0" smtClean="0"/>
              <a:t>Local Staging folder </a:t>
            </a:r>
          </a:p>
          <a:p>
            <a:pPr marL="800100" lvl="1" indent="-342900">
              <a:buAutoNum type="arabicPeriod"/>
            </a:pPr>
            <a:r>
              <a:rPr lang="en-US" sz="1600" dirty="0" err="1" smtClean="0"/>
              <a:t>Hdfs</a:t>
            </a:r>
            <a:r>
              <a:rPr lang="en-US" sz="1600" dirty="0" smtClean="0"/>
              <a:t> staging folder</a:t>
            </a:r>
          </a:p>
          <a:p>
            <a:pPr marL="800100" lvl="1" indent="-342900">
              <a:buAutoNum type="arabicPeriod"/>
            </a:pPr>
            <a:r>
              <a:rPr lang="en-US" sz="1600" dirty="0" smtClean="0"/>
              <a:t>Cleansed data folder</a:t>
            </a:r>
          </a:p>
          <a:p>
            <a:pPr marL="800100" lvl="1" indent="-342900">
              <a:buAutoNum type="arabicPeriod"/>
            </a:pPr>
            <a:r>
              <a:rPr lang="en-US" sz="1600" dirty="0" smtClean="0"/>
              <a:t>Transformed data folder</a:t>
            </a:r>
          </a:p>
          <a:p>
            <a:pPr marL="800100" lvl="1" indent="-342900">
              <a:buAutoNum type="arabicPeriod"/>
            </a:pPr>
            <a:r>
              <a:rPr lang="en-US" sz="1600" dirty="0" smtClean="0"/>
              <a:t>External table data folders for all data sources</a:t>
            </a:r>
          </a:p>
          <a:p>
            <a:pPr marL="800100" lvl="1" indent="-342900">
              <a:buAutoNum type="arabicPeriod"/>
            </a:pPr>
            <a:endParaRPr lang="en-US" sz="1600" dirty="0"/>
          </a:p>
          <a:p>
            <a:pPr marL="342900" indent="-342900">
              <a:buAutoNum type="arabicPeriod"/>
            </a:pPr>
            <a:r>
              <a:rPr lang="en-US" sz="1600" dirty="0" smtClean="0"/>
              <a:t>Create Hive databases</a:t>
            </a:r>
          </a:p>
          <a:p>
            <a:pPr marL="800100" lvl="1" indent="-342900">
              <a:buAutoNum type="arabicPeriod"/>
            </a:pPr>
            <a:r>
              <a:rPr lang="en-US" sz="1600" dirty="0" smtClean="0"/>
              <a:t>Staging </a:t>
            </a:r>
            <a:r>
              <a:rPr lang="en-US" sz="1600" dirty="0" err="1" smtClean="0"/>
              <a:t>db</a:t>
            </a:r>
            <a:endParaRPr lang="en-US" sz="1600" dirty="0" smtClean="0"/>
          </a:p>
          <a:p>
            <a:pPr marL="800100" lvl="1" indent="-342900">
              <a:buAutoNum type="arabicPeriod"/>
            </a:pPr>
            <a:r>
              <a:rPr lang="en-US" sz="1600" dirty="0" smtClean="0"/>
              <a:t>Target </a:t>
            </a:r>
            <a:r>
              <a:rPr lang="en-US" sz="1600" dirty="0" err="1" smtClean="0"/>
              <a:t>db</a:t>
            </a:r>
            <a:endParaRPr lang="en-US" sz="1600" dirty="0" smtClean="0"/>
          </a:p>
          <a:p>
            <a:pPr marL="800100" lvl="1" indent="-342900">
              <a:buAutoNum type="arabicPeriod"/>
            </a:pPr>
            <a:r>
              <a:rPr lang="en-US" sz="1600" dirty="0" err="1" smtClean="0"/>
              <a:t>Promotion_db</a:t>
            </a:r>
            <a:endParaRPr lang="en-US" sz="1600" dirty="0" smtClean="0"/>
          </a:p>
          <a:p>
            <a:pPr marL="800100" lvl="1" indent="-342900">
              <a:buAutoNum type="arabicPeriod"/>
            </a:pPr>
            <a:r>
              <a:rPr lang="en-US" sz="1600" dirty="0" err="1" smtClean="0"/>
              <a:t>Sales_Inv</a:t>
            </a:r>
            <a:r>
              <a:rPr lang="en-US" sz="1600" dirty="0" smtClean="0"/>
              <a:t> </a:t>
            </a:r>
            <a:r>
              <a:rPr lang="en-US" sz="1600" dirty="0" err="1" smtClean="0"/>
              <a:t>db</a:t>
            </a:r>
            <a:endParaRPr lang="en-US" sz="1600" dirty="0" smtClean="0"/>
          </a:p>
          <a:p>
            <a:pPr marL="800100" lvl="1" indent="-342900">
              <a:buAutoNum type="arabicPeriod"/>
            </a:pPr>
            <a:r>
              <a:rPr lang="en-US" sz="1600" dirty="0" smtClean="0"/>
              <a:t>Return </a:t>
            </a:r>
            <a:r>
              <a:rPr lang="en-US" sz="1600" dirty="0" err="1" smtClean="0"/>
              <a:t>db</a:t>
            </a:r>
            <a:endParaRPr lang="en-US" sz="1600" dirty="0" smtClean="0"/>
          </a:p>
          <a:p>
            <a:pPr marL="800100" lvl="1" indent="-342900">
              <a:buAutoNum type="arabicPeriod"/>
            </a:pPr>
            <a:r>
              <a:rPr lang="en-US" sz="1600" dirty="0" err="1" smtClean="0"/>
              <a:t>Weborder</a:t>
            </a:r>
            <a:r>
              <a:rPr lang="en-US" sz="1600" dirty="0" smtClean="0"/>
              <a:t> </a:t>
            </a:r>
            <a:r>
              <a:rPr lang="en-US" sz="1600" dirty="0" err="1" smtClean="0"/>
              <a:t>db</a:t>
            </a:r>
            <a:endParaRPr lang="en-US" sz="1600" dirty="0" smtClean="0"/>
          </a:p>
          <a:p>
            <a:pPr marL="800100" lvl="1" indent="-342900">
              <a:buAutoNum type="arabicPeriod"/>
            </a:pPr>
            <a:r>
              <a:rPr lang="en-US" sz="1600" dirty="0" smtClean="0"/>
              <a:t>Campaign </a:t>
            </a:r>
            <a:r>
              <a:rPr lang="en-US" sz="1600" dirty="0" err="1" smtClean="0"/>
              <a:t>db</a:t>
            </a:r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Hive databases –</a:t>
            </a:r>
          </a:p>
          <a:p>
            <a:r>
              <a:rPr lang="en-US" sz="1600" dirty="0" smtClean="0"/>
              <a:t>	</a:t>
            </a:r>
            <a:r>
              <a:rPr lang="en-US" sz="1600" dirty="0" err="1" smtClean="0"/>
              <a:t>custMarHub_STG</a:t>
            </a:r>
            <a:endParaRPr lang="en-US" sz="1600" dirty="0" smtClean="0"/>
          </a:p>
          <a:p>
            <a:r>
              <a:rPr lang="en-US" sz="1600" dirty="0"/>
              <a:t>	</a:t>
            </a:r>
            <a:r>
              <a:rPr lang="en-US" sz="1600" dirty="0" err="1" smtClean="0"/>
              <a:t>CustMarHub_Ext</a:t>
            </a:r>
            <a:endParaRPr lang="en-US" sz="1600" dirty="0"/>
          </a:p>
          <a:p>
            <a:r>
              <a:rPr lang="en-US" sz="1600" dirty="0"/>
              <a:t>	</a:t>
            </a:r>
            <a:r>
              <a:rPr lang="en-US" sz="1600" dirty="0" err="1" smtClean="0"/>
              <a:t>Promotion_mart</a:t>
            </a:r>
            <a:endParaRPr lang="en-US" sz="1600" dirty="0" smtClean="0"/>
          </a:p>
          <a:p>
            <a:r>
              <a:rPr lang="en-US" sz="1600" dirty="0"/>
              <a:t>	</a:t>
            </a:r>
            <a:r>
              <a:rPr lang="en-US" sz="1600" dirty="0" err="1" smtClean="0"/>
              <a:t>Sales_mart</a:t>
            </a:r>
            <a:endParaRPr lang="en-US" sz="1600" dirty="0" smtClean="0"/>
          </a:p>
          <a:p>
            <a:r>
              <a:rPr lang="en-US" sz="1600" dirty="0"/>
              <a:t>	</a:t>
            </a:r>
            <a:r>
              <a:rPr lang="en-US" sz="1600" dirty="0" err="1" smtClean="0"/>
              <a:t>Return_mart</a:t>
            </a:r>
            <a:endParaRPr lang="en-US" sz="1600" dirty="0" smtClean="0"/>
          </a:p>
          <a:p>
            <a:r>
              <a:rPr lang="en-US" sz="1600" dirty="0" smtClean="0"/>
              <a:t>	</a:t>
            </a:r>
            <a:r>
              <a:rPr lang="en-US" sz="1600" dirty="0" err="1" smtClean="0"/>
              <a:t>Summary_db</a:t>
            </a:r>
            <a:endParaRPr lang="en-US" sz="16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734408" y="926346"/>
            <a:ext cx="5016313" cy="550920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 smtClean="0"/>
              <a:t>Directory Hierarchy</a:t>
            </a:r>
          </a:p>
          <a:p>
            <a:r>
              <a:rPr lang="en-US" sz="1600" b="1" u="sng" dirty="0" smtClean="0"/>
              <a:t>Local directories</a:t>
            </a:r>
          </a:p>
          <a:p>
            <a:r>
              <a:rPr lang="en-US" sz="1600" dirty="0" smtClean="0"/>
              <a:t>Project/</a:t>
            </a:r>
          </a:p>
          <a:p>
            <a:r>
              <a:rPr lang="en-US" sz="1600" dirty="0"/>
              <a:t>	</a:t>
            </a:r>
            <a:r>
              <a:rPr lang="en-US" sz="1600" dirty="0" err="1" smtClean="0"/>
              <a:t>CustMarHub</a:t>
            </a:r>
            <a:r>
              <a:rPr lang="en-US" sz="1600" dirty="0" smtClean="0"/>
              <a:t>/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	Staging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	History</a:t>
            </a:r>
          </a:p>
          <a:p>
            <a:r>
              <a:rPr lang="en-US" sz="1600" b="1" u="sng" dirty="0" smtClean="0"/>
              <a:t>HDFS directories</a:t>
            </a:r>
          </a:p>
          <a:p>
            <a:r>
              <a:rPr lang="en-US" sz="1600" dirty="0" smtClean="0"/>
              <a:t>Project/</a:t>
            </a:r>
            <a:endParaRPr lang="en-US" sz="1600" dirty="0"/>
          </a:p>
          <a:p>
            <a:r>
              <a:rPr lang="en-US" sz="1600" dirty="0" smtClean="0"/>
              <a:t>	</a:t>
            </a:r>
            <a:r>
              <a:rPr lang="en-US" sz="1600" dirty="0" err="1" smtClean="0"/>
              <a:t>CustMarHub</a:t>
            </a:r>
            <a:r>
              <a:rPr lang="en-US" sz="1600" dirty="0" smtClean="0"/>
              <a:t>/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	Staging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		customer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		</a:t>
            </a:r>
            <a:r>
              <a:rPr lang="en-US" sz="1600" dirty="0" err="1" smtClean="0"/>
              <a:t>salesrep</a:t>
            </a:r>
            <a:endParaRPr lang="en-US" sz="1600" dirty="0" smtClean="0"/>
          </a:p>
          <a:p>
            <a:r>
              <a:rPr lang="en-US" sz="1600" dirty="0"/>
              <a:t>	</a:t>
            </a:r>
            <a:r>
              <a:rPr lang="en-US" sz="1600" dirty="0" smtClean="0"/>
              <a:t>		</a:t>
            </a:r>
            <a:r>
              <a:rPr lang="en-US" sz="1600" dirty="0" err="1" smtClean="0"/>
              <a:t>pos</a:t>
            </a:r>
            <a:endParaRPr lang="en-US" sz="1600" dirty="0" smtClean="0"/>
          </a:p>
          <a:p>
            <a:r>
              <a:rPr lang="en-US" sz="1600" dirty="0"/>
              <a:t>	</a:t>
            </a:r>
            <a:r>
              <a:rPr lang="en-US" sz="1600" dirty="0" smtClean="0"/>
              <a:t>		..</a:t>
            </a:r>
          </a:p>
          <a:p>
            <a:r>
              <a:rPr lang="en-US" sz="1600" dirty="0" smtClean="0"/>
              <a:t>		Ext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		customer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		</a:t>
            </a:r>
            <a:r>
              <a:rPr lang="en-US" sz="1600" dirty="0" err="1" smtClean="0"/>
              <a:t>salesrep</a:t>
            </a:r>
            <a:endParaRPr lang="en-US" sz="1600" dirty="0" smtClean="0"/>
          </a:p>
          <a:p>
            <a:r>
              <a:rPr lang="en-US" sz="1600" dirty="0"/>
              <a:t>	</a:t>
            </a:r>
            <a:r>
              <a:rPr lang="en-US" sz="1600" dirty="0" smtClean="0"/>
              <a:t>		..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	Target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		customer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		</a:t>
            </a:r>
            <a:r>
              <a:rPr lang="en-US" sz="1600" dirty="0" err="1" smtClean="0"/>
              <a:t>salesrep</a:t>
            </a:r>
            <a:endParaRPr lang="en-US" sz="1600" dirty="0" smtClean="0"/>
          </a:p>
          <a:p>
            <a:r>
              <a:rPr lang="en-US" sz="1600" dirty="0"/>
              <a:t>	</a:t>
            </a:r>
            <a:r>
              <a:rPr lang="en-US" sz="1600" dirty="0" smtClean="0"/>
              <a:t>		..	</a:t>
            </a:r>
          </a:p>
        </p:txBody>
      </p:sp>
    </p:spTree>
    <p:extLst>
      <p:ext uri="{BB962C8B-B14F-4D97-AF65-F5344CB8AC3E}">
        <p14:creationId xmlns:p14="http://schemas.microsoft.com/office/powerpoint/2010/main" val="381142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87533" y="125972"/>
            <a:ext cx="52706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Project Timeline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1000073" y="926346"/>
            <a:ext cx="9581881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2</a:t>
            </a:r>
            <a:r>
              <a:rPr lang="en-US" sz="2400" b="1" baseline="30000" dirty="0" smtClean="0"/>
              <a:t>nd</a:t>
            </a:r>
            <a:r>
              <a:rPr lang="en-US" sz="2400" b="1" dirty="0" smtClean="0"/>
              <a:t> week </a:t>
            </a:r>
            <a:r>
              <a:rPr lang="en-US" dirty="0" smtClean="0"/>
              <a:t>–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Load </a:t>
            </a:r>
            <a:r>
              <a:rPr lang="en-US" dirty="0" err="1" smtClean="0"/>
              <a:t>mysql</a:t>
            </a:r>
            <a:r>
              <a:rPr lang="en-US" dirty="0" smtClean="0"/>
              <a:t> tables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Customer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Salesrep</a:t>
            </a:r>
            <a:endParaRPr lang="en-US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Dept</a:t>
            </a:r>
            <a:r>
              <a:rPr lang="en-US" dirty="0" smtClean="0"/>
              <a:t>/class/vendor/style/</a:t>
            </a:r>
            <a:r>
              <a:rPr lang="en-US" dirty="0" err="1" smtClean="0"/>
              <a:t>reason_cd</a:t>
            </a:r>
            <a:endParaRPr lang="en-US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Promotion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Create load scripts for staging area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Sqoop</a:t>
            </a:r>
            <a:r>
              <a:rPr lang="en-US" dirty="0" smtClean="0"/>
              <a:t> scripts to load all </a:t>
            </a:r>
            <a:r>
              <a:rPr lang="en-US" dirty="0" err="1" smtClean="0"/>
              <a:t>mysql</a:t>
            </a:r>
            <a:r>
              <a:rPr lang="en-US" dirty="0" smtClean="0"/>
              <a:t> tables (History data load)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ftp script for POS transactions (History data load)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Sqoop</a:t>
            </a:r>
            <a:r>
              <a:rPr lang="en-US" dirty="0" smtClean="0"/>
              <a:t> </a:t>
            </a:r>
            <a:r>
              <a:rPr lang="en-US" dirty="0"/>
              <a:t>scripts to load all </a:t>
            </a:r>
            <a:r>
              <a:rPr lang="en-US" dirty="0" err="1"/>
              <a:t>mysql</a:t>
            </a:r>
            <a:r>
              <a:rPr lang="en-US" dirty="0"/>
              <a:t> tables </a:t>
            </a:r>
            <a:r>
              <a:rPr lang="en-US" dirty="0" smtClean="0"/>
              <a:t>(Daily data </a:t>
            </a:r>
            <a:r>
              <a:rPr lang="en-US" dirty="0"/>
              <a:t>load</a:t>
            </a:r>
            <a:r>
              <a:rPr lang="en-US" dirty="0" smtClean="0"/>
              <a:t>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/>
              <a:t>ftp script for POS transactions </a:t>
            </a:r>
            <a:r>
              <a:rPr lang="en-US" dirty="0" smtClean="0"/>
              <a:t>(Daily data </a:t>
            </a:r>
            <a:r>
              <a:rPr lang="en-US" dirty="0"/>
              <a:t>load</a:t>
            </a:r>
            <a:r>
              <a:rPr lang="en-US" dirty="0" smtClean="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Build ETL scripts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Build History load scripts to load all datasets to Hive External tables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Build scripts to create Product table (from </a:t>
            </a:r>
            <a:r>
              <a:rPr lang="en-US" dirty="0" err="1" smtClean="0"/>
              <a:t>dept</a:t>
            </a:r>
            <a:r>
              <a:rPr lang="en-US" dirty="0" smtClean="0"/>
              <a:t>/class/vendor/style and POS)</a:t>
            </a:r>
          </a:p>
          <a:p>
            <a:pPr lvl="2"/>
            <a:endParaRPr lang="en-US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3054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87533" y="125972"/>
            <a:ext cx="52706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Project Timeline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1000073" y="926346"/>
            <a:ext cx="958188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3</a:t>
            </a:r>
            <a:r>
              <a:rPr lang="en-US" sz="2400" b="1" baseline="30000" dirty="0" smtClean="0"/>
              <a:t>rd</a:t>
            </a:r>
            <a:r>
              <a:rPr lang="en-US" sz="2400" b="1" dirty="0" smtClean="0"/>
              <a:t>  week </a:t>
            </a:r>
            <a:r>
              <a:rPr lang="en-US" dirty="0" smtClean="0"/>
              <a:t>–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Target Semantic layer build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Build the facts and dimensions (Sales/Inventory/</a:t>
            </a:r>
            <a:r>
              <a:rPr lang="en-US" dirty="0" err="1" smtClean="0"/>
              <a:t>Product_dim</a:t>
            </a:r>
            <a:r>
              <a:rPr lang="en-US" dirty="0" smtClean="0"/>
              <a:t>/</a:t>
            </a:r>
            <a:r>
              <a:rPr lang="en-US" dirty="0" err="1" smtClean="0"/>
              <a:t>Store_dim</a:t>
            </a:r>
            <a:r>
              <a:rPr lang="en-US" dirty="0" smtClean="0"/>
              <a:t> etc..)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Set surrogate keys(unique keys) for fact and dimension tables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Create partitions for fact tables (Daily/Weekly etc..)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Set up bucketing if needed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Build Incremental Load script for daily load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CDC (Change Data Capture) and SCD (slowly changing dimension) scripts</a:t>
            </a:r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09960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87533" y="125972"/>
            <a:ext cx="52706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Project Timeline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961437" y="913467"/>
            <a:ext cx="958188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4</a:t>
            </a:r>
            <a:r>
              <a:rPr lang="en-US" sz="2400" b="1" baseline="30000" dirty="0" smtClean="0"/>
              <a:t>th</a:t>
            </a:r>
            <a:r>
              <a:rPr lang="en-US" sz="2400" b="1" dirty="0" smtClean="0"/>
              <a:t>   week </a:t>
            </a:r>
            <a:r>
              <a:rPr lang="en-US" dirty="0" smtClean="0"/>
              <a:t>–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Spark Use cases for the project –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We will discuss this in class</a:t>
            </a:r>
          </a:p>
          <a:p>
            <a:pPr lvl="1"/>
            <a:endParaRPr lang="en-US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2564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3805" y="2683323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Appendix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26831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59121" y="154546"/>
            <a:ext cx="3477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Project Objective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920839" y="1083490"/>
            <a:ext cx="1075385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Create a single storage platform for all Retail supply chain components </a:t>
            </a:r>
          </a:p>
          <a:p>
            <a:pPr marL="800100" lvl="1" indent="-342900">
              <a:buAutoNum type="arabicPeriod"/>
            </a:pPr>
            <a:r>
              <a:rPr lang="en-US" dirty="0" smtClean="0"/>
              <a:t>Store orders</a:t>
            </a:r>
          </a:p>
          <a:p>
            <a:pPr marL="800100" lvl="1" indent="-342900">
              <a:buAutoNum type="arabicPeriod"/>
            </a:pPr>
            <a:r>
              <a:rPr lang="en-US" dirty="0" smtClean="0"/>
              <a:t>Web orders</a:t>
            </a:r>
          </a:p>
          <a:p>
            <a:pPr marL="800100" lvl="1" indent="-342900">
              <a:buAutoNum type="arabicPeriod"/>
            </a:pPr>
            <a:r>
              <a:rPr lang="en-US" dirty="0" smtClean="0"/>
              <a:t>Customer MDM (master data)</a:t>
            </a:r>
          </a:p>
          <a:p>
            <a:pPr marL="800100" lvl="1" indent="-342900">
              <a:buAutoNum type="arabicPeriod"/>
            </a:pPr>
            <a:r>
              <a:rPr lang="en-US" dirty="0" smtClean="0"/>
              <a:t>Product Hierarchy</a:t>
            </a:r>
          </a:p>
          <a:p>
            <a:pPr marL="800100" lvl="1" indent="-342900">
              <a:buAutoNum type="arabicPeriod"/>
            </a:pPr>
            <a:r>
              <a:rPr lang="en-US" dirty="0" smtClean="0"/>
              <a:t>Product Reviews</a:t>
            </a:r>
          </a:p>
          <a:p>
            <a:pPr marL="800100" lvl="1" indent="-342900">
              <a:buAutoNum type="arabicPeriod"/>
            </a:pPr>
            <a:r>
              <a:rPr lang="en-US" dirty="0" smtClean="0"/>
              <a:t>Returns </a:t>
            </a:r>
          </a:p>
          <a:p>
            <a:pPr marL="800100" lvl="1" indent="-342900">
              <a:buAutoNum type="arabicPeriod"/>
            </a:pPr>
            <a:r>
              <a:rPr lang="en-US" dirty="0" smtClean="0"/>
              <a:t>Promotions</a:t>
            </a:r>
          </a:p>
          <a:p>
            <a:pPr marL="800100" lvl="1" indent="-342900">
              <a:buAutoNum type="arabicPeriod"/>
            </a:pPr>
            <a:r>
              <a:rPr lang="en-US" dirty="0" smtClean="0"/>
              <a:t>Marketing</a:t>
            </a:r>
          </a:p>
          <a:p>
            <a:pPr marL="342900" indent="-342900">
              <a:buAutoNum type="arabicPeriod"/>
            </a:pPr>
            <a:r>
              <a:rPr lang="en-US" dirty="0" smtClean="0"/>
              <a:t>Create product 360 and customer 360 view </a:t>
            </a:r>
          </a:p>
          <a:p>
            <a:pPr marL="342900" indent="-342900">
              <a:buAutoNum type="arabicPeriod"/>
            </a:pPr>
            <a:r>
              <a:rPr lang="en-US" dirty="0" smtClean="0"/>
              <a:t>Create a single repository for all history store and web orders</a:t>
            </a:r>
          </a:p>
          <a:p>
            <a:pPr marL="342900" indent="-342900">
              <a:buAutoNum type="arabicPeriod"/>
            </a:pPr>
            <a:r>
              <a:rPr lang="en-US" dirty="0" smtClean="0"/>
              <a:t>Load Incremental data ( adding sales/inventory , master data changes (SCD) )</a:t>
            </a:r>
          </a:p>
          <a:p>
            <a:pPr marL="342900" indent="-342900">
              <a:buAutoNum type="arabicPeriod"/>
            </a:pPr>
            <a:r>
              <a:rPr lang="en-US" dirty="0" smtClean="0"/>
              <a:t>Create Reporting platform for analytical reporting (Sales/ Inventory/ Promotions/ Campaign/Return)</a:t>
            </a:r>
          </a:p>
          <a:p>
            <a:pPr marL="342900" indent="-342900">
              <a:buAutoNum type="arabicPeriod"/>
            </a:pPr>
            <a:r>
              <a:rPr lang="en-US" dirty="0" smtClean="0"/>
              <a:t>Create ETL pipelines for data ingestions (History and Incremental feeds)</a:t>
            </a:r>
          </a:p>
          <a:p>
            <a:endParaRPr lang="en-US" dirty="0"/>
          </a:p>
          <a:p>
            <a:r>
              <a:rPr lang="en-US" dirty="0" smtClean="0"/>
              <a:t>Additional Ones –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 smtClean="0"/>
              <a:t>Create a Data Ingestion Framework (load/metadata/balance &amp; control functionalities)</a:t>
            </a:r>
          </a:p>
          <a:p>
            <a:pPr marL="342900" indent="-342900">
              <a:buAutoNum type="arabicPeriod"/>
            </a:pPr>
            <a:r>
              <a:rPr lang="en-US" dirty="0" smtClean="0"/>
              <a:t>Create Accelerators ( SCD – slowly changing dimension ) - 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0936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safaribooksonline.com/library/view/hdinsight-essentials-/9781784399429/graphics/9429EN_09_0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763" y="1186779"/>
            <a:ext cx="9525000" cy="553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03974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ntroduction to the Data Management Ti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8676" y="1099930"/>
            <a:ext cx="6740524" cy="5400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60035" y="92765"/>
            <a:ext cx="5075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End-State Data Lake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045728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The workings of Data Integr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1036" y="836198"/>
            <a:ext cx="7620000" cy="3476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97385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Profiling the dat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505" y="1167157"/>
            <a:ext cx="9525000" cy="498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34757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s://www.safaribooksonline.com/library/view/data-lake-development/9781785888083/graphics/B04932_03_0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5436" y="1511368"/>
            <a:ext cx="7620000" cy="456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820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s://www.safaribooksonline.com/library/view/data-lake-development/9781785888083/graphics/B04932_03_0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2671" y="1033669"/>
            <a:ext cx="7583695" cy="5433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725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https://www.safaribooksonline.com/library/view/data-lake-development/9781785888083/graphics/B04932_03_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132" y="1385197"/>
            <a:ext cx="7620000" cy="4543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50725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ata Model for Customers, Inventory and POS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4229" y="721217"/>
            <a:ext cx="5794464" cy="6136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252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87533" y="125972"/>
            <a:ext cx="52706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Data Integration Design Patterns 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971550" y="1357313"/>
            <a:ext cx="105298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AutoNum type="arabicPeriod"/>
            </a:pPr>
            <a:r>
              <a:rPr lang="en-US" sz="2000" b="1" dirty="0"/>
              <a:t>Ingress and Egress Design Patterns</a:t>
            </a:r>
          </a:p>
          <a:p>
            <a:pPr marL="800100" lvl="1" indent="-342900">
              <a:buAutoNum type="arabicPeriod"/>
            </a:pPr>
            <a:r>
              <a:rPr lang="en-US" sz="2000" b="1" dirty="0" smtClean="0"/>
              <a:t>Data Profiling Patterns</a:t>
            </a:r>
          </a:p>
          <a:p>
            <a:pPr marL="800100" lvl="1" indent="-342900">
              <a:buAutoNum type="arabicPeriod"/>
            </a:pPr>
            <a:r>
              <a:rPr lang="en-US" sz="2000" b="1" dirty="0" smtClean="0"/>
              <a:t>Data Transformation Patterns</a:t>
            </a:r>
          </a:p>
          <a:p>
            <a:pPr marL="800100" lvl="1" indent="-342900">
              <a:buAutoNum type="arabicPeriod"/>
            </a:pPr>
            <a:r>
              <a:rPr lang="en-US" sz="2000" b="1" dirty="0" smtClean="0"/>
              <a:t>Data Validation/Cleansing Pattern</a:t>
            </a:r>
          </a:p>
          <a:p>
            <a:pPr marL="800100" lvl="1" indent="-342900">
              <a:buAutoNum type="arabicPeriod"/>
            </a:pPr>
            <a:r>
              <a:rPr lang="en-US" sz="2000" b="1" dirty="0" smtClean="0"/>
              <a:t>Data Reduction Patterns</a:t>
            </a:r>
          </a:p>
          <a:p>
            <a:pPr marL="800100" lvl="1" indent="-342900">
              <a:buAutoNum type="arabicPeriod"/>
            </a:pPr>
            <a:endParaRPr lang="en-US" sz="2000" b="1" dirty="0" smtClean="0"/>
          </a:p>
          <a:p>
            <a:pPr marL="800100" lvl="1" indent="-342900">
              <a:buAutoNum type="arabicPeriod"/>
            </a:pPr>
            <a:endParaRPr lang="en-US" sz="2000" b="1" dirty="0" smtClean="0"/>
          </a:p>
          <a:p>
            <a:pPr marL="800100" lvl="1" indent="-342900">
              <a:buAutoNum type="arabicPeriod"/>
            </a:pPr>
            <a:endParaRPr lang="en-US" sz="2000" dirty="0" smtClean="0"/>
          </a:p>
          <a:p>
            <a:pPr marL="800100" lvl="1" indent="-342900">
              <a:buAutoNum type="arabicPeriod"/>
            </a:pPr>
            <a:endParaRPr lang="en-US" sz="2000" dirty="0" smtClean="0"/>
          </a:p>
        </p:txBody>
      </p:sp>
      <p:pic>
        <p:nvPicPr>
          <p:cNvPr id="4" name="Picture 2" descr="https://www.safaribooksonline.com/library/view/pig-design-patterns/9781783285556/graphics/5556OS_02_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876" y="1357313"/>
            <a:ext cx="4762500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092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87533" y="125972"/>
            <a:ext cx="52706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Data Integration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971550" y="1357313"/>
            <a:ext cx="584358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AutoNum type="arabicPeriod"/>
            </a:pPr>
            <a:endParaRPr lang="en-US" dirty="0" smtClean="0"/>
          </a:p>
          <a:p>
            <a:pPr lvl="1"/>
            <a:r>
              <a:rPr lang="en-US" sz="2400" b="1" dirty="0" smtClean="0"/>
              <a:t>Ingress and Egress Design Patterns</a:t>
            </a:r>
          </a:p>
          <a:p>
            <a:pPr lvl="1"/>
            <a:r>
              <a:rPr lang="en-US" sz="2000" b="1" dirty="0" smtClean="0"/>
              <a:t> </a:t>
            </a:r>
          </a:p>
          <a:p>
            <a:pPr marL="1257300" lvl="2" indent="-342900">
              <a:buAutoNum type="arabicPeriod"/>
            </a:pPr>
            <a:r>
              <a:rPr lang="en-US" dirty="0" smtClean="0"/>
              <a:t>Legacy data</a:t>
            </a:r>
          </a:p>
          <a:p>
            <a:pPr marL="1257300" lvl="2" indent="-342900">
              <a:buAutoNum type="arabicPeriod"/>
            </a:pPr>
            <a:r>
              <a:rPr lang="en-US" dirty="0" smtClean="0"/>
              <a:t>OLTP data</a:t>
            </a:r>
          </a:p>
          <a:p>
            <a:pPr marL="1257300" lvl="2" indent="-342900">
              <a:buAutoNum type="arabicPeriod"/>
            </a:pPr>
            <a:r>
              <a:rPr lang="en-US" dirty="0" smtClean="0"/>
              <a:t>Unstructured Data</a:t>
            </a:r>
          </a:p>
          <a:p>
            <a:pPr marL="1257300" lvl="2" indent="-342900">
              <a:buAutoNum type="arabicPeriod"/>
            </a:pPr>
            <a:r>
              <a:rPr lang="en-US" dirty="0" smtClean="0"/>
              <a:t>Video/Audio/Images</a:t>
            </a:r>
          </a:p>
          <a:p>
            <a:pPr marL="1257300" lvl="2" indent="-342900">
              <a:buAutoNum type="arabicPeriod"/>
            </a:pPr>
            <a:r>
              <a:rPr lang="en-US" dirty="0" smtClean="0"/>
              <a:t>Numerical/Patterns/Graphs</a:t>
            </a:r>
          </a:p>
          <a:p>
            <a:pPr marL="1257300" lvl="2" indent="-342900">
              <a:buAutoNum type="arabicPeriod"/>
            </a:pPr>
            <a:r>
              <a:rPr lang="en-US" dirty="0" smtClean="0"/>
              <a:t>Social Media data</a:t>
            </a:r>
          </a:p>
          <a:p>
            <a:pPr lvl="2"/>
            <a:endParaRPr lang="en-US" dirty="0" smtClean="0"/>
          </a:p>
          <a:p>
            <a:pPr marL="1257300" lvl="2" indent="-342900">
              <a:buAutoNum type="arabicPeriod"/>
            </a:pPr>
            <a:endParaRPr lang="en-US" dirty="0" smtClean="0"/>
          </a:p>
          <a:p>
            <a:pPr marL="800100" lvl="1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04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59121" y="154546"/>
            <a:ext cx="3477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Analytics Reports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920840" y="1171978"/>
            <a:ext cx="514511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Sales/Inventory Reports</a:t>
            </a:r>
          </a:p>
          <a:p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Sales and Inventory levels by store by month</a:t>
            </a:r>
          </a:p>
          <a:p>
            <a:pPr marL="342900" indent="-342900">
              <a:buAutoNum type="arabicPeriod"/>
            </a:pPr>
            <a:r>
              <a:rPr lang="en-US" dirty="0" smtClean="0"/>
              <a:t>Sales and Inventory levels by Product </a:t>
            </a:r>
            <a:r>
              <a:rPr lang="en-US" dirty="0" err="1" smtClean="0"/>
              <a:t>Dept</a:t>
            </a:r>
            <a:r>
              <a:rPr lang="en-US" dirty="0" smtClean="0"/>
              <a:t> 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Sales and Inventory levels by </a:t>
            </a:r>
            <a:r>
              <a:rPr lang="en-US" dirty="0" smtClean="0"/>
              <a:t>Product Supplier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Sales and Inventory levels by </a:t>
            </a:r>
            <a:r>
              <a:rPr lang="en-US" dirty="0" smtClean="0"/>
              <a:t>Promotion/Store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Sales and Inventory levels by </a:t>
            </a:r>
            <a:r>
              <a:rPr lang="en-US" dirty="0" smtClean="0"/>
              <a:t>Season / Store </a:t>
            </a:r>
          </a:p>
          <a:p>
            <a:endParaRPr lang="en-US" dirty="0" smtClean="0"/>
          </a:p>
          <a:p>
            <a:r>
              <a:rPr lang="en-US" b="1" dirty="0" smtClean="0"/>
              <a:t>Store/Supplier Performance Reports (KPI )</a:t>
            </a:r>
          </a:p>
          <a:p>
            <a:endParaRPr lang="en-US" dirty="0"/>
          </a:p>
          <a:p>
            <a:pPr marL="342900" indent="-342900">
              <a:buFontTx/>
              <a:buAutoNum type="arabicPeriod"/>
            </a:pPr>
            <a:r>
              <a:rPr lang="en-US" dirty="0" smtClean="0"/>
              <a:t>Top 10 selling products reports store  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Top 10 selling products reports </a:t>
            </a:r>
            <a:r>
              <a:rPr lang="en-US" dirty="0" smtClean="0"/>
              <a:t>Supplier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Top 10 </a:t>
            </a:r>
            <a:r>
              <a:rPr lang="en-US" dirty="0" smtClean="0"/>
              <a:t>non-selling </a:t>
            </a:r>
            <a:r>
              <a:rPr lang="en-US" dirty="0"/>
              <a:t>products reports store  </a:t>
            </a:r>
            <a:endParaRPr lang="en-US" dirty="0" smtClean="0"/>
          </a:p>
          <a:p>
            <a:pPr marL="342900" indent="-342900">
              <a:buFontTx/>
              <a:buAutoNum type="arabicPeriod"/>
            </a:pPr>
            <a:endParaRPr lang="en-US" dirty="0"/>
          </a:p>
          <a:p>
            <a:r>
              <a:rPr lang="en-US" b="1" dirty="0" smtClean="0"/>
              <a:t>Customer Loyalty reports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 smtClean="0"/>
              <a:t>New customer report by store by month</a:t>
            </a:r>
          </a:p>
          <a:p>
            <a:pPr marL="342900" indent="-342900">
              <a:buAutoNum type="arabicPeriod"/>
            </a:pPr>
            <a:r>
              <a:rPr lang="en-US" dirty="0" smtClean="0"/>
              <a:t>Customer churn by store by month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97769" y="1171978"/>
            <a:ext cx="514511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Promotion effectiveness Reports</a:t>
            </a:r>
          </a:p>
          <a:p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/>
              <a:t>S</a:t>
            </a:r>
            <a:r>
              <a:rPr lang="en-US" dirty="0" smtClean="0"/>
              <a:t>ales pct. Gain with </a:t>
            </a:r>
            <a:r>
              <a:rPr lang="en-US" dirty="0"/>
              <a:t>P</a:t>
            </a:r>
            <a:r>
              <a:rPr lang="en-US" dirty="0" smtClean="0"/>
              <a:t>romotion</a:t>
            </a:r>
          </a:p>
          <a:p>
            <a:pPr marL="342900" indent="-342900">
              <a:buAutoNum type="arabicPeriod"/>
            </a:pPr>
            <a:r>
              <a:rPr lang="en-US" dirty="0" smtClean="0"/>
              <a:t>Comparison by store by product by promotion</a:t>
            </a:r>
          </a:p>
          <a:p>
            <a:pPr marL="342900" indent="-342900">
              <a:buAutoNum type="arabicPeriod"/>
            </a:pPr>
            <a:endParaRPr lang="en-US" dirty="0"/>
          </a:p>
          <a:p>
            <a:r>
              <a:rPr lang="en-US" b="1" dirty="0" smtClean="0"/>
              <a:t>Product Return Analytics </a:t>
            </a:r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Sales impact by store by product </a:t>
            </a:r>
            <a:r>
              <a:rPr lang="en-US" dirty="0" err="1" smtClean="0"/>
              <a:t>dept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Sales impact by Return reason code</a:t>
            </a:r>
          </a:p>
          <a:p>
            <a:endParaRPr lang="en-US" dirty="0" smtClean="0"/>
          </a:p>
          <a:p>
            <a:r>
              <a:rPr lang="en-US" b="1" dirty="0" smtClean="0"/>
              <a:t>Cross-Channel Reporting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 smtClean="0"/>
              <a:t>Sales by division by channel (web / store)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50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87533" y="125972"/>
            <a:ext cx="52706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Data Integration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971550" y="1357313"/>
            <a:ext cx="441483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Data Profiling Patterns </a:t>
            </a:r>
            <a:r>
              <a:rPr lang="en-US" dirty="0" smtClean="0"/>
              <a:t>–</a:t>
            </a:r>
          </a:p>
          <a:p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Data type Inference pattern</a:t>
            </a:r>
          </a:p>
          <a:p>
            <a:pPr marL="342900" indent="-342900">
              <a:buAutoNum type="arabicPeriod"/>
            </a:pPr>
            <a:r>
              <a:rPr lang="en-US" dirty="0" smtClean="0"/>
              <a:t>Statistical profiling pattern</a:t>
            </a:r>
          </a:p>
          <a:p>
            <a:pPr marL="342900" indent="-342900">
              <a:buAutoNum type="arabicPeriod"/>
            </a:pPr>
            <a:r>
              <a:rPr lang="en-US" dirty="0" smtClean="0"/>
              <a:t>Pattern-matching pattern</a:t>
            </a:r>
          </a:p>
          <a:p>
            <a:pPr marL="342900" indent="-342900">
              <a:buAutoNum type="arabicPeriod"/>
            </a:pPr>
            <a:r>
              <a:rPr lang="en-US" dirty="0" smtClean="0"/>
              <a:t>String profiling pattern</a:t>
            </a:r>
          </a:p>
          <a:p>
            <a:pPr marL="342900" indent="-342900">
              <a:buAutoNum type="arabicPeriod"/>
            </a:pPr>
            <a:r>
              <a:rPr lang="en-US" dirty="0" smtClean="0"/>
              <a:t>Unstructured text profiling pattern</a:t>
            </a:r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667374" y="1357313"/>
            <a:ext cx="5434013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Data Transformation Patterns </a:t>
            </a:r>
            <a:r>
              <a:rPr lang="en-US" dirty="0" smtClean="0"/>
              <a:t>–</a:t>
            </a:r>
          </a:p>
          <a:p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Structured-to-hierarchical transformation pattern</a:t>
            </a:r>
          </a:p>
          <a:p>
            <a:pPr marL="342900" indent="-342900">
              <a:buAutoNum type="arabicPeriod"/>
            </a:pPr>
            <a:r>
              <a:rPr lang="en-US" dirty="0" smtClean="0"/>
              <a:t>Data Normalization pattern</a:t>
            </a:r>
          </a:p>
          <a:p>
            <a:pPr marL="342900" indent="-342900">
              <a:buAutoNum type="arabicPeriod"/>
            </a:pPr>
            <a:r>
              <a:rPr lang="en-US" dirty="0" smtClean="0"/>
              <a:t>Data Integration Pattern</a:t>
            </a:r>
          </a:p>
          <a:p>
            <a:pPr marL="342900" indent="-342900">
              <a:buAutoNum type="arabicPeriod"/>
            </a:pPr>
            <a:r>
              <a:rPr lang="en-US" dirty="0" smtClean="0"/>
              <a:t>Aggregation pattern</a:t>
            </a:r>
          </a:p>
          <a:p>
            <a:pPr marL="342900" indent="-342900">
              <a:buAutoNum type="arabicPeriod"/>
            </a:pPr>
            <a:r>
              <a:rPr lang="en-US" dirty="0" smtClean="0"/>
              <a:t>Data generalization pattern</a:t>
            </a:r>
          </a:p>
          <a:p>
            <a:pPr marL="342900" indent="-342900">
              <a:buAutoNum type="arabicPeriod"/>
            </a:pPr>
            <a:r>
              <a:rPr lang="en-US" dirty="0" smtClean="0"/>
              <a:t>CDC (change data capture) and SCD ( Slowly Changing Dimension)</a:t>
            </a:r>
          </a:p>
          <a:p>
            <a:pPr marL="342900" indent="-342900">
              <a:buAutoNum type="arabicPeriod"/>
            </a:pPr>
            <a:r>
              <a:rPr lang="en-US" dirty="0" smtClean="0"/>
              <a:t>Surrogate Key generation</a:t>
            </a:r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95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87533" y="125972"/>
            <a:ext cx="52706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Data Integration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971550" y="1357313"/>
            <a:ext cx="469582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Data Validation/Cleansing Pattern </a:t>
            </a:r>
            <a:r>
              <a:rPr lang="en-US" dirty="0" smtClean="0"/>
              <a:t>–</a:t>
            </a:r>
          </a:p>
          <a:p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Constraint Validation and cleansing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RegEx</a:t>
            </a:r>
            <a:r>
              <a:rPr lang="en-US" dirty="0" smtClean="0"/>
              <a:t> validation and cleansing </a:t>
            </a:r>
          </a:p>
          <a:p>
            <a:pPr marL="342900" indent="-342900">
              <a:buAutoNum type="arabicPeriod"/>
            </a:pPr>
            <a:r>
              <a:rPr lang="en-US" dirty="0" smtClean="0"/>
              <a:t>Corrupt data validation and cleansing</a:t>
            </a:r>
          </a:p>
          <a:p>
            <a:pPr marL="342900" indent="-342900">
              <a:buAutoNum type="arabicPeriod"/>
            </a:pPr>
            <a:r>
              <a:rPr lang="en-US" dirty="0" smtClean="0"/>
              <a:t>Unstructured text data validation and Cleansing </a:t>
            </a:r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96024" y="1357313"/>
            <a:ext cx="5434013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Data Reduction Patterns </a:t>
            </a:r>
            <a:r>
              <a:rPr lang="en-US" dirty="0" smtClean="0"/>
              <a:t>–</a:t>
            </a:r>
          </a:p>
          <a:p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Dimensionality reduction pattern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Numerosity</a:t>
            </a:r>
            <a:r>
              <a:rPr lang="en-US" dirty="0" smtClean="0"/>
              <a:t> reduction –sampling design pattern</a:t>
            </a:r>
          </a:p>
          <a:p>
            <a:pPr marL="342900" indent="-342900">
              <a:buFontTx/>
              <a:buAutoNum type="arabicPeriod"/>
            </a:pPr>
            <a:r>
              <a:rPr lang="en-US" dirty="0" err="1" smtClean="0"/>
              <a:t>Numerosity</a:t>
            </a:r>
            <a:r>
              <a:rPr lang="en-US" dirty="0" smtClean="0"/>
              <a:t> reduction –histogram design pattern</a:t>
            </a:r>
          </a:p>
          <a:p>
            <a:pPr marL="342900" indent="-342900">
              <a:buFontTx/>
              <a:buAutoNum type="arabicPeriod"/>
            </a:pPr>
            <a:r>
              <a:rPr lang="en-US" dirty="0" err="1" smtClean="0"/>
              <a:t>Numerosity</a:t>
            </a:r>
            <a:r>
              <a:rPr lang="en-US" dirty="0" smtClean="0"/>
              <a:t> reduction –clustering design pattern</a:t>
            </a:r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774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87533" y="125972"/>
            <a:ext cx="52706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Data Analysis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971550" y="1357313"/>
            <a:ext cx="988534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Create data marts for following subject areas–</a:t>
            </a:r>
          </a:p>
          <a:p>
            <a:endParaRPr lang="en-US" sz="2400" b="1" dirty="0"/>
          </a:p>
          <a:p>
            <a:pPr marL="457200" indent="-457200">
              <a:buAutoNum type="arabicPeriod"/>
            </a:pPr>
            <a:r>
              <a:rPr lang="en-US" sz="2400" b="1" dirty="0" smtClean="0"/>
              <a:t>Sales/Inventory/Returns Analysis</a:t>
            </a:r>
          </a:p>
          <a:p>
            <a:pPr marL="342900" indent="-342900">
              <a:buAutoNum type="arabicPeriod"/>
            </a:pPr>
            <a:r>
              <a:rPr lang="en-US" sz="2400" b="1" dirty="0" smtClean="0"/>
              <a:t>Promotion Analysis</a:t>
            </a:r>
          </a:p>
          <a:p>
            <a:pPr marL="342900" indent="-342900">
              <a:buAutoNum type="arabicPeriod"/>
            </a:pPr>
            <a:r>
              <a:rPr lang="en-US" sz="2400" b="1" dirty="0" smtClean="0"/>
              <a:t>Marketing Response Analysis</a:t>
            </a:r>
          </a:p>
          <a:p>
            <a:pPr marL="342900" indent="-342900">
              <a:buAutoNum type="arabicPeriod"/>
            </a:pPr>
            <a:r>
              <a:rPr lang="en-US" sz="2400" b="1" dirty="0" smtClean="0"/>
              <a:t>Web Sales Analysis</a:t>
            </a:r>
          </a:p>
          <a:p>
            <a:pPr marL="342900" indent="-342900">
              <a:buAutoNum type="arabicPeriod"/>
            </a:pPr>
            <a:endParaRPr lang="en-US" sz="2400" b="1" dirty="0" smtClean="0"/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10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69324" y="850006"/>
            <a:ext cx="934362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 smtClean="0"/>
              <a:t>MDM data</a:t>
            </a:r>
          </a:p>
          <a:p>
            <a:pPr marL="800100" lvl="1" indent="-342900">
              <a:buAutoNum type="arabicPeriod"/>
            </a:pPr>
            <a:r>
              <a:rPr lang="en-US" sz="1400" dirty="0" smtClean="0"/>
              <a:t>Product</a:t>
            </a:r>
          </a:p>
          <a:p>
            <a:pPr marL="800100" lvl="1" indent="-342900">
              <a:buAutoNum type="arabicPeriod"/>
            </a:pPr>
            <a:r>
              <a:rPr lang="en-US" sz="1400" dirty="0" smtClean="0"/>
              <a:t>Customer </a:t>
            </a:r>
          </a:p>
          <a:p>
            <a:pPr marL="800100" lvl="1" indent="-342900">
              <a:buAutoNum type="arabicPeriod"/>
            </a:pPr>
            <a:r>
              <a:rPr lang="en-US" sz="1400" dirty="0" smtClean="0"/>
              <a:t>Loyalty</a:t>
            </a:r>
          </a:p>
          <a:p>
            <a:pPr marL="800100" lvl="1" indent="-342900">
              <a:buAutoNum type="arabicPeriod"/>
            </a:pPr>
            <a:r>
              <a:rPr lang="en-US" sz="1400" dirty="0" smtClean="0"/>
              <a:t>Store</a:t>
            </a:r>
          </a:p>
          <a:p>
            <a:pPr marL="800100" lvl="1" indent="-342900">
              <a:buAutoNum type="arabicPeriod"/>
            </a:pPr>
            <a:r>
              <a:rPr lang="en-US" sz="1400" dirty="0" err="1" smtClean="0"/>
              <a:t>Sales_agent</a:t>
            </a:r>
            <a:endParaRPr lang="en-US" sz="1400" dirty="0" smtClean="0"/>
          </a:p>
          <a:p>
            <a:pPr marL="800100" lvl="1" indent="-342900">
              <a:buAutoNum type="arabicPeriod"/>
            </a:pPr>
            <a:r>
              <a:rPr lang="en-US" sz="1400" dirty="0" smtClean="0"/>
              <a:t>Suppliers/vendor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Transaction feeds</a:t>
            </a:r>
          </a:p>
          <a:p>
            <a:pPr marL="800100" lvl="1" indent="-342900">
              <a:buAutoNum type="arabicPeriod"/>
            </a:pPr>
            <a:r>
              <a:rPr lang="en-US" sz="1400" dirty="0" smtClean="0"/>
              <a:t>POS Orders</a:t>
            </a:r>
          </a:p>
          <a:p>
            <a:pPr marL="800100" lvl="1" indent="-342900">
              <a:buAutoNum type="arabicPeriod"/>
            </a:pPr>
            <a:r>
              <a:rPr lang="en-US" sz="1400" dirty="0" smtClean="0"/>
              <a:t>Clickstream</a:t>
            </a:r>
          </a:p>
          <a:p>
            <a:pPr marL="800100" lvl="1" indent="-342900">
              <a:buAutoNum type="arabicPeriod"/>
            </a:pPr>
            <a:r>
              <a:rPr lang="en-US" sz="1400" dirty="0" smtClean="0"/>
              <a:t>Returns</a:t>
            </a:r>
          </a:p>
          <a:p>
            <a:pPr marL="800100" lvl="1" indent="-342900">
              <a:buAutoNum type="arabicPeriod"/>
            </a:pPr>
            <a:r>
              <a:rPr lang="en-US" sz="1400" dirty="0" smtClean="0"/>
              <a:t>Web Orders</a:t>
            </a:r>
          </a:p>
          <a:p>
            <a:pPr marL="342900" indent="-342900" algn="just">
              <a:buAutoNum type="arabicPeriod"/>
            </a:pPr>
            <a:r>
              <a:rPr lang="en-US" sz="1400" dirty="0" smtClean="0"/>
              <a:t>Applications</a:t>
            </a:r>
          </a:p>
          <a:p>
            <a:pPr marL="800100" lvl="1" indent="-342900" algn="just">
              <a:buAutoNum type="arabicPeriod"/>
            </a:pPr>
            <a:r>
              <a:rPr lang="en-US" sz="1400" dirty="0" smtClean="0"/>
              <a:t>Marketing Campaign</a:t>
            </a:r>
          </a:p>
          <a:p>
            <a:pPr marL="800100" lvl="1" indent="-342900" algn="just">
              <a:buFontTx/>
              <a:buAutoNum type="arabicPeriod"/>
            </a:pPr>
            <a:r>
              <a:rPr lang="en-US" sz="1400" dirty="0" smtClean="0"/>
              <a:t>Promotions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3</a:t>
            </a:r>
            <a:r>
              <a:rPr lang="en-US" sz="1400" baseline="30000" dirty="0" smtClean="0"/>
              <a:t>rd</a:t>
            </a:r>
            <a:r>
              <a:rPr lang="en-US" sz="1400" dirty="0" smtClean="0"/>
              <a:t> party feeds</a:t>
            </a:r>
          </a:p>
          <a:p>
            <a:pPr marL="800100" lvl="1" indent="-342900">
              <a:buAutoNum type="arabicPeriod"/>
            </a:pPr>
            <a:r>
              <a:rPr lang="en-US" sz="1400" dirty="0" smtClean="0"/>
              <a:t>Omniture</a:t>
            </a:r>
          </a:p>
          <a:p>
            <a:pPr marL="800100" lvl="1" indent="-342900">
              <a:buAutoNum type="arabicPeriod"/>
            </a:pPr>
            <a:r>
              <a:rPr lang="en-US" sz="1400" dirty="0" smtClean="0"/>
              <a:t>Govt. Census data</a:t>
            </a:r>
          </a:p>
          <a:p>
            <a:pPr marL="800100" lvl="1" indent="-342900">
              <a:buAutoNum type="arabicPeriod"/>
            </a:pPr>
            <a:r>
              <a:rPr lang="en-US" sz="1400" dirty="0" smtClean="0"/>
              <a:t>Govt. Economic data</a:t>
            </a:r>
          </a:p>
          <a:p>
            <a:pPr marL="800100" lvl="1" indent="-342900">
              <a:buAutoNum type="arabicPeriod"/>
            </a:pPr>
            <a:r>
              <a:rPr lang="en-US" sz="1400" dirty="0" smtClean="0"/>
              <a:t>Location data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Social Media feeds</a:t>
            </a:r>
          </a:p>
          <a:p>
            <a:pPr marL="800100" lvl="1" indent="-342900">
              <a:buAutoNum type="arabicPeriod"/>
            </a:pPr>
            <a:r>
              <a:rPr lang="en-US" sz="1400" dirty="0" smtClean="0"/>
              <a:t>Twitter feeds</a:t>
            </a:r>
          </a:p>
          <a:p>
            <a:pPr marL="800100" lvl="1" indent="-342900">
              <a:buAutoNum type="arabicPeriod"/>
            </a:pPr>
            <a:r>
              <a:rPr lang="en-US" sz="1400" dirty="0" smtClean="0"/>
              <a:t>Product Reviews</a:t>
            </a:r>
          </a:p>
          <a:p>
            <a:pPr marL="800100" lvl="1" indent="-342900">
              <a:buAutoNum type="arabicPeriod"/>
            </a:pPr>
            <a:r>
              <a:rPr lang="en-US" sz="1400" dirty="0" smtClean="0"/>
              <a:t>Blogs and Microblogs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59121" y="154546"/>
            <a:ext cx="3477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Source Systems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4394915" y="4960443"/>
            <a:ext cx="3142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Future Data Integration</a:t>
            </a:r>
            <a:endParaRPr lang="en-US" dirty="0"/>
          </a:p>
        </p:txBody>
      </p:sp>
      <p:sp>
        <p:nvSpPr>
          <p:cNvPr id="5" name="Right Brace 4"/>
          <p:cNvSpPr/>
          <p:nvPr/>
        </p:nvSpPr>
        <p:spPr>
          <a:xfrm>
            <a:off x="3683358" y="4224270"/>
            <a:ext cx="528034" cy="184167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90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69324" y="850006"/>
            <a:ext cx="934362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 smtClean="0"/>
              <a:t>MDM Tables</a:t>
            </a:r>
          </a:p>
          <a:p>
            <a:pPr marL="800100" lvl="1" indent="-342900">
              <a:buAutoNum type="arabicPeriod"/>
            </a:pPr>
            <a:r>
              <a:rPr lang="en-US" sz="1600" dirty="0" smtClean="0"/>
              <a:t>Product</a:t>
            </a:r>
          </a:p>
          <a:p>
            <a:pPr lvl="1"/>
            <a:endParaRPr lang="en-US" sz="1600" dirty="0" smtClean="0"/>
          </a:p>
          <a:p>
            <a:pPr marL="1257300" lvl="2" indent="-342900">
              <a:buAutoNum type="arabicPeriod"/>
            </a:pPr>
            <a:r>
              <a:rPr lang="en-US" sz="1600" dirty="0" err="1" smtClean="0"/>
              <a:t>Dept</a:t>
            </a:r>
            <a:endParaRPr lang="en-US" sz="1600" dirty="0" smtClean="0"/>
          </a:p>
          <a:p>
            <a:pPr marL="1257300" lvl="2" indent="-342900">
              <a:buAutoNum type="arabicPeriod"/>
            </a:pPr>
            <a:r>
              <a:rPr lang="en-US" sz="1600" dirty="0"/>
              <a:t>C</a:t>
            </a:r>
            <a:r>
              <a:rPr lang="en-US" sz="1600" dirty="0" smtClean="0"/>
              <a:t>lass</a:t>
            </a:r>
            <a:endParaRPr lang="en-US" sz="1600" dirty="0"/>
          </a:p>
          <a:p>
            <a:pPr marL="1257300" lvl="2" indent="-342900">
              <a:buAutoNum type="arabicPeriod"/>
            </a:pPr>
            <a:r>
              <a:rPr lang="en-US" sz="1600" dirty="0" smtClean="0"/>
              <a:t>Supplier</a:t>
            </a:r>
          </a:p>
          <a:p>
            <a:pPr marL="1257300" lvl="2" indent="-342900">
              <a:buAutoNum type="arabicPeriod"/>
            </a:pPr>
            <a:r>
              <a:rPr lang="en-US" sz="1600" dirty="0" smtClean="0"/>
              <a:t>Style</a:t>
            </a:r>
          </a:p>
          <a:p>
            <a:pPr marL="1257300" lvl="2" indent="-342900">
              <a:buAutoNum type="arabicPeriod"/>
            </a:pPr>
            <a:r>
              <a:rPr lang="en-US" sz="1600" dirty="0" smtClean="0"/>
              <a:t>Color</a:t>
            </a:r>
          </a:p>
          <a:p>
            <a:pPr marL="1257300" lvl="2" indent="-342900">
              <a:buAutoNum type="arabicPeriod"/>
            </a:pPr>
            <a:r>
              <a:rPr lang="en-US" sz="1600" dirty="0" smtClean="0"/>
              <a:t>Size </a:t>
            </a:r>
          </a:p>
          <a:p>
            <a:pPr marL="1257300" lvl="2" indent="-342900">
              <a:buAutoNum type="arabicPeriod"/>
            </a:pPr>
            <a:endParaRPr lang="en-US" sz="1600" dirty="0" smtClean="0"/>
          </a:p>
          <a:p>
            <a:pPr marL="800100" lvl="1" indent="-342900">
              <a:buAutoNum type="arabicPeriod"/>
            </a:pPr>
            <a:r>
              <a:rPr lang="en-US" sz="1600" dirty="0" smtClean="0"/>
              <a:t>Customer</a:t>
            </a:r>
          </a:p>
          <a:p>
            <a:pPr marL="1257300" lvl="2" indent="-342900">
              <a:buAutoNum type="arabicPeriod"/>
            </a:pPr>
            <a:r>
              <a:rPr lang="en-US" sz="1600" dirty="0" smtClean="0"/>
              <a:t>Customer</a:t>
            </a:r>
          </a:p>
          <a:p>
            <a:pPr marL="1257300" lvl="2" indent="-342900">
              <a:buAutoNum type="arabicPeriod"/>
            </a:pPr>
            <a:r>
              <a:rPr lang="en-US" sz="1600" dirty="0" err="1" smtClean="0"/>
              <a:t>Customer_demography</a:t>
            </a:r>
            <a:endParaRPr lang="en-US" sz="1600" dirty="0" smtClean="0"/>
          </a:p>
          <a:p>
            <a:pPr marL="1257300" lvl="2" indent="-342900">
              <a:buAutoNum type="arabicPeriod"/>
            </a:pPr>
            <a:r>
              <a:rPr lang="en-US" sz="1600" dirty="0" err="1" smtClean="0"/>
              <a:t>Customer_loyalty</a:t>
            </a:r>
            <a:endParaRPr lang="en-US" sz="1600" dirty="0" smtClean="0"/>
          </a:p>
          <a:p>
            <a:pPr lvl="2"/>
            <a:endParaRPr lang="en-US" sz="1600" dirty="0" smtClean="0"/>
          </a:p>
          <a:p>
            <a:pPr marL="800100" lvl="1" indent="-342900">
              <a:buAutoNum type="arabicPeriod"/>
            </a:pPr>
            <a:r>
              <a:rPr lang="en-US" sz="1600" dirty="0" err="1" smtClean="0"/>
              <a:t>Store_details</a:t>
            </a:r>
            <a:endParaRPr lang="en-US" sz="1600" dirty="0" smtClean="0"/>
          </a:p>
          <a:p>
            <a:pPr marL="800100" lvl="1" indent="-342900">
              <a:buAutoNum type="arabicPeriod"/>
            </a:pPr>
            <a:r>
              <a:rPr lang="en-US" sz="1600" dirty="0" err="1" smtClean="0"/>
              <a:t>Supplier_details</a:t>
            </a:r>
            <a:endParaRPr lang="en-US" sz="1600" dirty="0" smtClean="0"/>
          </a:p>
          <a:p>
            <a:pPr marL="800100" lvl="1" indent="-342900">
              <a:buAutoNum type="arabicPeriod"/>
            </a:pPr>
            <a:r>
              <a:rPr lang="en-US" sz="1600" dirty="0" err="1" smtClean="0"/>
              <a:t>Salesrep_details</a:t>
            </a:r>
            <a:endParaRPr lang="en-US" sz="16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3953814" y="0"/>
            <a:ext cx="34772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Source Systems Analysis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3991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6293" y="850006"/>
            <a:ext cx="934362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 smtClean="0"/>
              <a:t>Application Tables</a:t>
            </a:r>
          </a:p>
          <a:p>
            <a:pPr marL="800100" lvl="1" indent="-342900">
              <a:buAutoNum type="arabicPeriod"/>
            </a:pPr>
            <a:r>
              <a:rPr lang="en-US" sz="1600" dirty="0" smtClean="0"/>
              <a:t>Campaigns</a:t>
            </a:r>
          </a:p>
          <a:p>
            <a:pPr marL="1257300" lvl="2" indent="-342900">
              <a:buAutoNum type="arabicPeriod"/>
            </a:pPr>
            <a:r>
              <a:rPr lang="en-US" sz="1600" dirty="0" smtClean="0"/>
              <a:t>Campaign</a:t>
            </a:r>
          </a:p>
          <a:p>
            <a:pPr marL="1257300" lvl="2" indent="-342900">
              <a:buAutoNum type="arabicPeriod"/>
            </a:pPr>
            <a:r>
              <a:rPr lang="en-US" sz="1600" dirty="0" err="1" smtClean="0"/>
              <a:t>Customer_segments</a:t>
            </a:r>
            <a:endParaRPr lang="en-US" sz="1600" dirty="0" smtClean="0"/>
          </a:p>
          <a:p>
            <a:pPr marL="1257300" lvl="2" indent="-342900">
              <a:buAutoNum type="arabicPeriod"/>
            </a:pPr>
            <a:r>
              <a:rPr lang="en-US" sz="1600" dirty="0" err="1" smtClean="0"/>
              <a:t>Campaign_Channels</a:t>
            </a:r>
            <a:endParaRPr lang="en-US" sz="1600" dirty="0" smtClean="0"/>
          </a:p>
          <a:p>
            <a:pPr marL="800100" lvl="1" indent="-342900">
              <a:buAutoNum type="arabicPeriod"/>
            </a:pPr>
            <a:r>
              <a:rPr lang="en-US" sz="1600" dirty="0" smtClean="0"/>
              <a:t>Promotions</a:t>
            </a:r>
          </a:p>
          <a:p>
            <a:pPr marL="1257300" lvl="2" indent="-342900">
              <a:buAutoNum type="arabicPeriod"/>
            </a:pPr>
            <a:r>
              <a:rPr lang="en-US" sz="1600" dirty="0" smtClean="0"/>
              <a:t>Promotions</a:t>
            </a:r>
          </a:p>
          <a:p>
            <a:pPr marL="1257300" lvl="2" indent="-342900">
              <a:buAutoNum type="arabicPeriod"/>
            </a:pPr>
            <a:r>
              <a:rPr lang="en-US" sz="1600" dirty="0" err="1" smtClean="0"/>
              <a:t>Promotion_Products</a:t>
            </a:r>
            <a:endParaRPr lang="en-US" sz="16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953814" y="0"/>
            <a:ext cx="34772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Source Systems Analysis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5700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6293" y="850006"/>
            <a:ext cx="9343622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 smtClean="0"/>
              <a:t>Transaction Data</a:t>
            </a:r>
          </a:p>
          <a:p>
            <a:pPr marL="800100" lvl="1" indent="-342900">
              <a:buAutoNum type="arabicPeriod"/>
            </a:pPr>
            <a:r>
              <a:rPr lang="en-US" sz="1600" dirty="0" smtClean="0"/>
              <a:t>POS – point of sale</a:t>
            </a:r>
          </a:p>
          <a:p>
            <a:pPr marL="1257300" lvl="2" indent="-342900">
              <a:buAutoNum type="arabicPeriod"/>
            </a:pPr>
            <a:r>
              <a:rPr lang="en-US" sz="1600" dirty="0" err="1" smtClean="0"/>
              <a:t>Sales_transactions</a:t>
            </a:r>
            <a:endParaRPr lang="en-US" sz="1600" dirty="0" smtClean="0"/>
          </a:p>
          <a:p>
            <a:pPr marL="800100" lvl="1" indent="-342900">
              <a:buAutoNum type="arabicPeriod"/>
            </a:pPr>
            <a:r>
              <a:rPr lang="en-US" sz="1600" dirty="0" err="1" smtClean="0"/>
              <a:t>Web_Orders</a:t>
            </a:r>
            <a:endParaRPr lang="en-US" sz="1600" dirty="0" smtClean="0"/>
          </a:p>
          <a:p>
            <a:pPr marL="1257300" lvl="2" indent="-342900">
              <a:buAutoNum type="arabicPeriod"/>
            </a:pPr>
            <a:r>
              <a:rPr lang="en-US" sz="1600" dirty="0" err="1" smtClean="0"/>
              <a:t>Web_orders</a:t>
            </a:r>
            <a:endParaRPr lang="en-US" sz="1600" dirty="0" smtClean="0"/>
          </a:p>
          <a:p>
            <a:pPr marL="800100" lvl="1" indent="-342900">
              <a:buAutoNum type="arabicPeriod"/>
            </a:pPr>
            <a:r>
              <a:rPr lang="en-US" sz="1600" dirty="0" smtClean="0"/>
              <a:t>Inventory</a:t>
            </a:r>
          </a:p>
          <a:p>
            <a:pPr marL="1257300" lvl="2" indent="-342900">
              <a:buAutoNum type="arabicPeriod"/>
            </a:pPr>
            <a:r>
              <a:rPr lang="en-US" sz="1600" dirty="0" smtClean="0"/>
              <a:t>Shipment</a:t>
            </a:r>
          </a:p>
          <a:p>
            <a:pPr marL="1257300" lvl="2" indent="-342900">
              <a:buAutoNum type="arabicPeriod"/>
            </a:pPr>
            <a:r>
              <a:rPr lang="en-US" sz="1600" dirty="0" smtClean="0"/>
              <a:t>Transfers</a:t>
            </a:r>
          </a:p>
          <a:p>
            <a:pPr marL="800100" lvl="1" indent="-342900">
              <a:buAutoNum type="arabicPeriod"/>
            </a:pPr>
            <a:r>
              <a:rPr lang="en-US" sz="1600" dirty="0"/>
              <a:t>Returns</a:t>
            </a:r>
          </a:p>
          <a:p>
            <a:pPr marL="1257300" lvl="2" indent="-342900">
              <a:buAutoNum type="arabicPeriod"/>
            </a:pPr>
            <a:r>
              <a:rPr lang="en-US" sz="1600" dirty="0"/>
              <a:t>Return Reason Codes</a:t>
            </a:r>
          </a:p>
          <a:p>
            <a:pPr marL="1257300" lvl="2" indent="-342900">
              <a:buAutoNum type="arabicPeriod"/>
            </a:pPr>
            <a:r>
              <a:rPr lang="en-US" sz="1600" dirty="0" err="1"/>
              <a:t>Return_transaction</a:t>
            </a:r>
            <a:endParaRPr lang="en-US" sz="1600" dirty="0"/>
          </a:p>
          <a:p>
            <a:pPr marL="800100" lvl="1" indent="-342900">
              <a:buAutoNum type="arabicPeriod"/>
            </a:pPr>
            <a:endParaRPr lang="en-US" sz="1600" dirty="0"/>
          </a:p>
          <a:p>
            <a:pPr marL="342900" indent="-342900">
              <a:buAutoNum type="arabicPeriod"/>
            </a:pPr>
            <a:r>
              <a:rPr lang="en-US" sz="1600" dirty="0" smtClean="0"/>
              <a:t>External Data</a:t>
            </a:r>
          </a:p>
          <a:p>
            <a:pPr marL="800100" lvl="1" indent="-342900">
              <a:buAutoNum type="arabicPeriod"/>
            </a:pPr>
            <a:r>
              <a:rPr lang="en-US" sz="1600" dirty="0" err="1" smtClean="0"/>
              <a:t>ClickStream</a:t>
            </a:r>
            <a:r>
              <a:rPr lang="en-US" sz="1600" dirty="0" smtClean="0"/>
              <a:t> data (weblog)</a:t>
            </a:r>
          </a:p>
          <a:p>
            <a:pPr marL="800100" lvl="1" indent="-342900">
              <a:buAutoNum type="arabicPeriod"/>
            </a:pPr>
            <a:r>
              <a:rPr lang="en-US" sz="1600" dirty="0" smtClean="0"/>
              <a:t>Location data</a:t>
            </a:r>
          </a:p>
          <a:p>
            <a:pPr marL="800100" lvl="1" indent="-342900">
              <a:buAutoNum type="arabicPeriod"/>
            </a:pPr>
            <a:r>
              <a:rPr lang="en-US" sz="1600" dirty="0" smtClean="0"/>
              <a:t>Product Reviews</a:t>
            </a:r>
          </a:p>
          <a:p>
            <a:pPr marL="800100" lvl="1" indent="-342900">
              <a:buAutoNum type="arabicPeriod"/>
            </a:pPr>
            <a:r>
              <a:rPr lang="en-US" sz="1600" dirty="0" smtClean="0"/>
              <a:t>Twitter</a:t>
            </a:r>
          </a:p>
          <a:p>
            <a:pPr marL="800100" lvl="1" indent="-342900">
              <a:buAutoNum type="arabicPeriod"/>
            </a:pPr>
            <a:r>
              <a:rPr lang="en-US" sz="1600" dirty="0" smtClean="0"/>
              <a:t>Blogs </a:t>
            </a:r>
          </a:p>
          <a:p>
            <a:pPr marL="800100" lvl="1" indent="-342900">
              <a:buAutoNum type="arabicPeriod"/>
            </a:pPr>
            <a:endParaRPr lang="en-US" sz="16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4559121" y="154546"/>
            <a:ext cx="3477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Source Systems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6575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6292" y="850006"/>
            <a:ext cx="9925153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Cleansing Rules –</a:t>
            </a:r>
          </a:p>
          <a:p>
            <a:endParaRPr lang="en-US" sz="1400" dirty="0" smtClean="0"/>
          </a:p>
          <a:p>
            <a:pPr marL="342900" indent="-342900">
              <a:buAutoNum type="arabicPeriod"/>
            </a:pPr>
            <a:r>
              <a:rPr lang="en-US" sz="1400" dirty="0" smtClean="0"/>
              <a:t>All data sets need to have not-null primary keys (</a:t>
            </a:r>
            <a:r>
              <a:rPr lang="en-US" sz="1400" dirty="0" err="1" smtClean="0"/>
              <a:t>cust_no</a:t>
            </a:r>
            <a:r>
              <a:rPr lang="en-US" sz="1400" dirty="0" smtClean="0"/>
              <a:t>/</a:t>
            </a:r>
            <a:r>
              <a:rPr lang="en-US" sz="1400" dirty="0" err="1" smtClean="0"/>
              <a:t>cust_name</a:t>
            </a:r>
            <a:r>
              <a:rPr lang="en-US" sz="1400" dirty="0" smtClean="0"/>
              <a:t> , </a:t>
            </a:r>
            <a:r>
              <a:rPr lang="en-US" sz="1400" dirty="0" err="1" smtClean="0"/>
              <a:t>salerep_no</a:t>
            </a:r>
            <a:r>
              <a:rPr lang="en-US" sz="1400" dirty="0" smtClean="0"/>
              <a:t>/ name, </a:t>
            </a:r>
            <a:r>
              <a:rPr lang="en-US" sz="1400" dirty="0" err="1" smtClean="0"/>
              <a:t>store_id</a:t>
            </a:r>
            <a:r>
              <a:rPr lang="en-US" sz="1400" dirty="0" smtClean="0"/>
              <a:t>/</a:t>
            </a:r>
            <a:r>
              <a:rPr lang="en-US" sz="1400" dirty="0" err="1" smtClean="0"/>
              <a:t>store_name</a:t>
            </a:r>
            <a:r>
              <a:rPr lang="en-US" sz="1400" dirty="0" smtClean="0"/>
              <a:t>, </a:t>
            </a:r>
            <a:r>
              <a:rPr lang="en-US" sz="1400" dirty="0" err="1" smtClean="0"/>
              <a:t>dept</a:t>
            </a:r>
            <a:r>
              <a:rPr lang="en-US" sz="1400" dirty="0" smtClean="0"/>
              <a:t>, class, vendor, style, </a:t>
            </a:r>
            <a:r>
              <a:rPr lang="en-US" sz="1400" dirty="0" err="1" smtClean="0"/>
              <a:t>return_reason_cd</a:t>
            </a:r>
            <a:r>
              <a:rPr lang="en-US" sz="1400" dirty="0" smtClean="0"/>
              <a:t>, </a:t>
            </a:r>
            <a:r>
              <a:rPr lang="en-US" sz="1400" dirty="0" err="1" smtClean="0"/>
              <a:t>promotion_id</a:t>
            </a:r>
            <a:r>
              <a:rPr lang="en-US" sz="1400" dirty="0" smtClean="0"/>
              <a:t>/</a:t>
            </a:r>
            <a:r>
              <a:rPr lang="en-US" sz="1400" dirty="0" err="1" smtClean="0"/>
              <a:t>desc</a:t>
            </a:r>
            <a:r>
              <a:rPr lang="en-US" sz="1400" dirty="0" smtClean="0"/>
              <a:t> etc..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No duplicates in all master data tables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Regular expression validation – for date stamp in POS and Promolist.dat file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Referential Integrity validation for POS data ( </a:t>
            </a:r>
            <a:r>
              <a:rPr lang="en-US" sz="1400" dirty="0" err="1" smtClean="0"/>
              <a:t>store_id</a:t>
            </a:r>
            <a:r>
              <a:rPr lang="en-US" sz="1400" dirty="0" smtClean="0"/>
              <a:t>/</a:t>
            </a:r>
            <a:r>
              <a:rPr lang="en-US" sz="1400" dirty="0" err="1" smtClean="0"/>
              <a:t>customer_id</a:t>
            </a:r>
            <a:r>
              <a:rPr lang="en-US" sz="1400" dirty="0" smtClean="0"/>
              <a:t>/ </a:t>
            </a:r>
            <a:r>
              <a:rPr lang="en-US" sz="1400" dirty="0" err="1" smtClean="0"/>
              <a:t>dept</a:t>
            </a:r>
            <a:r>
              <a:rPr lang="en-US" sz="1400" dirty="0" smtClean="0"/>
              <a:t>/class/vendor/style)</a:t>
            </a:r>
          </a:p>
          <a:p>
            <a:pPr marL="342900" indent="-342900">
              <a:buAutoNum type="arabicPeriod"/>
            </a:pPr>
            <a:endParaRPr lang="en-US" sz="1400" dirty="0"/>
          </a:p>
          <a:p>
            <a:pPr marL="342900" indent="-342900">
              <a:buAutoNum type="arabicPeriod"/>
            </a:pPr>
            <a:endParaRPr lang="en-US" sz="1400" dirty="0" smtClean="0"/>
          </a:p>
          <a:p>
            <a:r>
              <a:rPr lang="en-US" b="1" dirty="0" smtClean="0"/>
              <a:t>Exception Files –</a:t>
            </a:r>
          </a:p>
          <a:p>
            <a:endParaRPr lang="en-US" sz="1400" dirty="0"/>
          </a:p>
          <a:p>
            <a:pPr marL="342900" indent="-342900">
              <a:buAutoNum type="arabicPeriod"/>
            </a:pPr>
            <a:r>
              <a:rPr lang="en-US" sz="1400" dirty="0" smtClean="0"/>
              <a:t>Build exception files for all non compliant data</a:t>
            </a:r>
          </a:p>
          <a:p>
            <a:endParaRPr lang="en-US" sz="1400" dirty="0"/>
          </a:p>
          <a:p>
            <a:endParaRPr lang="en-US" sz="1400" dirty="0" smtClean="0"/>
          </a:p>
          <a:p>
            <a:r>
              <a:rPr lang="en-US" b="1" dirty="0" smtClean="0"/>
              <a:t>Data Enrichment –</a:t>
            </a:r>
          </a:p>
          <a:p>
            <a:endParaRPr lang="en-US" sz="1400" dirty="0" smtClean="0"/>
          </a:p>
          <a:p>
            <a:endParaRPr lang="en-US" sz="1400" dirty="0"/>
          </a:p>
          <a:p>
            <a:pPr marL="342900" indent="-342900">
              <a:buAutoNum type="arabicPeriod"/>
            </a:pPr>
            <a:r>
              <a:rPr lang="en-US" sz="1400" dirty="0" smtClean="0"/>
              <a:t>Add product review ratings to Products ( Review file will be provided)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Enrich Customer data with US census data ( File will be provided)</a:t>
            </a:r>
          </a:p>
          <a:p>
            <a:pPr marL="342900" indent="-342900">
              <a:buAutoNum type="arabicPeriod"/>
            </a:pPr>
            <a:endParaRPr lang="en-US" sz="14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2485622" y="0"/>
            <a:ext cx="67485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Data Cleansing/Enrichment rules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3852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54044</TotalTime>
  <Words>1686</Words>
  <Application>Microsoft Office PowerPoint</Application>
  <PresentationFormat>Widescreen</PresentationFormat>
  <Paragraphs>673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Appendix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Infosys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Ratikant Pratapsingh</dc:creator>
  <cp:lastModifiedBy>Ratikant Pratapsingh</cp:lastModifiedBy>
  <cp:revision>514</cp:revision>
  <dcterms:created xsi:type="dcterms:W3CDTF">2016-02-02T20:18:38Z</dcterms:created>
  <dcterms:modified xsi:type="dcterms:W3CDTF">2017-10-22T16:50:01Z</dcterms:modified>
</cp:coreProperties>
</file>