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92593" autoAdjust="0"/>
  </p:normalViewPr>
  <p:slideViewPr>
    <p:cSldViewPr snapToGrid="0">
      <p:cViewPr varScale="1">
        <p:scale>
          <a:sx n="65" d="100"/>
          <a:sy n="65" d="100"/>
        </p:scale>
        <p:origin x="102" y="180"/>
      </p:cViewPr>
      <p:guideLst/>
    </p:cSldViewPr>
  </p:slideViewPr>
  <p:notesTextViewPr>
    <p:cViewPr>
      <p:scale>
        <a:sx n="1" d="1"/>
        <a:sy n="1" d="1"/>
      </p:scale>
      <p:origin x="0" y="-3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a:t>https://www.kaggle.com/c/lish-moa/discussion/193702</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divo.jp/basic-info/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574890"/>
          </a:xfrm>
        </p:spPr>
        <p:txBody>
          <a:bodyPr>
            <a:normAutofit fontScale="92500" lnSpcReduction="20000"/>
          </a:bodyPr>
          <a:lstStyle/>
          <a:p>
            <a:pPr>
              <a:lnSpc>
                <a:spcPct val="110000"/>
              </a:lnSpc>
            </a:pPr>
            <a:r>
              <a:rPr lang="ja-JP" altLang="en-US" b="0" i="0" dirty="0">
                <a:effectLst/>
                <a:latin typeface="Inter"/>
              </a:rPr>
              <a:t>遺伝子発現値や細胞生存率から</a:t>
            </a:r>
            <a:r>
              <a:rPr kumimoji="1" lang="ja-JP" altLang="en-US" b="1" dirty="0"/>
              <a:t>薬の作用機序</a:t>
            </a:r>
            <a:r>
              <a:rPr kumimoji="1" lang="en-US" altLang="ja-JP" b="1" dirty="0"/>
              <a:t>(</a:t>
            </a:r>
            <a:r>
              <a:rPr kumimoji="1" lang="en-US" altLang="ja-JP" b="1" dirty="0" err="1"/>
              <a:t>MoA</a:t>
            </a:r>
            <a:r>
              <a:rPr kumimoji="1" lang="en-US" altLang="ja-JP" b="1" dirty="0"/>
              <a:t>)</a:t>
            </a:r>
            <a:r>
              <a:rPr kumimoji="1" lang="ja-JP" altLang="en-US" b="1" dirty="0"/>
              <a:t>の</a:t>
            </a:r>
            <a:r>
              <a:rPr lang="ja-JP" altLang="en-US" b="1" i="0" dirty="0">
                <a:effectLst/>
                <a:latin typeface="Inter"/>
              </a:rPr>
              <a:t>応答</a:t>
            </a:r>
            <a:r>
              <a:rPr kumimoji="1" lang="ja-JP" altLang="en-US" b="1" dirty="0"/>
              <a:t>を予測</a:t>
            </a:r>
            <a:r>
              <a:rPr kumimoji="1" lang="ja-JP" altLang="en-US" dirty="0"/>
              <a:t>する</a:t>
            </a:r>
            <a:endParaRPr kumimoji="1" lang="en-US" altLang="ja-JP" dirty="0"/>
          </a:p>
          <a:p>
            <a:pPr lvl="1">
              <a:lnSpc>
                <a:spcPct val="110000"/>
              </a:lnSpc>
            </a:pPr>
            <a:r>
              <a:rPr kumimoji="1" lang="en-US" altLang="ja-JP" dirty="0" err="1"/>
              <a:t>MoA</a:t>
            </a:r>
            <a:r>
              <a:rPr lang="en-US" altLang="ja-JP" dirty="0"/>
              <a:t>(</a:t>
            </a:r>
            <a:r>
              <a:rPr kumimoji="1" lang="en-US" altLang="ja-JP" dirty="0"/>
              <a:t>mechanism of action): </a:t>
            </a:r>
            <a:r>
              <a:rPr kumimoji="1" lang="ja-JP" altLang="en-US" dirty="0"/>
              <a:t>薬が病気のタンパク質などに作用する化学反応の流れ</a:t>
            </a:r>
            <a:endParaRPr kumimoji="1" lang="en-US" altLang="ja-JP" dirty="0"/>
          </a:p>
          <a:p>
            <a:pPr lvl="2">
              <a:lnSpc>
                <a:spcPct val="110000"/>
              </a:lnSpc>
            </a:pPr>
            <a:r>
              <a:rPr kumimoji="1" lang="ja-JP" altLang="en-US" dirty="0"/>
              <a:t>例</a:t>
            </a:r>
            <a:r>
              <a:rPr kumimoji="1" lang="en-US" altLang="ja-JP" dirty="0"/>
              <a:t>.</a:t>
            </a:r>
            <a:r>
              <a:rPr lang="ja-JP" altLang="en-US" b="0" i="0" dirty="0">
                <a:solidFill>
                  <a:srgbClr val="333333"/>
                </a:solidFill>
                <a:effectLst/>
                <a:latin typeface="-apple-system"/>
              </a:rPr>
              <a:t>オプジーボは、</a:t>
            </a:r>
            <a:r>
              <a:rPr lang="en-US" altLang="ja-JP" b="0" i="0" dirty="0">
                <a:solidFill>
                  <a:srgbClr val="333333"/>
                </a:solidFill>
                <a:effectLst/>
                <a:latin typeface="-apple-system"/>
              </a:rPr>
              <a:t>PD-1</a:t>
            </a:r>
            <a:r>
              <a:rPr lang="ja-JP" altLang="en-US" b="0" i="0" dirty="0">
                <a:solidFill>
                  <a:srgbClr val="333333"/>
                </a:solidFill>
                <a:effectLst/>
                <a:latin typeface="-apple-system"/>
              </a:rPr>
              <a:t>と</a:t>
            </a:r>
            <a:r>
              <a:rPr lang="en-US" altLang="ja-JP" b="0" i="0" dirty="0">
                <a:solidFill>
                  <a:srgbClr val="333333"/>
                </a:solidFill>
                <a:effectLst/>
                <a:latin typeface="-apple-system"/>
              </a:rPr>
              <a:t>PD-1</a:t>
            </a:r>
            <a:r>
              <a:rPr lang="ja-JP" altLang="en-US" b="0" i="0" dirty="0">
                <a:solidFill>
                  <a:srgbClr val="333333"/>
                </a:solidFill>
                <a:effectLst/>
                <a:latin typeface="-apple-system"/>
              </a:rPr>
              <a:t>リガンド（</a:t>
            </a:r>
            <a:r>
              <a:rPr lang="en-US" altLang="ja-JP" b="0" i="0" dirty="0">
                <a:solidFill>
                  <a:srgbClr val="333333"/>
                </a:solidFill>
                <a:effectLst/>
                <a:latin typeface="-apple-system"/>
              </a:rPr>
              <a:t>PD-L1</a:t>
            </a:r>
            <a:r>
              <a:rPr lang="ja-JP" altLang="en-US" b="0" i="0" dirty="0">
                <a:solidFill>
                  <a:srgbClr val="333333"/>
                </a:solidFill>
                <a:effectLst/>
                <a:latin typeface="-apple-system"/>
              </a:rPr>
              <a:t>および</a:t>
            </a:r>
            <a:r>
              <a:rPr lang="en-US" altLang="ja-JP" b="0" i="0" dirty="0">
                <a:solidFill>
                  <a:srgbClr val="333333"/>
                </a:solidFill>
                <a:effectLst/>
                <a:latin typeface="-apple-system"/>
              </a:rPr>
              <a:t>PD-L2</a:t>
            </a:r>
            <a:r>
              <a:rPr lang="ja-JP" altLang="en-US" b="0" i="0" dirty="0">
                <a:solidFill>
                  <a:srgbClr val="333333"/>
                </a:solidFill>
                <a:effectLst/>
                <a:latin typeface="-apple-system"/>
              </a:rPr>
              <a:t>）との結合を阻害することで、がん細胞により不応答となっていた抗原特異的</a:t>
            </a:r>
            <a:r>
              <a:rPr lang="en-US" altLang="ja-JP" b="0" i="0" dirty="0">
                <a:solidFill>
                  <a:srgbClr val="333333"/>
                </a:solidFill>
                <a:effectLst/>
                <a:latin typeface="-apple-system"/>
              </a:rPr>
              <a:t>T</a:t>
            </a:r>
            <a:r>
              <a:rPr lang="ja-JP" altLang="en-US" b="0" i="0" dirty="0">
                <a:solidFill>
                  <a:srgbClr val="333333"/>
                </a:solidFill>
                <a:effectLst/>
                <a:latin typeface="-apple-system"/>
              </a:rPr>
              <a:t>細胞を回復・活性化させ、抗腫瘍効果を示す</a:t>
            </a:r>
            <a:endParaRPr lang="en-US" altLang="ja-JP" b="0" i="0" dirty="0">
              <a:solidFill>
                <a:srgbClr val="333333"/>
              </a:solidFill>
              <a:effectLst/>
              <a:latin typeface="-apple-system"/>
            </a:endParaRPr>
          </a:p>
          <a:p>
            <a:pPr lvl="2">
              <a:lnSpc>
                <a:spcPct val="110000"/>
              </a:lnSpc>
            </a:pPr>
            <a:r>
              <a:rPr kumimoji="1" lang="en-US" altLang="ja-JP" dirty="0">
                <a:hlinkClick r:id="rId2"/>
              </a:rPr>
              <a:t>https://www.opdivo.jp/basic-info/action/</a:t>
            </a:r>
            <a:endParaRPr kumimoji="1" lang="en-US" altLang="ja-JP" dirty="0">
              <a:solidFill>
                <a:srgbClr val="333333"/>
              </a:solidFill>
              <a:latin typeface="-apple-system"/>
            </a:endParaRPr>
          </a:p>
          <a:p>
            <a:pPr lvl="2">
              <a:lnSpc>
                <a:spcPct val="110000"/>
              </a:lnSpc>
            </a:pPr>
            <a:endParaRPr kumimoji="1" lang="en-US" altLang="ja-JP" dirty="0"/>
          </a:p>
          <a:p>
            <a:pPr>
              <a:lnSpc>
                <a:spcPct val="110000"/>
              </a:lnSpc>
            </a:pPr>
            <a:r>
              <a:rPr lang="ja-JP" altLang="en-US" dirty="0"/>
              <a:t>テーブルコンペ</a:t>
            </a:r>
            <a:endParaRPr lang="en-US" altLang="ja-JP" dirty="0"/>
          </a:p>
          <a:p>
            <a:pPr lvl="1">
              <a:lnSpc>
                <a:spcPct val="110000"/>
              </a:lnSpc>
            </a:pPr>
            <a:r>
              <a:rPr lang="en-US" altLang="ja-JP" dirty="0"/>
              <a:t>train data: 23,814</a:t>
            </a:r>
            <a:r>
              <a:rPr lang="ja-JP" altLang="en-US" dirty="0"/>
              <a:t>行、</a:t>
            </a:r>
            <a:r>
              <a:rPr lang="en-US" altLang="ja-JP" dirty="0"/>
              <a:t>public test data: 3,982</a:t>
            </a:r>
            <a:r>
              <a:rPr lang="ja-JP" altLang="en-US" dirty="0"/>
              <a:t>行</a:t>
            </a:r>
            <a:endParaRPr lang="en-US" altLang="ja-JP" dirty="0"/>
          </a:p>
          <a:p>
            <a:pPr lvl="1">
              <a:lnSpc>
                <a:spcPct val="110000"/>
              </a:lnSpc>
            </a:pPr>
            <a:r>
              <a:rPr lang="en-US" altLang="ja-JP" dirty="0"/>
              <a:t>private test data</a:t>
            </a:r>
            <a:r>
              <a:rPr lang="ja-JP" altLang="en-US" dirty="0"/>
              <a:t>は</a:t>
            </a:r>
            <a:r>
              <a:rPr lang="en-US" altLang="ja-JP" dirty="0"/>
              <a:t>public</a:t>
            </a:r>
            <a:r>
              <a:rPr lang="ja-JP" altLang="en-US" dirty="0"/>
              <a:t>の</a:t>
            </a:r>
            <a:r>
              <a:rPr lang="en-US" altLang="ja-JP" dirty="0"/>
              <a:t>4</a:t>
            </a:r>
            <a:r>
              <a:rPr lang="ja-JP" altLang="en-US" dirty="0"/>
              <a:t>倍</a:t>
            </a:r>
            <a:endParaRPr lang="en-US" altLang="ja-JP" dirty="0"/>
          </a:p>
          <a:p>
            <a:pPr lvl="2">
              <a:lnSpc>
                <a:spcPct val="110000"/>
              </a:lnSpc>
            </a:pPr>
            <a:r>
              <a:rPr lang="ja-JP" altLang="en-US" dirty="0"/>
              <a:t>コンペ終了後</a:t>
            </a:r>
            <a:r>
              <a:rPr lang="en-US" altLang="ja-JP" dirty="0"/>
              <a:t>private test set</a:t>
            </a:r>
            <a:r>
              <a:rPr lang="ja-JP" altLang="en-US" dirty="0"/>
              <a:t>追加されて順位決まる</a:t>
            </a:r>
            <a:endParaRPr lang="en-US" altLang="ja-JP" dirty="0"/>
          </a:p>
          <a:p>
            <a:pPr>
              <a:lnSpc>
                <a:spcPct val="110000"/>
              </a:lnSpc>
            </a:pPr>
            <a:endParaRPr lang="en-US" altLang="ja-JP" dirty="0"/>
          </a:p>
          <a:p>
            <a:pPr>
              <a:lnSpc>
                <a:spcPct val="110000"/>
              </a:lnSpc>
            </a:pPr>
            <a:r>
              <a:rPr kumimoji="1" lang="ja-JP" altLang="en-US" dirty="0"/>
              <a:t>マルチラベル分類問題</a:t>
            </a:r>
            <a:endParaRPr kumimoji="1" lang="en-US" altLang="ja-JP"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7730009" y="84914"/>
            <a:ext cx="4200734"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45692"/>
          </a:xfrm>
        </p:spPr>
        <p:txBody>
          <a:bodyPr>
            <a:normAutofit/>
          </a:bodyPr>
          <a:lstStyle/>
          <a:p>
            <a:pPr>
              <a:lnSpc>
                <a:spcPct val="110000"/>
              </a:lnSpc>
            </a:pPr>
            <a:r>
              <a:rPr kumimoji="1" lang="en-US" altLang="ja-JP" dirty="0"/>
              <a:t>5</a:t>
            </a:r>
            <a:r>
              <a:rPr kumimoji="1" lang="ja-JP" altLang="en-US" dirty="0"/>
              <a:t>ファイル</a:t>
            </a:r>
            <a:endParaRPr kumimoji="1" lang="en-US" altLang="ja-JP"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3874302246"/>
              </p:ext>
            </p:extLst>
          </p:nvPr>
        </p:nvGraphicFramePr>
        <p:xfrm>
          <a:off x="549058" y="1814043"/>
          <a:ext cx="11097350" cy="4704744"/>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784124">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784124">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784124">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784124">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784124">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784124">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sample_submission.csv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a:t>特徴量</a:t>
            </a:r>
            <a:r>
              <a:rPr kumimoji="1" lang="en-US" altLang="ja-JP" sz="3600"/>
              <a:t>:</a:t>
            </a:r>
            <a:r>
              <a:rPr lang="ja-JP" altLang="en-US" sz="3600"/>
              <a:t> </a:t>
            </a:r>
            <a:r>
              <a:rPr kumimoji="1" lang="en-US" altLang="ja-JP" sz="360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1215280" y="4173793"/>
            <a:ext cx="9846010" cy="2529805"/>
            <a:chOff x="812700" y="2174409"/>
            <a:chExt cx="10705797" cy="3888744"/>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1332278" y="2213018"/>
              <a:ext cx="1219201" cy="542852"/>
            </a:xfrm>
            <a:prstGeom prst="wedgeRectCallout">
              <a:avLst>
                <a:gd name="adj1" fmla="val -41967"/>
                <a:gd name="adj2" fmla="val 132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39213" y="2174409"/>
              <a:ext cx="2900523" cy="620067"/>
            </a:xfrm>
            <a:prstGeom prst="wedgeRectCallout">
              <a:avLst>
                <a:gd name="adj1" fmla="val -38073"/>
                <a:gd name="adj2" fmla="val 123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356556" y="2176964"/>
              <a:ext cx="2900524" cy="857057"/>
            </a:xfrm>
            <a:prstGeom prst="wedgeRectCallout">
              <a:avLst>
                <a:gd name="adj1" fmla="val -78053"/>
                <a:gd name="adj2" fmla="val 149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61257" y="999726"/>
            <a:ext cx="11625943" cy="3174066"/>
          </a:xfrm>
        </p:spPr>
        <p:txBody>
          <a:bodyPr>
            <a:normAutofit lnSpcReduction="10000"/>
          </a:bodyPr>
          <a:lstStyle/>
          <a:p>
            <a:pPr>
              <a:lnSpc>
                <a:spcPct val="120000"/>
              </a:lnSpc>
            </a:pPr>
            <a:r>
              <a:rPr lang="ja-JP" altLang="en-US" sz="2400" dirty="0">
                <a:latin typeface="游ゴシック 本文"/>
              </a:rPr>
              <a:t>約</a:t>
            </a:r>
            <a:r>
              <a:rPr lang="en-US" altLang="ja-JP" sz="2400" dirty="0">
                <a:latin typeface="游ゴシック 本文"/>
              </a:rPr>
              <a:t>5,000</a:t>
            </a:r>
            <a:r>
              <a:rPr lang="ja-JP" altLang="en-US" sz="2400" dirty="0">
                <a:latin typeface="游ゴシック 本文"/>
              </a:rPr>
              <a:t>種類の薬を使った実験データ</a:t>
            </a:r>
            <a:endParaRPr lang="en-US" altLang="ja-JP" sz="2400" dirty="0">
              <a:latin typeface="游ゴシック 本文"/>
            </a:endParaRPr>
          </a:p>
          <a:p>
            <a:pPr lvl="1">
              <a:lnSpc>
                <a:spcPct val="120000"/>
              </a:lnSpc>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a:lnSpc>
                <a:spcPct val="120000"/>
              </a:lnSpc>
            </a:pPr>
            <a:r>
              <a:rPr lang="en-US" altLang="ja-JP" sz="2400" b="0" i="0" dirty="0">
                <a:latin typeface="游ゴシック 本文"/>
              </a:rPr>
              <a:t>1</a:t>
            </a:r>
            <a:r>
              <a:rPr lang="ja-JP" altLang="en-US" sz="2400" b="0" i="0" dirty="0">
                <a:latin typeface="游ゴシック 本文"/>
              </a:rPr>
              <a:t>つの薬について</a:t>
            </a:r>
            <a:r>
              <a:rPr lang="en-US" altLang="ja-JP" sz="2400" b="0" i="0" dirty="0">
                <a:latin typeface="游ゴシック 本文"/>
              </a:rPr>
              <a:t>7</a:t>
            </a:r>
            <a:r>
              <a:rPr lang="ja-JP" altLang="en-US" sz="2400" b="0" i="0" dirty="0">
                <a:latin typeface="游ゴシック 本文"/>
              </a:rPr>
              <a:t>行ある</a:t>
            </a:r>
            <a:endParaRPr lang="en-US" altLang="ja-JP" sz="2400" b="0" i="0" dirty="0">
              <a:latin typeface="游ゴシック 本文"/>
            </a:endParaRPr>
          </a:p>
          <a:p>
            <a:pPr lvl="1">
              <a:lnSpc>
                <a:spcPct val="120000"/>
              </a:lnSpc>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a:latin typeface="游ゴシック 本文"/>
              </a:rPr>
              <a:t>列の組み合わせ</a:t>
            </a:r>
            <a:r>
              <a:rPr lang="en-US" altLang="ja-JP" sz="2000" b="0" i="0" dirty="0">
                <a:latin typeface="游ゴシック 本文"/>
              </a:rPr>
              <a:t>) + </a:t>
            </a:r>
            <a:r>
              <a:rPr lang="ja-JP" altLang="en-US" sz="2000" b="0" i="0" dirty="0">
                <a:latin typeface="游ゴシック 本文"/>
              </a:rPr>
              <a:t>薬投与なし の</a:t>
            </a:r>
            <a:r>
              <a:rPr lang="en-US" altLang="ja-JP" sz="2000" b="0" i="0" dirty="0">
                <a:latin typeface="游ゴシック 本文"/>
              </a:rPr>
              <a:t>7</a:t>
            </a:r>
            <a:r>
              <a:rPr lang="ja-JP" altLang="en-US" sz="2000" b="0" i="0" dirty="0">
                <a:latin typeface="游ゴシック 本文"/>
              </a:rPr>
              <a:t>行</a:t>
            </a:r>
            <a:endParaRPr lang="en-US" altLang="ja-JP" sz="2000" b="0" i="0" dirty="0">
              <a:latin typeface="游ゴシック 本文"/>
            </a:endParaRPr>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lvl="1">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lnSpcReduction="10000"/>
          </a:bodyPr>
          <a:lstStyle/>
          <a:p>
            <a:pPr>
              <a:lnSpc>
                <a:spcPct val="120000"/>
              </a:lnSpc>
            </a:pPr>
            <a:r>
              <a:rPr kumimoji="1" lang="en-US" altLang="ja-JP"/>
              <a:t>206</a:t>
            </a:r>
            <a:r>
              <a:rPr kumimoji="1" lang="ja-JP" altLang="en-US"/>
              <a:t>種の薬の作用機序</a:t>
            </a:r>
            <a:r>
              <a:rPr kumimoji="1" lang="en-US" altLang="ja-JP"/>
              <a:t>(MoA)</a:t>
            </a:r>
            <a:r>
              <a:rPr kumimoji="1" lang="ja-JP" altLang="en-US"/>
              <a:t>の応答</a:t>
            </a:r>
            <a:r>
              <a:rPr lang="ja-JP" altLang="en-US"/>
              <a:t>（</a:t>
            </a:r>
            <a:r>
              <a:rPr kumimoji="1" lang="en-US" altLang="ja-JP"/>
              <a:t>0/1</a:t>
            </a:r>
            <a:r>
              <a:rPr lang="ja-JP" altLang="en-US"/>
              <a:t>）</a:t>
            </a:r>
            <a:endParaRPr kumimoji="1" lang="en-US" altLang="ja-JP"/>
          </a:p>
          <a:p>
            <a:pPr lvl="1">
              <a:lnSpc>
                <a:spcPct val="120000"/>
              </a:lnSpc>
            </a:pPr>
            <a:r>
              <a:rPr kumimoji="1" lang="en-US" altLang="ja-JP"/>
              <a:t>1</a:t>
            </a:r>
            <a:r>
              <a:rPr kumimoji="1" lang="ja-JP" altLang="en-US"/>
              <a:t>列</a:t>
            </a:r>
            <a:r>
              <a:rPr kumimoji="1" lang="en-US" altLang="ja-JP"/>
              <a:t>1</a:t>
            </a:r>
            <a:r>
              <a:rPr kumimoji="1" lang="ja-JP" altLang="en-US"/>
              <a:t>クラス</a:t>
            </a:r>
            <a:r>
              <a:rPr lang="ja-JP" altLang="en-US"/>
              <a:t>。クラス名が薬の名前</a:t>
            </a:r>
            <a:endParaRPr kumimoji="1" lang="en-US" altLang="ja-JP"/>
          </a:p>
          <a:p>
            <a:pPr lvl="1">
              <a:lnSpc>
                <a:spcPct val="120000"/>
              </a:lnSpc>
            </a:pPr>
            <a:r>
              <a:rPr kumimoji="1" lang="ja-JP" altLang="en-US"/>
              <a:t>薬は </a:t>
            </a:r>
            <a:r>
              <a:rPr kumimoji="1" lang="en-US" altLang="ja-JP"/>
              <a:t>5α</a:t>
            </a:r>
            <a:r>
              <a:rPr kumimoji="1" lang="ja-JP" altLang="en-US"/>
              <a:t>還元酵素阻害剤、</a:t>
            </a:r>
            <a:r>
              <a:rPr kumimoji="1" lang="en-US" altLang="ja-JP"/>
              <a:t>11-β-HSD1</a:t>
            </a:r>
            <a:r>
              <a:rPr kumimoji="1" lang="ja-JP" altLang="en-US"/>
              <a:t>阻害剤 など</a:t>
            </a:r>
            <a:endParaRPr kumimoji="1" lang="en-US" altLang="ja-JP"/>
          </a:p>
          <a:p>
            <a:pPr>
              <a:lnSpc>
                <a:spcPct val="120000"/>
              </a:lnSpc>
            </a:pPr>
            <a:r>
              <a:rPr kumimoji="1" lang="ja-JP" altLang="en-US"/>
              <a:t>マルチラベル</a:t>
            </a:r>
            <a:endParaRPr kumimoji="1" lang="en-US" altLang="ja-JP"/>
          </a:p>
          <a:p>
            <a:pPr>
              <a:lnSpc>
                <a:spcPct val="120000"/>
              </a:lnSpc>
            </a:pPr>
            <a:r>
              <a:rPr lang="ja-JP" altLang="en-US" b="0" i="0">
                <a:effectLst/>
                <a:latin typeface="Inter"/>
              </a:rPr>
              <a:t>非常に不均衡（</a:t>
            </a:r>
            <a:r>
              <a:rPr lang="en-US" altLang="ja-JP" b="0" i="0">
                <a:effectLst/>
                <a:latin typeface="Inter"/>
              </a:rPr>
              <a:t>0</a:t>
            </a:r>
            <a:r>
              <a:rPr lang="ja-JP" altLang="en-US" b="0" i="0">
                <a:effectLst/>
                <a:latin typeface="Inter"/>
              </a:rPr>
              <a:t>のラベルが大半で</a:t>
            </a:r>
            <a:r>
              <a:rPr lang="en-US" altLang="ja-JP" b="0" i="0">
                <a:effectLst/>
                <a:latin typeface="Inter"/>
              </a:rPr>
              <a:t>1</a:t>
            </a:r>
            <a:r>
              <a:rPr lang="ja-JP" altLang="en-US" b="0" i="0">
                <a:effectLst/>
                <a:latin typeface="Inter"/>
              </a:rPr>
              <a:t>のラベルが非常に少ない）</a:t>
            </a:r>
            <a:endParaRPr kumimoji="1" lang="en-US" altLang="ja-JP"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a:lnSpc>
                <a:spcPct val="110000"/>
              </a:lnSpc>
            </a:pPr>
            <a:r>
              <a:rPr kumimoji="1" lang="ja-JP" altLang="en-US" dirty="0"/>
              <a:t>各クラスの</a:t>
            </a:r>
            <a:r>
              <a:rPr kumimoji="1" lang="en-US" altLang="ja-JP" dirty="0" err="1"/>
              <a:t>log_loss</a:t>
            </a:r>
            <a:r>
              <a:rPr kumimoji="1" lang="ja-JP" altLang="en-US" dirty="0"/>
              <a:t>の平均値</a:t>
            </a:r>
            <a:endParaRPr kumimoji="1" lang="en-US" altLang="ja-JP"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507</Words>
  <Application>Microsoft Office PowerPoint</Application>
  <PresentationFormat>ワイド画面</PresentationFormat>
  <Paragraphs>67</Paragraphs>
  <Slides>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-apple-system</vt:lpstr>
      <vt:lpstr>Inter</vt:lpstr>
      <vt:lpstr>游ゴシック</vt:lpstr>
      <vt:lpstr>游ゴシック Light</vt:lpstr>
      <vt:lpstr>游ゴシック 本文</vt:lpstr>
      <vt:lpstr>Arial</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3</cp:revision>
  <dcterms:created xsi:type="dcterms:W3CDTF">2020-10-27T15:30:32Z</dcterms:created>
  <dcterms:modified xsi:type="dcterms:W3CDTF">2020-10-30T00:12:07Z</dcterms:modified>
</cp:coreProperties>
</file>