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1252" autoAdjust="0"/>
  </p:normalViewPr>
  <p:slideViewPr>
    <p:cSldViewPr snapToGrid="0">
      <p:cViewPr varScale="1">
        <p:scale>
          <a:sx n="54" d="100"/>
          <a:sy n="5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薬が病気のタンパク質などに作用する化学反応の流れ</a:t>
            </a:r>
            <a:endParaRPr kumimoji="1" lang="en-US" altLang="ja-JP" dirty="0"/>
          </a:p>
          <a:p>
            <a:r>
              <a:rPr kumimoji="1" lang="ja-JP" altLang="en-US" dirty="0"/>
              <a:t>例えば、抗うつ薬は、脳のセロトニンレベルに影響を与える選択的セロトニン再取り込み阻害剤（</a:t>
            </a:r>
            <a:r>
              <a:rPr kumimoji="1" lang="en-US" altLang="ja-JP" dirty="0"/>
              <a:t>SSRI</a:t>
            </a:r>
            <a:r>
              <a:rPr kumimoji="1" lang="ja-JP" altLang="en-US" dirty="0"/>
              <a:t>）を持っている可能性があります</a:t>
            </a:r>
            <a:endParaRPr kumimoji="1" lang="en-US" altLang="ja-JP" dirty="0"/>
          </a:p>
          <a:p>
            <a:r>
              <a:rPr kumimoji="1" lang="en-US" altLang="ja-JP" dirty="0"/>
              <a:t>https://www.kaggle.com/sinamhd9/me</a:t>
            </a:r>
          </a:p>
          <a:p>
            <a:endParaRPr kumimoji="1" lang="en-US" altLang="ja-JP" dirty="0"/>
          </a:p>
          <a:p>
            <a:r>
              <a:rPr kumimoji="1" lang="ja-JP" altLang="en-US" dirty="0"/>
              <a:t>オプジーボは、</a:t>
            </a:r>
            <a:r>
              <a:rPr kumimoji="1" lang="en-US" altLang="ja-JP" dirty="0"/>
              <a:t>PD-1</a:t>
            </a:r>
            <a:r>
              <a:rPr kumimoji="1" lang="ja-JP" altLang="en-US" dirty="0"/>
              <a:t>と</a:t>
            </a:r>
            <a:r>
              <a:rPr kumimoji="1" lang="en-US" altLang="ja-JP" dirty="0"/>
              <a:t>PD-1</a:t>
            </a:r>
            <a:r>
              <a:rPr kumimoji="1" lang="ja-JP" altLang="en-US" dirty="0"/>
              <a:t>リガンド（</a:t>
            </a:r>
            <a:r>
              <a:rPr kumimoji="1" lang="en-US" altLang="ja-JP" dirty="0"/>
              <a:t>PD-L1</a:t>
            </a:r>
            <a:r>
              <a:rPr kumimoji="1" lang="ja-JP" altLang="en-US" dirty="0"/>
              <a:t>および</a:t>
            </a:r>
            <a:r>
              <a:rPr kumimoji="1" lang="en-US" altLang="ja-JP" dirty="0"/>
              <a:t>PD-L2</a:t>
            </a:r>
            <a:r>
              <a:rPr kumimoji="1" lang="ja-JP" altLang="en-US" dirty="0"/>
              <a:t>）との結合を阻害することで、がん細胞により不応答となっていた抗原特異的</a:t>
            </a:r>
            <a:r>
              <a:rPr kumimoji="1" lang="en-US" altLang="ja-JP" dirty="0"/>
              <a:t>T</a:t>
            </a:r>
            <a:r>
              <a:rPr kumimoji="1" lang="ja-JP" altLang="en-US" dirty="0"/>
              <a:t>細胞を回復・活性化させ、抗腫瘍効果を示す</a:t>
            </a:r>
          </a:p>
          <a:p>
            <a:r>
              <a:rPr kumimoji="1" lang="en-US" altLang="ja-JP" dirty="0"/>
              <a:t>https://www.opdivo.jp/basic-info/action/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2</a:t>
            </a:fld>
            <a:endParaRPr kumimoji="1" lang="ja-JP" altLang="en-US"/>
          </a:p>
        </p:txBody>
      </p:sp>
    </p:spTree>
    <p:extLst>
      <p:ext uri="{BB962C8B-B14F-4D97-AF65-F5344CB8AC3E}">
        <p14:creationId xmlns:p14="http://schemas.microsoft.com/office/powerpoint/2010/main" val="1325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dirty="0"/>
              <a:t>https://www.kaggle.com/c/lish-moa/discussion/193702</a:t>
            </a:r>
          </a:p>
          <a:p>
            <a:endParaRPr kumimoji="1" lang="en-US" altLang="ja-JP" dirty="0"/>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574890"/>
          </a:xfrm>
        </p:spPr>
        <p:txBody>
          <a:bodyPr>
            <a:normAutofit fontScale="77500" lnSpcReduction="20000"/>
          </a:bodyPr>
          <a:lstStyle/>
          <a:p>
            <a:pPr>
              <a:lnSpc>
                <a:spcPct val="110000"/>
              </a:lnSpc>
            </a:pPr>
            <a:r>
              <a:rPr lang="ja-JP" altLang="en-US" b="0" i="0" dirty="0">
                <a:effectLst/>
                <a:latin typeface="Inter"/>
              </a:rPr>
              <a:t>遺伝子発現値や細胞生存率から</a:t>
            </a:r>
            <a:r>
              <a:rPr kumimoji="1" lang="ja-JP" altLang="en-US" dirty="0"/>
              <a:t>薬（化合物）の作用機序</a:t>
            </a:r>
            <a:r>
              <a:rPr kumimoji="1" lang="en-US" altLang="ja-JP" dirty="0"/>
              <a:t>(</a:t>
            </a:r>
            <a:r>
              <a:rPr kumimoji="1" lang="en-US" altLang="ja-JP" dirty="0" err="1"/>
              <a:t>MoA</a:t>
            </a:r>
            <a:r>
              <a:rPr kumimoji="1" lang="en-US" altLang="ja-JP" dirty="0"/>
              <a:t>)</a:t>
            </a:r>
            <a:r>
              <a:rPr kumimoji="1" lang="ja-JP" altLang="en-US" dirty="0"/>
              <a:t>の</a:t>
            </a:r>
            <a:r>
              <a:rPr lang="ja-JP" altLang="en-US" i="0" dirty="0">
                <a:effectLst/>
                <a:latin typeface="Inter"/>
              </a:rPr>
              <a:t>応答</a:t>
            </a:r>
            <a:r>
              <a:rPr kumimoji="1" lang="ja-JP" altLang="en-US" dirty="0"/>
              <a:t>を予測する</a:t>
            </a:r>
            <a:endParaRPr kumimoji="1" lang="en-US" altLang="ja-JP" dirty="0"/>
          </a:p>
          <a:p>
            <a:pPr lvl="1">
              <a:lnSpc>
                <a:spcPct val="110000"/>
              </a:lnSpc>
            </a:pPr>
            <a:r>
              <a:rPr kumimoji="1" lang="en-US" altLang="ja-JP" dirty="0" err="1"/>
              <a:t>MoA</a:t>
            </a:r>
            <a:r>
              <a:rPr lang="en-US" altLang="ja-JP" dirty="0"/>
              <a:t>(</a:t>
            </a:r>
            <a:r>
              <a:rPr kumimoji="1" lang="en-US" altLang="ja-JP" dirty="0"/>
              <a:t>mechanism of action): </a:t>
            </a:r>
            <a:r>
              <a:rPr kumimoji="1" lang="ja-JP" altLang="en-US" dirty="0"/>
              <a:t>薬物がその薬理作用を生み出す生化学的相互作用</a:t>
            </a:r>
            <a:endParaRPr kumimoji="1" lang="en-US" altLang="ja-JP" dirty="0"/>
          </a:p>
          <a:p>
            <a:pPr lvl="2">
              <a:lnSpc>
                <a:spcPct val="110000"/>
              </a:lnSpc>
            </a:pPr>
            <a:r>
              <a:rPr kumimoji="1" lang="ja-JP" altLang="en-US" dirty="0"/>
              <a:t>抗うつ薬は、脳のセロトニンに影響を与える選択的セロトニン再取り込み阻害薬（</a:t>
            </a:r>
            <a:r>
              <a:rPr kumimoji="1" lang="en-US" altLang="ja-JP" dirty="0"/>
              <a:t>SSRI</a:t>
            </a:r>
            <a:r>
              <a:rPr kumimoji="1" lang="ja-JP" altLang="en-US" dirty="0"/>
              <a:t>）を持っている</a:t>
            </a:r>
            <a:endParaRPr kumimoji="1" lang="en-US" altLang="ja-JP" dirty="0"/>
          </a:p>
          <a:p>
            <a:pPr lvl="2">
              <a:lnSpc>
                <a:spcPct val="110000"/>
              </a:lnSpc>
            </a:pPr>
            <a:r>
              <a:rPr kumimoji="1" lang="en-US" altLang="ja-JP" dirty="0"/>
              <a:t>SSRI</a:t>
            </a:r>
            <a:r>
              <a:rPr kumimoji="1" lang="ja-JP" altLang="en-US" dirty="0"/>
              <a:t>のような薬理作用の有り</a:t>
            </a:r>
            <a:r>
              <a:rPr kumimoji="1" lang="en-US" altLang="ja-JP" dirty="0"/>
              <a:t>/</a:t>
            </a:r>
            <a:r>
              <a:rPr kumimoji="1" lang="ja-JP" altLang="en-US" dirty="0"/>
              <a:t>無し（</a:t>
            </a:r>
            <a:r>
              <a:rPr kumimoji="1" lang="en-US" altLang="ja-JP" dirty="0"/>
              <a:t>1/0</a:t>
            </a:r>
            <a:r>
              <a:rPr kumimoji="1" lang="ja-JP" altLang="en-US" dirty="0"/>
              <a:t>）が本コンペのクラス</a:t>
            </a:r>
            <a:endParaRPr kumimoji="1" lang="en-US" altLang="ja-JP" dirty="0"/>
          </a:p>
          <a:p>
            <a:pPr>
              <a:lnSpc>
                <a:spcPct val="110000"/>
              </a:lnSpc>
            </a:pPr>
            <a:endParaRPr lang="en-US" altLang="ja-JP" dirty="0"/>
          </a:p>
          <a:p>
            <a:pPr>
              <a:lnSpc>
                <a:spcPct val="110000"/>
              </a:lnSpc>
            </a:pPr>
            <a:r>
              <a:rPr lang="ja-JP" altLang="en-US" dirty="0"/>
              <a:t>新薬（化合物）の実験で得られた生物学的活性値から、その新薬には何の</a:t>
            </a:r>
            <a:r>
              <a:rPr lang="en-US" altLang="ja-JP" dirty="0" err="1"/>
              <a:t>MoA</a:t>
            </a:r>
            <a:r>
              <a:rPr lang="ja-JP" altLang="en-US" dirty="0"/>
              <a:t>があるかを予測でき、創薬支援につながる</a:t>
            </a:r>
            <a:endParaRPr lang="en-US" altLang="ja-JP" dirty="0"/>
          </a:p>
          <a:p>
            <a:pPr>
              <a:lnSpc>
                <a:spcPct val="110000"/>
              </a:lnSpc>
            </a:pPr>
            <a:endParaRPr lang="en-US" altLang="ja-JP" dirty="0"/>
          </a:p>
          <a:p>
            <a:pPr>
              <a:lnSpc>
                <a:spcPct val="110000"/>
              </a:lnSpc>
            </a:pPr>
            <a:r>
              <a:rPr lang="ja-JP" altLang="en-US" dirty="0"/>
              <a:t>テーブルコンペ</a:t>
            </a:r>
            <a:endParaRPr lang="en-US" altLang="ja-JP" dirty="0"/>
          </a:p>
          <a:p>
            <a:pPr lvl="1">
              <a:lnSpc>
                <a:spcPct val="110000"/>
              </a:lnSpc>
            </a:pPr>
            <a:r>
              <a:rPr lang="en-US" altLang="ja-JP" dirty="0"/>
              <a:t>train data: 23,814</a:t>
            </a:r>
            <a:r>
              <a:rPr lang="ja-JP" altLang="en-US" dirty="0"/>
              <a:t>行、</a:t>
            </a:r>
            <a:r>
              <a:rPr lang="en-US" altLang="ja-JP" dirty="0"/>
              <a:t>public test data: 3,982</a:t>
            </a:r>
            <a:r>
              <a:rPr lang="ja-JP" altLang="en-US" dirty="0"/>
              <a:t>行</a:t>
            </a:r>
            <a:endParaRPr lang="en-US" altLang="ja-JP" dirty="0"/>
          </a:p>
          <a:p>
            <a:pPr lvl="1">
              <a:lnSpc>
                <a:spcPct val="110000"/>
              </a:lnSpc>
            </a:pPr>
            <a:r>
              <a:rPr lang="en-US" altLang="ja-JP" dirty="0"/>
              <a:t>private test data</a:t>
            </a:r>
            <a:r>
              <a:rPr lang="ja-JP" altLang="en-US" dirty="0"/>
              <a:t>は</a:t>
            </a:r>
            <a:r>
              <a:rPr lang="en-US" altLang="ja-JP" dirty="0"/>
              <a:t>public</a:t>
            </a:r>
            <a:r>
              <a:rPr lang="ja-JP" altLang="en-US" dirty="0"/>
              <a:t>の</a:t>
            </a:r>
            <a:r>
              <a:rPr lang="en-US" altLang="ja-JP" dirty="0"/>
              <a:t>4</a:t>
            </a:r>
            <a:r>
              <a:rPr lang="ja-JP" altLang="en-US" dirty="0"/>
              <a:t>倍</a:t>
            </a:r>
            <a:endParaRPr lang="en-US" altLang="ja-JP" dirty="0"/>
          </a:p>
          <a:p>
            <a:pPr lvl="2">
              <a:lnSpc>
                <a:spcPct val="110000"/>
              </a:lnSpc>
            </a:pPr>
            <a:r>
              <a:rPr lang="ja-JP" altLang="en-US" dirty="0"/>
              <a:t>コンペ終了後</a:t>
            </a:r>
            <a:r>
              <a:rPr lang="en-US" altLang="ja-JP" dirty="0"/>
              <a:t>private test set</a:t>
            </a:r>
            <a:r>
              <a:rPr lang="ja-JP" altLang="en-US" dirty="0"/>
              <a:t>追加されて順位決まる</a:t>
            </a:r>
            <a:endParaRPr lang="en-US" altLang="ja-JP" dirty="0"/>
          </a:p>
          <a:p>
            <a:pPr>
              <a:lnSpc>
                <a:spcPct val="110000"/>
              </a:lnSpc>
            </a:pPr>
            <a:endParaRPr lang="en-US" altLang="ja-JP" dirty="0"/>
          </a:p>
          <a:p>
            <a:pPr>
              <a:lnSpc>
                <a:spcPct val="110000"/>
              </a:lnSpc>
            </a:pPr>
            <a:r>
              <a:rPr kumimoji="1" lang="ja-JP" altLang="en-US" dirty="0"/>
              <a:t>マルチラベル分類問題</a:t>
            </a:r>
            <a:endParaRPr kumimoji="1" lang="en-US" altLang="ja-JP"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7730009" y="84914"/>
            <a:ext cx="4200734"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45692"/>
          </a:xfrm>
        </p:spPr>
        <p:txBody>
          <a:bodyPr>
            <a:normAutofit/>
          </a:bodyPr>
          <a:lstStyle/>
          <a:p>
            <a:pPr>
              <a:lnSpc>
                <a:spcPct val="110000"/>
              </a:lnSpc>
            </a:pPr>
            <a:r>
              <a:rPr kumimoji="1" lang="en-US" altLang="ja-JP" dirty="0"/>
              <a:t>5</a:t>
            </a:r>
            <a:r>
              <a:rPr kumimoji="1" lang="ja-JP" altLang="en-US" dirty="0"/>
              <a:t>ファイル</a:t>
            </a:r>
            <a:endParaRPr kumimoji="1" lang="en-US" altLang="ja-JP"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121383942"/>
              </p:ext>
            </p:extLst>
          </p:nvPr>
        </p:nvGraphicFramePr>
        <p:xfrm>
          <a:off x="549058" y="1814043"/>
          <a:ext cx="11097350" cy="4425393"/>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632199">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632199">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632199">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632199">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632199">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632199">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sample_submission.csv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r h="632199">
                <a:tc>
                  <a:txBody>
                    <a:bodyPr/>
                    <a:lstStyle/>
                    <a:p>
                      <a:pPr algn="r" fontAlgn="ct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27182" marR="27182" marT="27182" marB="0" anchor="ctr"/>
                </a:tc>
                <a:tc>
                  <a:txBody>
                    <a:bodyPr/>
                    <a:lstStyle/>
                    <a:p>
                      <a:pPr algn="l" fontAlgn="ctr"/>
                      <a:r>
                        <a:rPr lang="en-US" sz="3100" b="0" i="0" u="none" strike="noStrike" dirty="0">
                          <a:solidFill>
                            <a:srgbClr val="000000"/>
                          </a:solidFill>
                          <a:effectLst/>
                          <a:latin typeface="游ゴシック" panose="020B0400000000000000" pitchFamily="50" charset="-128"/>
                          <a:ea typeface="游ゴシック" panose="020B0400000000000000" pitchFamily="50" charset="-128"/>
                        </a:rPr>
                        <a:t>train_drug.csv</a:t>
                      </a:r>
                    </a:p>
                  </a:txBody>
                  <a:tcPr marL="27182" marR="27182" marT="27182" marB="0" anchor="ctr"/>
                </a:tc>
                <a:tc>
                  <a:txBody>
                    <a:bodyPr/>
                    <a:lstStyle/>
                    <a:p>
                      <a:pPr algn="l" fontAlgn="ct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薬の</a:t>
                      </a: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id</a:t>
                      </a: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。追加データ</a:t>
                      </a:r>
                    </a:p>
                  </a:txBody>
                  <a:tcPr marL="27182" marR="27182" marT="27182" marB="0" anchor="ctr"/>
                </a:tc>
                <a:extLst>
                  <a:ext uri="{0D108BD9-81ED-4DB2-BD59-A6C34878D82A}">
                    <a16:rowId xmlns:a16="http://schemas.microsoft.com/office/drawing/2014/main" val="321001940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dirty="0"/>
              <a:t>特徴量</a:t>
            </a:r>
            <a:r>
              <a:rPr kumimoji="1" lang="en-US" altLang="ja-JP" sz="3600" dirty="0"/>
              <a:t>:</a:t>
            </a:r>
            <a:r>
              <a:rPr lang="ja-JP" altLang="en-US" sz="3600" dirty="0"/>
              <a:t> </a:t>
            </a:r>
            <a:r>
              <a:rPr kumimoji="1" lang="en-US" altLang="ja-JP" sz="3600" dirty="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1215280" y="3429001"/>
            <a:ext cx="9846010" cy="3274598"/>
            <a:chOff x="812700" y="2174409"/>
            <a:chExt cx="10705797" cy="3888744"/>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1332278" y="2213018"/>
              <a:ext cx="1219201" cy="542852"/>
            </a:xfrm>
            <a:prstGeom prst="wedgeRectCallout">
              <a:avLst>
                <a:gd name="adj1" fmla="val -41967"/>
                <a:gd name="adj2" fmla="val 132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39213" y="2174409"/>
              <a:ext cx="2900523" cy="620067"/>
            </a:xfrm>
            <a:prstGeom prst="wedgeRectCallout">
              <a:avLst>
                <a:gd name="adj1" fmla="val -38073"/>
                <a:gd name="adj2" fmla="val 123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356556" y="2176964"/>
              <a:ext cx="2900524" cy="857057"/>
            </a:xfrm>
            <a:prstGeom prst="wedgeRectCallout">
              <a:avLst>
                <a:gd name="adj1" fmla="val -78053"/>
                <a:gd name="adj2" fmla="val 149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61257" y="999726"/>
            <a:ext cx="11625943" cy="3174066"/>
          </a:xfrm>
        </p:spPr>
        <p:txBody>
          <a:bodyPr>
            <a:normAutofit/>
          </a:bodyPr>
          <a:lstStyle/>
          <a:p>
            <a:pPr>
              <a:lnSpc>
                <a:spcPct val="120000"/>
              </a:lnSpc>
            </a:pPr>
            <a:r>
              <a:rPr lang="ja-JP" altLang="en-US" sz="2400" dirty="0">
                <a:latin typeface="游ゴシック 本文"/>
              </a:rPr>
              <a:t>約</a:t>
            </a:r>
            <a:r>
              <a:rPr lang="en-US" altLang="ja-JP" sz="2400" dirty="0">
                <a:latin typeface="游ゴシック 本文"/>
              </a:rPr>
              <a:t>5,000</a:t>
            </a:r>
            <a:r>
              <a:rPr lang="ja-JP" altLang="en-US" sz="2400" dirty="0">
                <a:latin typeface="游ゴシック 本文"/>
              </a:rPr>
              <a:t>種類の薬を使った実験データ</a:t>
            </a:r>
            <a:endParaRPr lang="en-US" altLang="ja-JP" sz="2400" dirty="0">
              <a:latin typeface="游ゴシック 本文"/>
            </a:endParaRPr>
          </a:p>
          <a:p>
            <a:pPr lvl="1">
              <a:lnSpc>
                <a:spcPct val="120000"/>
              </a:lnSpc>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a:lnSpc>
                <a:spcPct val="120000"/>
              </a:lnSpc>
            </a:pPr>
            <a:r>
              <a:rPr lang="en-US" altLang="ja-JP" sz="2400" b="0" i="0" dirty="0">
                <a:latin typeface="游ゴシック 本文"/>
              </a:rPr>
              <a:t>1</a:t>
            </a:r>
            <a:r>
              <a:rPr lang="ja-JP" altLang="en-US" sz="2400" b="0" i="0" dirty="0">
                <a:latin typeface="游ゴシック 本文"/>
              </a:rPr>
              <a:t>つの薬について</a:t>
            </a:r>
            <a:r>
              <a:rPr lang="en-US" altLang="ja-JP" sz="2400" dirty="0">
                <a:latin typeface="游ゴシック 本文"/>
              </a:rPr>
              <a:t>6*n</a:t>
            </a:r>
            <a:r>
              <a:rPr lang="ja-JP" altLang="en-US" sz="2400" b="0" i="0" dirty="0">
                <a:latin typeface="游ゴシック 本文"/>
              </a:rPr>
              <a:t>行ある</a:t>
            </a:r>
            <a:endParaRPr lang="en-US" altLang="ja-JP" sz="2400" b="0" i="0" dirty="0">
              <a:latin typeface="游ゴシック 本文"/>
            </a:endParaRPr>
          </a:p>
          <a:p>
            <a:pPr lvl="1">
              <a:lnSpc>
                <a:spcPct val="120000"/>
              </a:lnSpc>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dirty="0">
                <a:latin typeface="游ゴシック 本文"/>
              </a:rPr>
              <a:t>列の組み合わせ</a:t>
            </a:r>
            <a:r>
              <a:rPr lang="en-US" altLang="ja-JP" sz="2000" b="0" i="0" dirty="0">
                <a:latin typeface="游ゴシック 本文"/>
              </a:rPr>
              <a:t>) </a:t>
            </a:r>
          </a:p>
          <a:p>
            <a:pPr lvl="1">
              <a:lnSpc>
                <a:spcPct val="120000"/>
              </a:lnSpc>
            </a:pPr>
            <a:r>
              <a:rPr lang="ja-JP" altLang="en-US" sz="2000" b="0" i="0" dirty="0">
                <a:latin typeface="游ゴシック 本文"/>
              </a:rPr>
              <a:t>薬投与なしの実験行</a:t>
            </a:r>
            <a:r>
              <a:rPr lang="ja-JP" altLang="en-US" sz="2000" dirty="0">
                <a:latin typeface="游ゴシック 本文"/>
              </a:rPr>
              <a:t>もある</a:t>
            </a:r>
            <a:endParaRPr lang="en-US" altLang="ja-JP" sz="2000" b="0" i="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lnSpcReduction="10000"/>
          </a:bodyPr>
          <a:lstStyle/>
          <a:p>
            <a:pPr>
              <a:lnSpc>
                <a:spcPct val="120000"/>
              </a:lnSpc>
            </a:pPr>
            <a:r>
              <a:rPr kumimoji="1" lang="en-US" altLang="ja-JP"/>
              <a:t>206</a:t>
            </a:r>
            <a:r>
              <a:rPr kumimoji="1" lang="ja-JP" altLang="en-US"/>
              <a:t>種の薬の作用機序</a:t>
            </a:r>
            <a:r>
              <a:rPr kumimoji="1" lang="en-US" altLang="ja-JP"/>
              <a:t>(MoA)</a:t>
            </a:r>
            <a:r>
              <a:rPr kumimoji="1" lang="ja-JP" altLang="en-US"/>
              <a:t>の応答</a:t>
            </a:r>
            <a:r>
              <a:rPr lang="ja-JP" altLang="en-US"/>
              <a:t>（</a:t>
            </a:r>
            <a:r>
              <a:rPr kumimoji="1" lang="en-US" altLang="ja-JP"/>
              <a:t>0/1</a:t>
            </a:r>
            <a:r>
              <a:rPr lang="ja-JP" altLang="en-US"/>
              <a:t>）</a:t>
            </a:r>
            <a:endParaRPr kumimoji="1" lang="en-US" altLang="ja-JP"/>
          </a:p>
          <a:p>
            <a:pPr lvl="1">
              <a:lnSpc>
                <a:spcPct val="120000"/>
              </a:lnSpc>
            </a:pPr>
            <a:r>
              <a:rPr kumimoji="1" lang="en-US" altLang="ja-JP"/>
              <a:t>1</a:t>
            </a:r>
            <a:r>
              <a:rPr kumimoji="1" lang="ja-JP" altLang="en-US"/>
              <a:t>列</a:t>
            </a:r>
            <a:r>
              <a:rPr kumimoji="1" lang="en-US" altLang="ja-JP"/>
              <a:t>1</a:t>
            </a:r>
            <a:r>
              <a:rPr kumimoji="1" lang="ja-JP" altLang="en-US"/>
              <a:t>クラス</a:t>
            </a:r>
            <a:r>
              <a:rPr lang="ja-JP" altLang="en-US"/>
              <a:t>。クラス名が薬の名前</a:t>
            </a:r>
            <a:endParaRPr kumimoji="1" lang="en-US" altLang="ja-JP"/>
          </a:p>
          <a:p>
            <a:pPr lvl="1">
              <a:lnSpc>
                <a:spcPct val="120000"/>
              </a:lnSpc>
            </a:pPr>
            <a:r>
              <a:rPr kumimoji="1" lang="ja-JP" altLang="en-US"/>
              <a:t>薬は </a:t>
            </a:r>
            <a:r>
              <a:rPr kumimoji="1" lang="en-US" altLang="ja-JP"/>
              <a:t>5α</a:t>
            </a:r>
            <a:r>
              <a:rPr kumimoji="1" lang="ja-JP" altLang="en-US"/>
              <a:t>還元酵素阻害剤、</a:t>
            </a:r>
            <a:r>
              <a:rPr kumimoji="1" lang="en-US" altLang="ja-JP"/>
              <a:t>11-β-HSD1</a:t>
            </a:r>
            <a:r>
              <a:rPr kumimoji="1" lang="ja-JP" altLang="en-US"/>
              <a:t>阻害剤 など</a:t>
            </a:r>
            <a:endParaRPr kumimoji="1" lang="en-US" altLang="ja-JP"/>
          </a:p>
          <a:p>
            <a:pPr>
              <a:lnSpc>
                <a:spcPct val="120000"/>
              </a:lnSpc>
            </a:pPr>
            <a:r>
              <a:rPr kumimoji="1" lang="ja-JP" altLang="en-US"/>
              <a:t>マルチラベル</a:t>
            </a:r>
            <a:endParaRPr kumimoji="1" lang="en-US" altLang="ja-JP"/>
          </a:p>
          <a:p>
            <a:pPr>
              <a:lnSpc>
                <a:spcPct val="120000"/>
              </a:lnSpc>
            </a:pPr>
            <a:r>
              <a:rPr lang="ja-JP" altLang="en-US" b="0" i="0">
                <a:effectLst/>
                <a:latin typeface="Inter"/>
              </a:rPr>
              <a:t>非常に不均衡（</a:t>
            </a:r>
            <a:r>
              <a:rPr lang="en-US" altLang="ja-JP" b="0" i="0">
                <a:effectLst/>
                <a:latin typeface="Inter"/>
              </a:rPr>
              <a:t>0</a:t>
            </a:r>
            <a:r>
              <a:rPr lang="ja-JP" altLang="en-US" b="0" i="0">
                <a:effectLst/>
                <a:latin typeface="Inter"/>
              </a:rPr>
              <a:t>のラベルが大半で</a:t>
            </a:r>
            <a:r>
              <a:rPr lang="en-US" altLang="ja-JP" b="0" i="0">
                <a:effectLst/>
                <a:latin typeface="Inter"/>
              </a:rPr>
              <a:t>1</a:t>
            </a:r>
            <a:r>
              <a:rPr lang="ja-JP" altLang="en-US" b="0" i="0">
                <a:effectLst/>
                <a:latin typeface="Inter"/>
              </a:rPr>
              <a:t>のラベルが非常に少ない）</a:t>
            </a:r>
            <a:endParaRPr kumimoji="1" lang="en-US" altLang="ja-JP"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a:lnSpc>
                <a:spcPct val="110000"/>
              </a:lnSpc>
            </a:pPr>
            <a:r>
              <a:rPr kumimoji="1" lang="ja-JP" altLang="en-US" dirty="0"/>
              <a:t>各クラスの</a:t>
            </a:r>
            <a:r>
              <a:rPr kumimoji="1" lang="en-US" altLang="ja-JP" dirty="0" err="1"/>
              <a:t>log_loss</a:t>
            </a:r>
            <a:r>
              <a:rPr kumimoji="1" lang="ja-JP" altLang="en-US" dirty="0"/>
              <a:t>の平均値</a:t>
            </a:r>
            <a:endParaRPr kumimoji="1" lang="en-US" altLang="ja-JP"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644</Words>
  <Application>Microsoft Office PowerPoint</Application>
  <PresentationFormat>ワイド画面</PresentationFormat>
  <Paragraphs>81</Paragraphs>
  <Slides>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Inter</vt:lpstr>
      <vt:lpstr>游ゴシック</vt:lpstr>
      <vt:lpstr>游ゴシック Light</vt:lpstr>
      <vt:lpstr>游ゴシック 本文</vt:lpstr>
      <vt:lpstr>Arial</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9</cp:revision>
  <dcterms:created xsi:type="dcterms:W3CDTF">2020-10-27T15:30:32Z</dcterms:created>
  <dcterms:modified xsi:type="dcterms:W3CDTF">2020-11-27T11:01:49Z</dcterms:modified>
</cp:coreProperties>
</file>